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8" r:id="rId5"/>
    <p:sldId id="260" r:id="rId6"/>
    <p:sldId id="261" r:id="rId7"/>
    <p:sldId id="262" r:id="rId8"/>
    <p:sldId id="263" r:id="rId9"/>
    <p:sldId id="264" r:id="rId10"/>
    <p:sldId id="271" r:id="rId11"/>
    <p:sldId id="273" r:id="rId12"/>
    <p:sldId id="279" r:id="rId13"/>
    <p:sldId id="280" r:id="rId14"/>
    <p:sldId id="274" r:id="rId15"/>
    <p:sldId id="265" r:id="rId16"/>
    <p:sldId id="267" r:id="rId17"/>
    <p:sldId id="266" r:id="rId18"/>
    <p:sldId id="269" r:id="rId19"/>
    <p:sldId id="275" r:id="rId20"/>
    <p:sldId id="277"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72D5B4-0B22-4F4A-94BC-E67E737F1AD1}"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72D5B4-0B22-4F4A-94BC-E67E737F1AD1}"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72D5B4-0B22-4F4A-94BC-E67E737F1AD1}"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72D5B4-0B22-4F4A-94BC-E67E737F1AD1}"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72D5B4-0B22-4F4A-94BC-E67E737F1AD1}"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72D5B4-0B22-4F4A-94BC-E67E737F1AD1}" type="datetimeFigureOut">
              <a:rPr lang="en-US" smtClean="0"/>
              <a:pPr/>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72D5B4-0B22-4F4A-94BC-E67E737F1AD1}" type="datetimeFigureOut">
              <a:rPr lang="en-US" smtClean="0"/>
              <a:pPr/>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72D5B4-0B22-4F4A-94BC-E67E737F1AD1}" type="datetimeFigureOut">
              <a:rPr lang="en-US" smtClean="0"/>
              <a:pPr/>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2D5B4-0B22-4F4A-94BC-E67E737F1AD1}" type="datetimeFigureOut">
              <a:rPr lang="en-US" smtClean="0"/>
              <a:pPr/>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72D5B4-0B22-4F4A-94BC-E67E737F1AD1}" type="datetimeFigureOut">
              <a:rPr lang="en-US" smtClean="0"/>
              <a:pPr/>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BCC31-C062-45CF-9E20-5F3BAE6DA3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72D5B4-0B22-4F4A-94BC-E67E737F1AD1}" type="datetimeFigureOut">
              <a:rPr lang="en-US" smtClean="0"/>
              <a:pPr/>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3BCC31-C062-45CF-9E20-5F3BAE6DA38A}" type="slidenum">
              <a:rPr lang="en-US" smtClean="0"/>
              <a:pPr/>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CC72D5B4-0B22-4F4A-94BC-E67E737F1AD1}" type="datetimeFigureOut">
              <a:rPr lang="en-US" smtClean="0"/>
              <a:pPr/>
              <a:t>9/24/2019</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F83BCC31-C062-45CF-9E20-5F3BAE6DA38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RmqETlEJLy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outerShdw blurRad="38100" dist="38100" dir="2700000" algn="tl">
                    <a:srgbClr val="000000">
                      <a:alpha val="43137"/>
                    </a:srgbClr>
                  </a:outerShdw>
                </a:effectLst>
              </a:rPr>
              <a:t>How to Write a Refutation Paragraph</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b="1" dirty="0" smtClean="0"/>
              <a:t>Strengthening Your Argument Through Concession</a:t>
            </a:r>
            <a:endParaRPr lang="en-US" b="1" dirty="0"/>
          </a:p>
        </p:txBody>
      </p:sp>
    </p:spTree>
    <p:extLst>
      <p:ext uri="{BB962C8B-B14F-4D97-AF65-F5344CB8AC3E}">
        <p14:creationId xmlns:p14="http://schemas.microsoft.com/office/powerpoint/2010/main" val="1110639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Refutation Example</a:t>
            </a:r>
            <a:endParaRPr lang="en-US" dirty="0"/>
          </a:p>
        </p:txBody>
      </p:sp>
      <p:sp>
        <p:nvSpPr>
          <p:cNvPr id="3" name="Content Placeholder 2"/>
          <p:cNvSpPr>
            <a:spLocks noGrp="1"/>
          </p:cNvSpPr>
          <p:nvPr>
            <p:ph idx="1"/>
          </p:nvPr>
        </p:nvSpPr>
        <p:spPr/>
        <p:txBody>
          <a:bodyPr/>
          <a:lstStyle/>
          <a:p>
            <a:r>
              <a:rPr lang="en-US" dirty="0" smtClean="0"/>
              <a:t>Thesis:  Students should be allowed to </a:t>
            </a:r>
            <a:r>
              <a:rPr lang="en-US" smtClean="0"/>
              <a:t>participate in an open campus.</a:t>
            </a:r>
          </a:p>
          <a:p>
            <a:r>
              <a:rPr lang="en-US" dirty="0" smtClean="0"/>
              <a:t>Many school administrators think an open campus would be a temptation for students to cut classes and act irresponsibly. However, students who earn the privilege of open campus would be unlikely to jeopardize that privilege; besides, rules could be created to rescind the privilege after one class cut. According to Principal Joseph Atkins, “97% of students at Scotch Plains High School in New Jersey maintained their honor roll status after three years of open campus” (Smith). Students would never risk lowering their grade point by cutting a class.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FFFF00"/>
                </a:solidFill>
              </a:rPr>
              <a:t>Many school administrators (Transition to side AGAINST YOUR THESIS) think an open campus would be a temptation for students to cut classes and act irresponsibly (counterpoint).</a:t>
            </a:r>
            <a:r>
              <a:rPr lang="en-US" dirty="0" smtClean="0"/>
              <a:t> </a:t>
            </a:r>
            <a:r>
              <a:rPr lang="en-US" dirty="0" smtClean="0">
                <a:solidFill>
                  <a:srgbClr val="FF0000"/>
                </a:solidFill>
              </a:rPr>
              <a:t>However (Transition BACK to supporting your thesis), students who earn the privilege of open campus would be unlikely to jeopardize that privilege;</a:t>
            </a:r>
            <a:r>
              <a:rPr lang="en-US" dirty="0" smtClean="0"/>
              <a:t> </a:t>
            </a:r>
            <a:r>
              <a:rPr lang="en-US" dirty="0" smtClean="0">
                <a:solidFill>
                  <a:srgbClr val="FF0000"/>
                </a:solidFill>
              </a:rPr>
              <a:t>besides, rules could be created to rescind the privilege after one class cut (Refutation)</a:t>
            </a:r>
            <a:r>
              <a:rPr lang="en-US" dirty="0" smtClean="0"/>
              <a:t>. </a:t>
            </a:r>
            <a:r>
              <a:rPr lang="en-US" dirty="0" smtClean="0">
                <a:solidFill>
                  <a:srgbClr val="7030A0"/>
                </a:solidFill>
              </a:rPr>
              <a:t>According to Principal Joseph Atkins, “97% of students at Scotch Plains High School in New Jersey maintained their honor roll status after three years of open campus” (Smith). (Textual evidence to support your thesis) </a:t>
            </a:r>
            <a:r>
              <a:rPr lang="en-US" dirty="0" smtClean="0"/>
              <a:t>Students would never risk lowering their grade point by cutting a class (Back to your thesis).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Classwork</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Using the handout provided, annotate by boxing, underlining and highlighting the three components of a refutation. </a:t>
            </a:r>
          </a:p>
          <a:p>
            <a:pPr marL="0" indent="0">
              <a:buNone/>
            </a:pPr>
            <a:r>
              <a:rPr lang="en-US" sz="2400" dirty="0" smtClean="0"/>
              <a:t>Please raise your hand when you are done.</a:t>
            </a:r>
            <a:endParaRPr lang="en-US" sz="2400" dirty="0"/>
          </a:p>
        </p:txBody>
      </p:sp>
    </p:spTree>
    <p:extLst>
      <p:ext uri="{BB962C8B-B14F-4D97-AF65-F5344CB8AC3E}">
        <p14:creationId xmlns:p14="http://schemas.microsoft.com/office/powerpoint/2010/main" val="2489985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Classwork/Homework</a:t>
            </a:r>
            <a:endParaRPr lang="en-US" dirty="0"/>
          </a:p>
        </p:txBody>
      </p:sp>
      <p:sp>
        <p:nvSpPr>
          <p:cNvPr id="3" name="Content Placeholder 2"/>
          <p:cNvSpPr>
            <a:spLocks noGrp="1"/>
          </p:cNvSpPr>
          <p:nvPr>
            <p:ph idx="1"/>
          </p:nvPr>
        </p:nvSpPr>
        <p:spPr/>
        <p:txBody>
          <a:bodyPr>
            <a:normAutofit/>
          </a:bodyPr>
          <a:lstStyle/>
          <a:p>
            <a:r>
              <a:rPr lang="en-US" sz="2400" dirty="0" smtClean="0"/>
              <a:t>Go back to your RST on changing school start times and create an original refutation paragraph with the three components. </a:t>
            </a:r>
          </a:p>
          <a:p>
            <a:r>
              <a:rPr lang="en-US" sz="2400" dirty="0" smtClean="0"/>
              <a:t>Whatever you don’t finish becomes homework.</a:t>
            </a:r>
            <a:endParaRPr lang="en-US" sz="2400" dirty="0"/>
          </a:p>
        </p:txBody>
      </p:sp>
    </p:spTree>
    <p:extLst>
      <p:ext uri="{BB962C8B-B14F-4D97-AF65-F5344CB8AC3E}">
        <p14:creationId xmlns:p14="http://schemas.microsoft.com/office/powerpoint/2010/main" val="2771306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Review Homework</a:t>
            </a:r>
            <a:endParaRPr lang="en-US" dirty="0"/>
          </a:p>
        </p:txBody>
      </p:sp>
      <p:sp>
        <p:nvSpPr>
          <p:cNvPr id="3" name="Content Placeholder 2"/>
          <p:cNvSpPr>
            <a:spLocks noGrp="1"/>
          </p:cNvSpPr>
          <p:nvPr>
            <p:ph idx="1"/>
          </p:nvPr>
        </p:nvSpPr>
        <p:spPr/>
        <p:txBody>
          <a:bodyPr/>
          <a:lstStyle/>
          <a:p>
            <a:pPr>
              <a:buNone/>
            </a:pPr>
            <a:r>
              <a:rPr lang="en-US" dirty="0" smtClean="0"/>
              <a:t>Turn-Pair-Share:  Work with a partner to complete the following.  </a:t>
            </a:r>
          </a:p>
          <a:p>
            <a:pPr>
              <a:buNone/>
            </a:pPr>
            <a:r>
              <a:rPr lang="en-US" dirty="0" smtClean="0"/>
              <a:t>	Read your peer’s five examples of refutations.</a:t>
            </a:r>
            <a:r>
              <a:rPr lang="en-US" u="sng" dirty="0" smtClean="0"/>
              <a:t>  Underline the counter-point (if they copied it from the homework sheet)</a:t>
            </a:r>
            <a:r>
              <a:rPr lang="en-US" dirty="0" smtClean="0"/>
              <a:t>,  box the transitional phrase, and then highlight the rebuttal that connects back to the thesis. Last, star the best example of a refutation.</a:t>
            </a:r>
          </a:p>
          <a:p>
            <a:pPr algn="ctr">
              <a:buNone/>
            </a:pPr>
            <a:r>
              <a:rPr lang="en-US" dirty="0" smtClean="0"/>
              <a:t>Highlighters are located in the front of the room.</a:t>
            </a:r>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fontScale="77500" lnSpcReduction="20000"/>
          </a:bodyPr>
          <a:lstStyle/>
          <a:p>
            <a:pPr algn="ctr"/>
            <a:endParaRPr lang="en-US" sz="2100" b="1" dirty="0" smtClean="0">
              <a:solidFill>
                <a:schemeClr val="bg1"/>
              </a:solidFill>
              <a:latin typeface="Arial" pitchFamily="34" charset="0"/>
              <a:cs typeface="Arial" pitchFamily="34" charset="0"/>
            </a:endParaRPr>
          </a:p>
          <a:p>
            <a:r>
              <a:rPr lang="en-US" sz="2100" b="1" dirty="0" smtClean="0">
                <a:solidFill>
                  <a:srgbClr val="0070C0"/>
                </a:solidFill>
                <a:latin typeface="Arial" pitchFamily="34" charset="0"/>
                <a:cs typeface="Arial" pitchFamily="34" charset="0"/>
              </a:rPr>
              <a:t>Thesis</a:t>
            </a:r>
            <a:r>
              <a:rPr lang="en-US" sz="2100" b="1" dirty="0">
                <a:solidFill>
                  <a:srgbClr val="0070C0"/>
                </a:solidFill>
                <a:latin typeface="Arial" pitchFamily="34" charset="0"/>
                <a:cs typeface="Arial" pitchFamily="34" charset="0"/>
              </a:rPr>
              <a:t>: </a:t>
            </a:r>
            <a:r>
              <a:rPr lang="en-US" sz="2100" b="1" dirty="0">
                <a:solidFill>
                  <a:schemeClr val="bg1"/>
                </a:solidFill>
                <a:latin typeface="Arial" pitchFamily="34" charset="0"/>
                <a:cs typeface="Arial" pitchFamily="34" charset="0"/>
              </a:rPr>
              <a:t>School choice turns out to not only be a bad idea; it’s also a violation of our constitution.</a:t>
            </a:r>
            <a:br>
              <a:rPr lang="en-US" sz="2100" b="1" dirty="0">
                <a:solidFill>
                  <a:schemeClr val="bg1"/>
                </a:solidFill>
                <a:latin typeface="Arial" pitchFamily="34" charset="0"/>
                <a:cs typeface="Arial" pitchFamily="34" charset="0"/>
              </a:rPr>
            </a:br>
            <a:endParaRPr lang="en-US" sz="2100" b="1" dirty="0">
              <a:solidFill>
                <a:schemeClr val="bg1"/>
              </a:solidFill>
              <a:latin typeface="Arial" pitchFamily="34" charset="0"/>
              <a:cs typeface="Arial" pitchFamily="34" charset="0"/>
            </a:endParaRPr>
          </a:p>
          <a:p>
            <a:r>
              <a:rPr lang="en-US" sz="2100" b="1" dirty="0">
                <a:solidFill>
                  <a:srgbClr val="0070C0"/>
                </a:solidFill>
                <a:latin typeface="Arial" pitchFamily="34" charset="0"/>
                <a:cs typeface="Arial" pitchFamily="34" charset="0"/>
              </a:rPr>
              <a:t>Refutation: </a:t>
            </a:r>
            <a:r>
              <a:rPr lang="en-US" sz="2100" dirty="0">
                <a:solidFill>
                  <a:srgbClr val="0070C0"/>
                </a:solidFill>
                <a:latin typeface="Arial" pitchFamily="34" charset="0"/>
                <a:cs typeface="Arial" pitchFamily="34" charset="0"/>
              </a:rPr>
              <a:t>...</a:t>
            </a:r>
            <a:r>
              <a:rPr lang="en-US" sz="2100" b="1" dirty="0">
                <a:solidFill>
                  <a:srgbClr val="0070C0"/>
                </a:solidFill>
                <a:latin typeface="Arial" pitchFamily="34" charset="0"/>
                <a:cs typeface="Arial" pitchFamily="34" charset="0"/>
              </a:rPr>
              <a:t>[Introduce Opposing Arguments]</a:t>
            </a:r>
            <a:r>
              <a:rPr lang="en-US" sz="2100" dirty="0">
                <a:solidFill>
                  <a:srgbClr val="0070C0"/>
                </a:solidFill>
                <a:latin typeface="Arial" pitchFamily="34" charset="0"/>
                <a:cs typeface="Arial" pitchFamily="34" charset="0"/>
              </a:rPr>
              <a:t> </a:t>
            </a:r>
            <a:r>
              <a:rPr lang="en-US" sz="2100" dirty="0">
                <a:solidFill>
                  <a:schemeClr val="bg1"/>
                </a:solidFill>
                <a:latin typeface="Arial" pitchFamily="34" charset="0"/>
                <a:cs typeface="Arial" pitchFamily="34" charset="0"/>
              </a:rPr>
              <a:t>Considering the many challenges facing public schools, it’s understandable that many people would be eager to pursue new options. Supporters of school choice point out that under the current public school system, parents with economic means already exercise school choice by moving from areas with failing or dangerous schools to neighborhoods with better, safer schools. Their argument is that school choice would allow all parents the freedom, regardless of income level, to select the school that provides the best education (Chub and Moe). Schools would then have to compete for students by offering higher academic results and greater safety. Schools unable to measure up to the standards of successful schools would fail and possibly close. </a:t>
            </a:r>
            <a:endParaRPr lang="en-US" sz="2100" dirty="0" smtClean="0">
              <a:solidFill>
                <a:schemeClr val="bg1"/>
              </a:solidFill>
              <a:latin typeface="Arial" pitchFamily="34" charset="0"/>
              <a:cs typeface="Arial" pitchFamily="34" charset="0"/>
            </a:endParaRPr>
          </a:p>
          <a:p>
            <a:r>
              <a:rPr lang="en-US" sz="2100" b="1" dirty="0" smtClean="0">
                <a:solidFill>
                  <a:schemeClr val="bg1"/>
                </a:solidFill>
                <a:latin typeface="Arial" pitchFamily="34" charset="0"/>
                <a:cs typeface="Arial" pitchFamily="34" charset="0"/>
              </a:rPr>
              <a:t>[</a:t>
            </a:r>
            <a:r>
              <a:rPr lang="en-US" sz="2100" b="1" dirty="0">
                <a:solidFill>
                  <a:srgbClr val="0070C0"/>
                </a:solidFill>
                <a:latin typeface="Arial" pitchFamily="34" charset="0"/>
                <a:cs typeface="Arial" pitchFamily="34" charset="0"/>
              </a:rPr>
              <a:t>Acknowledge Valid Parts]</a:t>
            </a:r>
            <a:r>
              <a:rPr lang="en-US" sz="2100" dirty="0">
                <a:solidFill>
                  <a:srgbClr val="0070C0"/>
                </a:solidFill>
                <a:latin typeface="Arial" pitchFamily="34" charset="0"/>
                <a:cs typeface="Arial" pitchFamily="34" charset="0"/>
              </a:rPr>
              <a:t> </a:t>
            </a:r>
            <a:r>
              <a:rPr lang="en-US" sz="2100" dirty="0">
                <a:solidFill>
                  <a:schemeClr val="bg1"/>
                </a:solidFill>
                <a:latin typeface="Arial" pitchFamily="34" charset="0"/>
                <a:cs typeface="Arial" pitchFamily="34" charset="0"/>
              </a:rPr>
              <a:t>Activists within the school choice movement can be applauded for seeking to improve public education, but the changes they propose would in fact seriously damage public education as a whole.</a:t>
            </a:r>
            <a:r>
              <a:rPr lang="en-US" dirty="0">
                <a:latin typeface="Papyrus"/>
              </a:rPr>
              <a:t/>
            </a:r>
            <a:br>
              <a:rPr lang="en-US" dirty="0">
                <a:latin typeface="Papyrus"/>
              </a:rPr>
            </a:br>
            <a:endParaRPr lang="en-US" dirty="0">
              <a:latin typeface="Papyrus"/>
            </a:endParaRPr>
          </a:p>
          <a:p>
            <a:endParaRPr lang="en-US" dirty="0">
              <a:solidFill>
                <a:schemeClr val="bg2">
                  <a:lumMod val="75000"/>
                </a:schemeClr>
              </a:solidFill>
            </a:endParaRPr>
          </a:p>
        </p:txBody>
      </p:sp>
    </p:spTree>
    <p:extLst>
      <p:ext uri="{BB962C8B-B14F-4D97-AF65-F5344CB8AC3E}">
        <p14:creationId xmlns:p14="http://schemas.microsoft.com/office/powerpoint/2010/main" val="41850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a:bodyPr>
          <a:lstStyle/>
          <a:p>
            <a:r>
              <a:rPr lang="en-US" b="1" dirty="0">
                <a:solidFill>
                  <a:schemeClr val="bg1"/>
                </a:solidFill>
                <a:latin typeface="Arial" pitchFamily="34" charset="0"/>
                <a:cs typeface="Arial" pitchFamily="34" charset="0"/>
              </a:rPr>
              <a:t>[</a:t>
            </a:r>
            <a:r>
              <a:rPr lang="en-US" b="1" dirty="0">
                <a:solidFill>
                  <a:srgbClr val="0070C0"/>
                </a:solidFill>
                <a:latin typeface="Arial" pitchFamily="34" charset="0"/>
                <a:cs typeface="Arial" pitchFamily="34" charset="0"/>
              </a:rPr>
              <a:t>Counter Arguments]</a:t>
            </a:r>
            <a:r>
              <a:rPr lang="en-US" dirty="0">
                <a:solidFill>
                  <a:srgbClr val="0070C0"/>
                </a:solidFill>
                <a:latin typeface="Arial" pitchFamily="34" charset="0"/>
                <a:cs typeface="Arial" pitchFamily="34" charset="0"/>
              </a:rPr>
              <a:t> </a:t>
            </a:r>
            <a:r>
              <a:rPr lang="en-US" b="1" dirty="0">
                <a:solidFill>
                  <a:schemeClr val="bg1"/>
                </a:solidFill>
                <a:latin typeface="Arial" pitchFamily="34" charset="0"/>
                <a:cs typeface="Arial" pitchFamily="34" charset="0"/>
              </a:rPr>
              <a:t>One of the biggest dangers of school choice is the power behind large corporations specializing in opening and operating charter schools. Two notable companies are Green Dot, which is the leading public school operator in Los Angeles (Green Dot), and KIPP, which operates 65 schools in 19 different states [KIPP]. These companies represent a growing trend of privatization of public schools by large corporations. It is feared that these corporations could grow to a point that public control of education would be lost. Education policy would be left in the hands of entrepreneurial think tanks, corporate boards of directors, and lobbyists who are more interested in profit than educating students [Miller and </a:t>
            </a:r>
            <a:r>
              <a:rPr lang="en-US" b="1" dirty="0" err="1">
                <a:solidFill>
                  <a:schemeClr val="bg1"/>
                </a:solidFill>
                <a:latin typeface="Arial" pitchFamily="34" charset="0"/>
                <a:cs typeface="Arial" pitchFamily="34" charset="0"/>
              </a:rPr>
              <a:t>Gerson</a:t>
            </a:r>
            <a:r>
              <a:rPr lang="en-US" b="1" dirty="0">
                <a:solidFill>
                  <a:schemeClr val="bg1"/>
                </a:solidFill>
                <a:latin typeface="Arial" pitchFamily="34" charset="0"/>
                <a:cs typeface="Arial" pitchFamily="34" charset="0"/>
              </a:rPr>
              <a:t>]. </a:t>
            </a:r>
            <a:endParaRPr lang="en-US" b="1" dirty="0" smtClean="0">
              <a:solidFill>
                <a:schemeClr val="bg1"/>
              </a:solidFill>
              <a:latin typeface="Arial" pitchFamily="34" charset="0"/>
              <a:cs typeface="Arial" pitchFamily="34" charset="0"/>
            </a:endParaRPr>
          </a:p>
          <a:p>
            <a:r>
              <a:rPr lang="en-US" b="1" dirty="0" smtClean="0">
                <a:solidFill>
                  <a:schemeClr val="bg1"/>
                </a:solidFill>
                <a:latin typeface="Arial" pitchFamily="34" charset="0"/>
                <a:cs typeface="Arial" pitchFamily="34" charset="0"/>
              </a:rPr>
              <a:t>[</a:t>
            </a:r>
            <a:r>
              <a:rPr lang="en-US" b="1" dirty="0">
                <a:solidFill>
                  <a:srgbClr val="0070C0"/>
                </a:solidFill>
                <a:latin typeface="Arial" pitchFamily="34" charset="0"/>
                <a:cs typeface="Arial" pitchFamily="34" charset="0"/>
              </a:rPr>
              <a:t>Begin Concluding]</a:t>
            </a:r>
            <a:r>
              <a:rPr lang="en-US" dirty="0">
                <a:solidFill>
                  <a:srgbClr val="0070C0"/>
                </a:solidFill>
                <a:latin typeface="Arial" pitchFamily="34" charset="0"/>
                <a:cs typeface="Arial" pitchFamily="34" charset="0"/>
              </a:rPr>
              <a:t> </a:t>
            </a:r>
            <a:r>
              <a:rPr lang="en-US" b="1" dirty="0">
                <a:solidFill>
                  <a:schemeClr val="bg1"/>
                </a:solidFill>
                <a:latin typeface="Arial" pitchFamily="34" charset="0"/>
                <a:cs typeface="Arial" pitchFamily="34" charset="0"/>
              </a:rPr>
              <a:t>Education should be left in the hands of professional educators and not business people with MBAs. To do otherwise is not only dangerous, it defies common </a:t>
            </a:r>
            <a:r>
              <a:rPr lang="en-US" b="1" dirty="0" smtClean="0">
                <a:solidFill>
                  <a:schemeClr val="bg1"/>
                </a:solidFill>
                <a:latin typeface="Arial" pitchFamily="34" charset="0"/>
                <a:cs typeface="Arial" pitchFamily="34" charset="0"/>
              </a:rPr>
              <a:t>sense.</a:t>
            </a:r>
            <a:r>
              <a:rPr lang="en-US" dirty="0" smtClean="0">
                <a:latin typeface="Arial" pitchFamily="34" charset="0"/>
                <a:cs typeface="Arial" pitchFamily="34" charset="0"/>
              </a:rPr>
              <a:t>ens</a:t>
            </a:r>
            <a:endParaRPr lang="en-US" dirty="0">
              <a:solidFill>
                <a:schemeClr val="bg2">
                  <a:lumMod val="75000"/>
                </a:schemeClr>
              </a:solidFill>
            </a:endParaRPr>
          </a:p>
        </p:txBody>
      </p:sp>
    </p:spTree>
    <p:extLst>
      <p:ext uri="{BB962C8B-B14F-4D97-AF65-F5344CB8AC3E}">
        <p14:creationId xmlns:p14="http://schemas.microsoft.com/office/powerpoint/2010/main" val="2548360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a:bodyPr>
          <a:lstStyle/>
          <a:p>
            <a:r>
              <a:rPr lang="en-US" b="1" dirty="0" smtClean="0">
                <a:solidFill>
                  <a:srgbClr val="0070C0"/>
                </a:solidFill>
                <a:latin typeface="Arial" pitchFamily="34" charset="0"/>
                <a:cs typeface="Arial" pitchFamily="34" charset="0"/>
              </a:rPr>
              <a:t>Thesis: </a:t>
            </a:r>
            <a:r>
              <a:rPr lang="en-US" b="1" dirty="0" smtClean="0">
                <a:solidFill>
                  <a:schemeClr val="bg1"/>
                </a:solidFill>
                <a:latin typeface="Arial" pitchFamily="34" charset="0"/>
                <a:cs typeface="Arial" pitchFamily="34" charset="0"/>
              </a:rPr>
              <a:t> </a:t>
            </a:r>
            <a:r>
              <a:rPr lang="en-US" dirty="0" smtClean="0">
                <a:solidFill>
                  <a:schemeClr val="bg1"/>
                </a:solidFill>
                <a:latin typeface="Arial" pitchFamily="34" charset="0"/>
                <a:cs typeface="Arial" pitchFamily="34" charset="0"/>
              </a:rPr>
              <a:t>In this time of threats and terrorism attacks on our national security, citizens should support the United States  Government  in issuing safe traveler cards to all citizens and legal residents of the country.</a:t>
            </a:r>
          </a:p>
          <a:p>
            <a:r>
              <a:rPr lang="en-US" dirty="0" smtClean="0">
                <a:solidFill>
                  <a:srgbClr val="0070C0"/>
                </a:solidFill>
                <a:latin typeface="Arial" pitchFamily="34" charset="0"/>
                <a:cs typeface="Arial" pitchFamily="34" charset="0"/>
              </a:rPr>
              <a:t>........</a:t>
            </a:r>
            <a:r>
              <a:rPr lang="en-US" b="1" dirty="0" smtClean="0">
                <a:solidFill>
                  <a:srgbClr val="0070C0"/>
                </a:solidFill>
                <a:latin typeface="Arial" pitchFamily="34" charset="0"/>
                <a:cs typeface="Arial" pitchFamily="34" charset="0"/>
              </a:rPr>
              <a:t>[</a:t>
            </a:r>
            <a:r>
              <a:rPr lang="en-US" b="1" dirty="0">
                <a:solidFill>
                  <a:srgbClr val="0070C0"/>
                </a:solidFill>
                <a:latin typeface="Arial" pitchFamily="34" charset="0"/>
                <a:cs typeface="Arial" pitchFamily="34" charset="0"/>
              </a:rPr>
              <a:t>Introduce Opposing Arguments]</a:t>
            </a:r>
            <a:r>
              <a:rPr lang="en-US" dirty="0">
                <a:solidFill>
                  <a:srgbClr val="0070C0"/>
                </a:solidFill>
                <a:latin typeface="Arial" pitchFamily="34" charset="0"/>
                <a:cs typeface="Arial" pitchFamily="34" charset="0"/>
              </a:rPr>
              <a:t> </a:t>
            </a:r>
            <a:r>
              <a:rPr lang="en-US" b="1" dirty="0">
                <a:solidFill>
                  <a:schemeClr val="bg1"/>
                </a:solidFill>
                <a:latin typeface="Arial" pitchFamily="34" charset="0"/>
                <a:cs typeface="Arial" pitchFamily="34" charset="0"/>
              </a:rPr>
              <a:t>As attractive as Safe Traveler Cards or national ID cards are, they are not without drawbacks. For one thing, as Easterbrook notes, these cards would expedite security procedures only for travelers who do not mind volunteering such information to obtain a card. Moreover they would not prevent passengers with "clean" backgrounds from bringing weapons or explosives on board, as was the case in the September 11 attacks. Perhaps the biggest drawback is that some people believe that these cards would deprive people of their privacy and that for this reason, their disadvantages outweigh their advantages (168). </a:t>
            </a:r>
            <a:r>
              <a:rPr lang="en-US" dirty="0" err="1" smtClean="0">
                <a:solidFill>
                  <a:schemeClr val="bg1"/>
                </a:solidFill>
                <a:latin typeface="Arial" pitchFamily="34" charset="0"/>
                <a:cs typeface="Arial" pitchFamily="34" charset="0"/>
              </a:rPr>
              <a:t>Dershowitz</a:t>
            </a:r>
            <a:r>
              <a:rPr lang="en-US" dirty="0" smtClean="0">
                <a:solidFill>
                  <a:schemeClr val="bg1"/>
                </a:solidFill>
                <a:latin typeface="Arial" pitchFamily="34" charset="0"/>
                <a:cs typeface="Arial" pitchFamily="34" charset="0"/>
              </a:rPr>
              <a:t> </a:t>
            </a:r>
            <a:r>
              <a:rPr lang="en-US" dirty="0">
                <a:latin typeface="Arial" pitchFamily="34" charset="0"/>
                <a:cs typeface="Arial" pitchFamily="34" charset="0"/>
              </a:rPr>
              <a:t>591</a:t>
            </a:r>
            <a:r>
              <a:rPr lang="en-US" dirty="0">
                <a:latin typeface="Papyrus"/>
              </a:rPr>
              <a:t>).</a:t>
            </a:r>
          </a:p>
          <a:p>
            <a:endParaRPr lang="en-US" dirty="0">
              <a:solidFill>
                <a:schemeClr val="bg2">
                  <a:lumMod val="75000"/>
                </a:schemeClr>
              </a:solidFill>
            </a:endParaRPr>
          </a:p>
        </p:txBody>
      </p:sp>
    </p:spTree>
    <p:extLst>
      <p:ext uri="{BB962C8B-B14F-4D97-AF65-F5344CB8AC3E}">
        <p14:creationId xmlns:p14="http://schemas.microsoft.com/office/powerpoint/2010/main" val="41850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lnSpcReduction="10000"/>
          </a:bodyPr>
          <a:lstStyle/>
          <a:p>
            <a:r>
              <a:rPr lang="en-US" b="1" dirty="0" smtClean="0">
                <a:solidFill>
                  <a:schemeClr val="bg1"/>
                </a:solidFill>
                <a:latin typeface="Papyrus"/>
              </a:rPr>
              <a:t>........</a:t>
            </a:r>
            <a:r>
              <a:rPr lang="en-US" b="1" dirty="0">
                <a:solidFill>
                  <a:schemeClr val="bg1"/>
                </a:solidFill>
                <a:latin typeface="Arial" pitchFamily="34" charset="0"/>
                <a:cs typeface="Arial" pitchFamily="34" charset="0"/>
              </a:rPr>
              <a:t>However, there are many who disagree with these contentions</a:t>
            </a:r>
            <a:r>
              <a:rPr lang="en-US" dirty="0">
                <a:solidFill>
                  <a:schemeClr val="bg1"/>
                </a:solidFill>
                <a:latin typeface="Arial" pitchFamily="34" charset="0"/>
                <a:cs typeface="Arial" pitchFamily="34" charset="0"/>
              </a:rPr>
              <a:t>. </a:t>
            </a:r>
            <a:r>
              <a:rPr lang="en-US" b="1" dirty="0">
                <a:solidFill>
                  <a:schemeClr val="bg1"/>
                </a:solidFill>
                <a:latin typeface="Arial" pitchFamily="34" charset="0"/>
                <a:cs typeface="Arial" pitchFamily="34" charset="0"/>
              </a:rPr>
              <a:t>[Acknowledge Valid Parts</a:t>
            </a:r>
            <a:r>
              <a:rPr lang="en-US" dirty="0">
                <a:solidFill>
                  <a:schemeClr val="bg1"/>
                </a:solidFill>
                <a:latin typeface="Arial" pitchFamily="34" charset="0"/>
                <a:cs typeface="Arial" pitchFamily="34" charset="0"/>
              </a:rPr>
              <a:t>] While national ID cards could lessen a person's anonymity and privacy, </a:t>
            </a:r>
            <a:r>
              <a:rPr lang="en-US" b="1" dirty="0">
                <a:solidFill>
                  <a:srgbClr val="0070C0"/>
                </a:solidFill>
                <a:latin typeface="Arial" pitchFamily="34" charset="0"/>
                <a:cs typeface="Arial" pitchFamily="34" charset="0"/>
              </a:rPr>
              <a:t>[Counter Argument</a:t>
            </a:r>
            <a:r>
              <a:rPr lang="en-US" b="1" dirty="0">
                <a:solidFill>
                  <a:schemeClr val="bg1"/>
                </a:solidFill>
                <a:latin typeface="Arial" pitchFamily="34" charset="0"/>
                <a:cs typeface="Arial" pitchFamily="34" charset="0"/>
              </a:rPr>
              <a:t>]</a:t>
            </a:r>
            <a:r>
              <a:rPr lang="en-US" dirty="0">
                <a:solidFill>
                  <a:schemeClr val="bg1"/>
                </a:solidFill>
                <a:latin typeface="Arial" pitchFamily="34" charset="0"/>
                <a:cs typeface="Arial" pitchFamily="34" charset="0"/>
              </a:rPr>
              <a:t> </a:t>
            </a:r>
            <a:r>
              <a:rPr lang="en-US" b="1" dirty="0">
                <a:solidFill>
                  <a:schemeClr val="bg1"/>
                </a:solidFill>
                <a:latin typeface="Arial" pitchFamily="34" charset="0"/>
                <a:cs typeface="Arial" pitchFamily="34" charset="0"/>
              </a:rPr>
              <a:t>this is a small loss that would be offset by a great increase in personal security. To </a:t>
            </a:r>
            <a:r>
              <a:rPr lang="en-US" b="1" dirty="0" err="1">
                <a:solidFill>
                  <a:schemeClr val="bg1"/>
                </a:solidFill>
                <a:latin typeface="Arial" pitchFamily="34" charset="0"/>
                <a:cs typeface="Arial" pitchFamily="34" charset="0"/>
              </a:rPr>
              <a:t>Dershowitz</a:t>
            </a:r>
            <a:r>
              <a:rPr lang="en-US" b="1" dirty="0">
                <a:solidFill>
                  <a:schemeClr val="bg1"/>
                </a:solidFill>
                <a:latin typeface="Arial" pitchFamily="34" charset="0"/>
                <a:cs typeface="Arial" pitchFamily="34" charset="0"/>
              </a:rPr>
              <a:t>--a self proclaimed civil libertarian--this tradeoff would be well worth it. According to </a:t>
            </a:r>
            <a:r>
              <a:rPr lang="en-US" b="1" dirty="0" err="1">
                <a:solidFill>
                  <a:schemeClr val="bg1"/>
                </a:solidFill>
                <a:latin typeface="Arial" pitchFamily="34" charset="0"/>
                <a:cs typeface="Arial" pitchFamily="34" charset="0"/>
              </a:rPr>
              <a:t>Dershowitz</a:t>
            </a:r>
            <a:r>
              <a:rPr lang="en-US" b="1" dirty="0">
                <a:solidFill>
                  <a:schemeClr val="bg1"/>
                </a:solidFill>
                <a:latin typeface="Arial" pitchFamily="34" charset="0"/>
                <a:cs typeface="Arial" pitchFamily="34" charset="0"/>
              </a:rPr>
              <a:t>, the national ID card would be only a little more intrusive than a photo ID card or social security card. Best of all, it would reduce or eliminate the need for racial profiling: "Anyone who had the [national ID] card could be allowed to pass through airports or building security more expeditiously, and anyone who opted out could be examined much more closely" (590). Such cards would enable airport security officials to do instant background checks on everyone.</a:t>
            </a:r>
            <a:r>
              <a:rPr lang="en-US" dirty="0">
                <a:solidFill>
                  <a:schemeClr val="bg1"/>
                </a:solidFill>
                <a:latin typeface="Arial" pitchFamily="34" charset="0"/>
                <a:cs typeface="Arial" pitchFamily="34" charset="0"/>
              </a:rPr>
              <a:t> </a:t>
            </a:r>
            <a:r>
              <a:rPr lang="en-US" b="1" dirty="0">
                <a:solidFill>
                  <a:srgbClr val="0070C0"/>
                </a:solidFill>
                <a:latin typeface="Arial" pitchFamily="34" charset="0"/>
                <a:cs typeface="Arial" pitchFamily="34" charset="0"/>
              </a:rPr>
              <a:t>[Begin Concluding] </a:t>
            </a:r>
            <a:r>
              <a:rPr lang="en-US" b="1" dirty="0">
                <a:solidFill>
                  <a:schemeClr val="bg1"/>
                </a:solidFill>
                <a:latin typeface="Arial" pitchFamily="34" charset="0"/>
                <a:cs typeface="Arial" pitchFamily="34" charset="0"/>
              </a:rPr>
              <a:t>The personal information in the system would stay in the system and never be made public. The only information on the card would be a person's "name, address, photo, </a:t>
            </a:r>
            <a:r>
              <a:rPr lang="en-US" b="1" dirty="0">
                <a:latin typeface="Papyrus"/>
              </a:rPr>
              <a:t>and [finger]print" (</a:t>
            </a:r>
            <a:r>
              <a:rPr lang="en-US" b="1" dirty="0" err="1">
                <a:latin typeface="Papyrus"/>
              </a:rPr>
              <a:t>Dershowitz</a:t>
            </a:r>
            <a:r>
              <a:rPr lang="en-US" b="1" dirty="0">
                <a:latin typeface="Papyrus"/>
              </a:rPr>
              <a:t> 591).</a:t>
            </a:r>
          </a:p>
          <a:p>
            <a:endParaRPr lang="en-US" dirty="0">
              <a:solidFill>
                <a:schemeClr val="bg2">
                  <a:lumMod val="75000"/>
                </a:schemeClr>
              </a:solidFill>
            </a:endParaRPr>
          </a:p>
        </p:txBody>
      </p:sp>
    </p:spTree>
    <p:extLst>
      <p:ext uri="{BB962C8B-B14F-4D97-AF65-F5344CB8AC3E}">
        <p14:creationId xmlns:p14="http://schemas.microsoft.com/office/powerpoint/2010/main" val="308241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p:txBody>
          <a:bodyPr/>
          <a:lstStyle/>
          <a:p>
            <a:pPr>
              <a:buNone/>
            </a:pPr>
            <a:r>
              <a:rPr lang="en-US" dirty="0" smtClean="0"/>
              <a:t>Find with a partner.  EVERYONE SHOULD HAVE A PARTNER!!!  You will receive an envelope with a basic format of an essay with refutations.  </a:t>
            </a:r>
          </a:p>
          <a:p>
            <a:pPr>
              <a:buNone/>
            </a:pPr>
            <a:r>
              <a:rPr lang="en-US" smtClean="0"/>
              <a:t>You </a:t>
            </a:r>
            <a:r>
              <a:rPr lang="en-US" dirty="0" smtClean="0"/>
              <a:t>need to order the counterpoints and points based on the transitions.  Once you think you have it, call me over.  NO GLUING – just organize it on your desk.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a:bodyPr>
          <a:lstStyle/>
          <a:p>
            <a:r>
              <a:rPr lang="en-US" dirty="0" smtClean="0">
                <a:solidFill>
                  <a:schemeClr val="bg2">
                    <a:lumMod val="75000"/>
                  </a:schemeClr>
                </a:solidFill>
                <a:latin typeface="comic Sans MS"/>
              </a:rPr>
              <a:t>Found only in argument essays and argument research papers</a:t>
            </a:r>
          </a:p>
          <a:p>
            <a:r>
              <a:rPr lang="en-US" dirty="0" smtClean="0">
                <a:solidFill>
                  <a:schemeClr val="bg2">
                    <a:lumMod val="75000"/>
                  </a:schemeClr>
                </a:solidFill>
                <a:latin typeface="comic Sans MS"/>
              </a:rPr>
              <a:t>Also known as the concession paragraph, because it concedes points</a:t>
            </a:r>
          </a:p>
          <a:p>
            <a:r>
              <a:rPr lang="en-US" dirty="0" smtClean="0">
                <a:solidFill>
                  <a:schemeClr val="bg2">
                    <a:lumMod val="75000"/>
                  </a:schemeClr>
                </a:solidFill>
                <a:latin typeface="comic Sans MS"/>
              </a:rPr>
              <a:t>Acknowledges the valid points of the opposing argument</a:t>
            </a:r>
          </a:p>
          <a:p>
            <a:r>
              <a:rPr lang="en-US" dirty="0" smtClean="0">
                <a:solidFill>
                  <a:schemeClr val="bg2">
                    <a:lumMod val="75000"/>
                  </a:schemeClr>
                </a:solidFill>
                <a:latin typeface="comic Sans MS"/>
              </a:rPr>
              <a:t>Prevents the writer from sounding narrow-minded, prejudiced, or uninformed</a:t>
            </a:r>
          </a:p>
          <a:p>
            <a:r>
              <a:rPr lang="en-US" dirty="0" smtClean="0">
                <a:solidFill>
                  <a:schemeClr val="bg2">
                    <a:lumMod val="75000"/>
                  </a:schemeClr>
                </a:solidFill>
                <a:latin typeface="comic Sans MS"/>
              </a:rPr>
              <a:t>Establishes the ETHOS of the writer~</a:t>
            </a:r>
          </a:p>
          <a:p>
            <a:pPr lvl="1"/>
            <a:r>
              <a:rPr lang="en-US" dirty="0" smtClean="0">
                <a:solidFill>
                  <a:schemeClr val="bg2">
                    <a:lumMod val="75000"/>
                  </a:schemeClr>
                </a:solidFill>
                <a:latin typeface="comic Sans MS"/>
              </a:rPr>
              <a:t>Shows you are ethical, that you see all sides, understand and appreciate your opponent’s point of view</a:t>
            </a:r>
          </a:p>
          <a:p>
            <a:r>
              <a:rPr lang="en-US" dirty="0" smtClean="0">
                <a:solidFill>
                  <a:schemeClr val="bg2">
                    <a:lumMod val="75000"/>
                  </a:schemeClr>
                </a:solidFill>
                <a:latin typeface="comic Sans MS"/>
              </a:rPr>
              <a:t>This will not weaken your argument.  A good concession paragraph will actually strengthen the paper by showing that the writer has thoughtfully understood and considered both sides before arriving at the final argument position. </a:t>
            </a:r>
            <a:endParaRPr lang="en-US" dirty="0">
              <a:solidFill>
                <a:schemeClr val="bg2">
                  <a:lumMod val="75000"/>
                </a:schemeClr>
              </a:solidFill>
            </a:endParaRPr>
          </a:p>
        </p:txBody>
      </p:sp>
    </p:spTree>
    <p:extLst>
      <p:ext uri="{BB962C8B-B14F-4D97-AF65-F5344CB8AC3E}">
        <p14:creationId xmlns:p14="http://schemas.microsoft.com/office/powerpoint/2010/main" val="10420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you are done with rebuttals,</a:t>
            </a:r>
            <a:endParaRPr lang="en-US" dirty="0"/>
          </a:p>
        </p:txBody>
      </p:sp>
      <p:sp>
        <p:nvSpPr>
          <p:cNvPr id="4" name="Content Placeholder 3"/>
          <p:cNvSpPr>
            <a:spLocks noGrp="1"/>
          </p:cNvSpPr>
          <p:nvPr>
            <p:ph idx="1"/>
          </p:nvPr>
        </p:nvSpPr>
        <p:spPr/>
        <p:txBody>
          <a:bodyPr>
            <a:normAutofit lnSpcReduction="10000"/>
          </a:bodyPr>
          <a:lstStyle/>
          <a:p>
            <a:r>
              <a:rPr lang="en-US" dirty="0" smtClean="0"/>
              <a:t>Please get a chrome book, go to my class page under Synthesis/RST.  Next open the document entitled “Synthesis Writing Template”, this is the format for you to revise your original RST on changing school start times.  You need to revise your original essay to include effective introductions and conclusions, </a:t>
            </a:r>
            <a:r>
              <a:rPr lang="en-US" b="1" dirty="0" smtClean="0"/>
              <a:t>methods of integrating texts (the four methods), </a:t>
            </a:r>
            <a:r>
              <a:rPr lang="en-US" dirty="0" smtClean="0"/>
              <a:t>and a refutation.  </a:t>
            </a:r>
            <a:r>
              <a:rPr lang="en-US" b="1" u="sng" dirty="0" smtClean="0"/>
              <a:t>It is still a six paragraph essay, just revised based on the skills we have been working on for the past two weeks.</a:t>
            </a:r>
          </a:p>
          <a:p>
            <a:r>
              <a:rPr lang="en-US" dirty="0" smtClean="0"/>
              <a:t>The packet of readings is on the class page ABOVE the directions.</a:t>
            </a:r>
          </a:p>
          <a:p>
            <a:r>
              <a:rPr lang="en-US" b="1" dirty="0" smtClean="0"/>
              <a:t>This is due to Turnitin on Wednesday, October 2</a:t>
            </a:r>
            <a:r>
              <a:rPr lang="en-US" b="1" baseline="30000" dirty="0" smtClean="0"/>
              <a:t>nd</a:t>
            </a:r>
            <a:r>
              <a:rPr lang="en-US" b="1" dirty="0" smtClean="0"/>
              <a:t>  at 7:30 am.</a:t>
            </a:r>
            <a:endParaRPr lang="en-US"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304800"/>
            <a:ext cx="7125113" cy="1295399"/>
          </a:xfrm>
        </p:spPr>
        <p:txBody>
          <a:bodyPr/>
          <a:lstStyle/>
          <a:p>
            <a:r>
              <a:rPr lang="en-US" sz="2400" dirty="0" smtClean="0"/>
              <a:t>Review of Counterpoint and Refutation </a:t>
            </a:r>
            <a:endParaRPr lang="en-US" sz="2400" dirty="0"/>
          </a:p>
        </p:txBody>
      </p:sp>
      <p:sp>
        <p:nvSpPr>
          <p:cNvPr id="3" name="Content Placeholder 2"/>
          <p:cNvSpPr>
            <a:spLocks noGrp="1"/>
          </p:cNvSpPr>
          <p:nvPr>
            <p:ph idx="1"/>
          </p:nvPr>
        </p:nvSpPr>
        <p:spPr/>
        <p:txBody>
          <a:bodyPr/>
          <a:lstStyle/>
          <a:p>
            <a:r>
              <a:rPr lang="en-US" dirty="0" smtClean="0"/>
              <a:t>Rows 1 and 2 – Review each other’s homework and, as a group, decide on who has the best rebuttal for #1.  Write it on the board.</a:t>
            </a:r>
          </a:p>
          <a:p>
            <a:r>
              <a:rPr lang="en-US" dirty="0" smtClean="0"/>
              <a:t>Rows 3 and 4 – Review each other’s homework and, as a group, decide on who has the best rebuttal for #2.  Write it on the board.</a:t>
            </a:r>
          </a:p>
          <a:p>
            <a:r>
              <a:rPr lang="en-US" dirty="0" smtClean="0"/>
              <a:t>Rows 5 and 6 – Review each other’s homework and, as a group, decide on who has the best rebuttal for #3.  Write it on the board.</a:t>
            </a:r>
          </a:p>
          <a:p>
            <a:r>
              <a:rPr lang="en-US" dirty="0" smtClean="0"/>
              <a:t>Rows 7, 8 and 9 – Review each other’s homework and, as a group, decide on who has the best rebuttal for #4.  Write it on the board.</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a:bodyPr>
          <a:lstStyle/>
          <a:p>
            <a:r>
              <a:rPr lang="en-US" dirty="0" smtClean="0">
                <a:solidFill>
                  <a:schemeClr val="bg2">
                    <a:lumMod val="75000"/>
                  </a:schemeClr>
                </a:solidFill>
              </a:rPr>
              <a:t>Be careful!  Be sure the other argument does not end up sounding better than your own.  </a:t>
            </a:r>
          </a:p>
          <a:p>
            <a:r>
              <a:rPr lang="en-US" dirty="0" smtClean="0">
                <a:solidFill>
                  <a:schemeClr val="bg2">
                    <a:lumMod val="75000"/>
                  </a:schemeClr>
                </a:solidFill>
              </a:rPr>
              <a:t>You will need to counter the argument—or, sometimes, explain where you agree with your opposition</a:t>
            </a:r>
          </a:p>
          <a:p>
            <a:r>
              <a:rPr lang="en-US" dirty="0" smtClean="0">
                <a:solidFill>
                  <a:schemeClr val="bg2">
                    <a:lumMod val="75000"/>
                  </a:schemeClr>
                </a:solidFill>
              </a:rPr>
              <a:t>And where the differences lie.</a:t>
            </a:r>
          </a:p>
          <a:p>
            <a:r>
              <a:rPr lang="en-US" dirty="0">
                <a:solidFill>
                  <a:schemeClr val="bg2">
                    <a:lumMod val="75000"/>
                  </a:schemeClr>
                </a:solidFill>
                <a:hlinkClick r:id="rId2"/>
              </a:rPr>
              <a:t>https://</a:t>
            </a:r>
            <a:r>
              <a:rPr lang="en-US" dirty="0" smtClean="0">
                <a:solidFill>
                  <a:schemeClr val="bg2">
                    <a:lumMod val="75000"/>
                  </a:schemeClr>
                </a:solidFill>
                <a:hlinkClick r:id="rId2"/>
              </a:rPr>
              <a:t>www.youtube.com/watch?v=RmqETlEJLyk</a:t>
            </a:r>
            <a:endParaRPr lang="en-US" dirty="0" smtClean="0">
              <a:solidFill>
                <a:schemeClr val="bg2">
                  <a:lumMod val="75000"/>
                </a:schemeClr>
              </a:solidFill>
            </a:endParaRPr>
          </a:p>
          <a:p>
            <a:endParaRPr lang="en-US" dirty="0">
              <a:solidFill>
                <a:schemeClr val="bg2">
                  <a:lumMod val="75000"/>
                </a:schemeClr>
              </a:solidFill>
            </a:endParaRPr>
          </a:p>
        </p:txBody>
      </p:sp>
    </p:spTree>
    <p:extLst>
      <p:ext uri="{BB962C8B-B14F-4D97-AF65-F5344CB8AC3E}">
        <p14:creationId xmlns:p14="http://schemas.microsoft.com/office/powerpoint/2010/main" val="3510836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B</a:t>
            </a:r>
            <a:r>
              <a:rPr lang="en-US" dirty="0" smtClean="0"/>
              <a:t>asic Format</a:t>
            </a:r>
            <a:endParaRPr lang="en-US" dirty="0"/>
          </a:p>
        </p:txBody>
      </p:sp>
      <p:pic>
        <p:nvPicPr>
          <p:cNvPr id="1026" name="Picture 2" descr="https://i.pinimg.com/originals/f6/69/68/f66968fd975b8ce6fa89e8415358600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56117" y="1806575"/>
            <a:ext cx="2231766" cy="4052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199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the Refutation Paragraph</a:t>
            </a:r>
            <a:endParaRPr lang="en-US" dirty="0"/>
          </a:p>
        </p:txBody>
      </p:sp>
      <p:sp>
        <p:nvSpPr>
          <p:cNvPr id="3" name="Content Placeholder 2"/>
          <p:cNvSpPr>
            <a:spLocks noGrp="1"/>
          </p:cNvSpPr>
          <p:nvPr>
            <p:ph idx="1"/>
          </p:nvPr>
        </p:nvSpPr>
        <p:spPr>
          <a:xfrm>
            <a:off x="457200" y="1600201"/>
            <a:ext cx="8001000" cy="4876800"/>
          </a:xfrm>
          <a:solidFill>
            <a:schemeClr val="tx1"/>
          </a:solidFill>
          <a:ln w="76200">
            <a:solidFill>
              <a:schemeClr val="accent2"/>
            </a:solidFill>
          </a:ln>
        </p:spPr>
        <p:txBody>
          <a:bodyPr>
            <a:noAutofit/>
          </a:bodyPr>
          <a:lstStyle/>
          <a:p>
            <a:r>
              <a:rPr lang="en-US" sz="2800" b="1" dirty="0" smtClean="0">
                <a:solidFill>
                  <a:schemeClr val="bg2">
                    <a:lumMod val="75000"/>
                  </a:schemeClr>
                </a:solidFill>
              </a:rPr>
              <a:t>A Refutation Paragraph Typically Does the Following:</a:t>
            </a:r>
          </a:p>
          <a:p>
            <a:pPr lvl="1"/>
            <a:r>
              <a:rPr lang="en-US" sz="2800" dirty="0" smtClean="0">
                <a:solidFill>
                  <a:schemeClr val="bg2">
                    <a:lumMod val="75000"/>
                  </a:schemeClr>
                </a:solidFill>
              </a:rPr>
              <a:t>Counter-point:  Introduces the opposing argument using a sentence starter</a:t>
            </a:r>
          </a:p>
          <a:p>
            <a:pPr lvl="1"/>
            <a:r>
              <a:rPr lang="en-US" sz="2800" dirty="0" smtClean="0">
                <a:solidFill>
                  <a:schemeClr val="bg2">
                    <a:lumMod val="75000"/>
                  </a:schemeClr>
                </a:solidFill>
              </a:rPr>
              <a:t>Rebuttal: Transitions </a:t>
            </a:r>
            <a:r>
              <a:rPr lang="en-US" sz="2800" b="1" dirty="0" smtClean="0">
                <a:solidFill>
                  <a:schemeClr val="bg2">
                    <a:lumMod val="75000"/>
                  </a:schemeClr>
                </a:solidFill>
              </a:rPr>
              <a:t>and</a:t>
            </a:r>
            <a:r>
              <a:rPr lang="en-US" sz="2800" dirty="0" smtClean="0">
                <a:solidFill>
                  <a:schemeClr val="bg2">
                    <a:lumMod val="75000"/>
                  </a:schemeClr>
                </a:solidFill>
              </a:rPr>
              <a:t> “counters” the argument and connects back to your thesis/argument</a:t>
            </a:r>
            <a:endParaRPr lang="en-US" sz="2800" dirty="0">
              <a:solidFill>
                <a:schemeClr val="bg2">
                  <a:lumMod val="75000"/>
                </a:schemeClr>
              </a:solidFill>
            </a:endParaRPr>
          </a:p>
        </p:txBody>
      </p:sp>
    </p:spTree>
    <p:extLst>
      <p:ext uri="{BB962C8B-B14F-4D97-AF65-F5344CB8AC3E}">
        <p14:creationId xmlns:p14="http://schemas.microsoft.com/office/powerpoint/2010/main" val="41850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a:bodyPr>
          <a:lstStyle/>
          <a:p>
            <a:pPr algn="ctr"/>
            <a:r>
              <a:rPr lang="en-US" b="1" dirty="0">
                <a:solidFill>
                  <a:schemeClr val="bg1"/>
                </a:solidFill>
                <a:latin typeface="Arial" pitchFamily="34" charset="0"/>
                <a:cs typeface="Arial" pitchFamily="34" charset="0"/>
              </a:rPr>
              <a:t>Introduce the Opposing </a:t>
            </a:r>
            <a:r>
              <a:rPr lang="en-US" b="1" dirty="0" smtClean="0">
                <a:solidFill>
                  <a:schemeClr val="bg1"/>
                </a:solidFill>
                <a:latin typeface="Arial" pitchFamily="34" charset="0"/>
                <a:cs typeface="Arial" pitchFamily="34" charset="0"/>
              </a:rPr>
              <a:t>Argument/Counter-point</a:t>
            </a:r>
            <a:endParaRPr lang="en-US" b="1" dirty="0">
              <a:solidFill>
                <a:schemeClr val="bg1"/>
              </a:solidFill>
              <a:latin typeface="Arial" pitchFamily="34" charset="0"/>
              <a:cs typeface="Arial" pitchFamily="34" charset="0"/>
            </a:endParaRPr>
          </a:p>
          <a:p>
            <a:r>
              <a:rPr lang="en-US" dirty="0">
                <a:solidFill>
                  <a:schemeClr val="bg1"/>
                </a:solidFill>
                <a:latin typeface="+mj-lt"/>
              </a:rPr>
              <a:t>The writer </a:t>
            </a:r>
            <a:r>
              <a:rPr lang="en-US" b="1" dirty="0">
                <a:solidFill>
                  <a:schemeClr val="bg1"/>
                </a:solidFill>
                <a:latin typeface="+mj-lt"/>
              </a:rPr>
              <a:t>summarizes the opposition's</a:t>
            </a:r>
            <a:r>
              <a:rPr lang="en-US" dirty="0">
                <a:solidFill>
                  <a:schemeClr val="bg1"/>
                </a:solidFill>
                <a:latin typeface="+mj-lt"/>
              </a:rPr>
              <a:t> viewpoint openly and honestly. Ignoring the opposition is futile </a:t>
            </a:r>
            <a:r>
              <a:rPr lang="en-US" dirty="0" smtClean="0">
                <a:solidFill>
                  <a:schemeClr val="bg1"/>
                </a:solidFill>
                <a:latin typeface="+mj-lt"/>
              </a:rPr>
              <a:t> because the </a:t>
            </a:r>
            <a:r>
              <a:rPr lang="en-US" dirty="0">
                <a:solidFill>
                  <a:schemeClr val="bg1"/>
                </a:solidFill>
                <a:latin typeface="+mj-lt"/>
              </a:rPr>
              <a:t>audience is aware of the opposing arguments and will doubt the credibility of a presentation that chooses to ignore the opposition rather than deal with it. </a:t>
            </a:r>
            <a:endParaRPr lang="en-US" dirty="0" smtClean="0">
              <a:solidFill>
                <a:schemeClr val="bg1"/>
              </a:solidFill>
              <a:latin typeface="+mj-lt"/>
            </a:endParaRPr>
          </a:p>
          <a:p>
            <a:pPr lvl="1"/>
            <a:r>
              <a:rPr lang="en-US" b="1" i="1" dirty="0" smtClean="0">
                <a:solidFill>
                  <a:schemeClr val="bg1"/>
                </a:solidFill>
                <a:latin typeface="+mj-lt"/>
              </a:rPr>
              <a:t>Ways </a:t>
            </a:r>
            <a:r>
              <a:rPr lang="en-US" b="1" i="1" dirty="0">
                <a:solidFill>
                  <a:schemeClr val="bg1"/>
                </a:solidFill>
                <a:latin typeface="+mj-lt"/>
              </a:rPr>
              <a:t>writers can begin</a:t>
            </a:r>
            <a:r>
              <a:rPr lang="en-US" b="1" i="1" dirty="0" smtClean="0">
                <a:solidFill>
                  <a:schemeClr val="bg1"/>
                </a:solidFill>
                <a:latin typeface="+mj-lt"/>
              </a:rPr>
              <a:t>:</a:t>
            </a:r>
            <a:r>
              <a:rPr lang="en-US" b="1" i="1" dirty="0" smtClean="0">
                <a:solidFill>
                  <a:schemeClr val="bg2"/>
                </a:solidFill>
                <a:latin typeface="+mj-lt"/>
              </a:rPr>
              <a:t/>
            </a:r>
            <a:br>
              <a:rPr lang="en-US" b="1" i="1" dirty="0" smtClean="0">
                <a:solidFill>
                  <a:schemeClr val="bg2"/>
                </a:solidFill>
                <a:latin typeface="+mj-lt"/>
              </a:rPr>
            </a:br>
            <a:r>
              <a:rPr lang="en-US" b="1" i="1" dirty="0" smtClean="0">
                <a:solidFill>
                  <a:schemeClr val="bg2"/>
                </a:solidFill>
                <a:latin typeface="+mj-lt"/>
              </a:rPr>
              <a:t>Some opponents may argue….</a:t>
            </a:r>
            <a:r>
              <a:rPr lang="en-US" b="1" dirty="0">
                <a:solidFill>
                  <a:schemeClr val="bg1">
                    <a:lumMod val="85000"/>
                    <a:lumOff val="15000"/>
                  </a:schemeClr>
                </a:solidFill>
                <a:latin typeface="+mj-lt"/>
              </a:rPr>
              <a:t/>
            </a:r>
            <a:br>
              <a:rPr lang="en-US" b="1" dirty="0">
                <a:solidFill>
                  <a:schemeClr val="bg1">
                    <a:lumMod val="85000"/>
                    <a:lumOff val="15000"/>
                  </a:schemeClr>
                </a:solidFill>
                <a:latin typeface="+mj-lt"/>
              </a:rPr>
            </a:br>
            <a:r>
              <a:rPr lang="en-US" b="1" dirty="0">
                <a:solidFill>
                  <a:schemeClr val="bg1">
                    <a:lumMod val="85000"/>
                    <a:lumOff val="15000"/>
                  </a:schemeClr>
                </a:solidFill>
                <a:latin typeface="+mj-lt"/>
              </a:rPr>
              <a:t>It is often argued that...</a:t>
            </a:r>
            <a:br>
              <a:rPr lang="en-US" b="1" dirty="0">
                <a:solidFill>
                  <a:schemeClr val="bg1">
                    <a:lumMod val="85000"/>
                    <a:lumOff val="15000"/>
                  </a:schemeClr>
                </a:solidFill>
                <a:latin typeface="+mj-lt"/>
              </a:rPr>
            </a:br>
            <a:r>
              <a:rPr lang="en-US" b="1" dirty="0">
                <a:solidFill>
                  <a:schemeClr val="bg1">
                    <a:lumMod val="85000"/>
                    <a:lumOff val="15000"/>
                  </a:schemeClr>
                </a:solidFill>
                <a:latin typeface="+mj-lt"/>
              </a:rPr>
              <a:t>It </a:t>
            </a:r>
            <a:r>
              <a:rPr lang="en-US" b="1" dirty="0" smtClean="0">
                <a:solidFill>
                  <a:schemeClr val="bg1">
                    <a:lumMod val="85000"/>
                    <a:lumOff val="15000"/>
                  </a:schemeClr>
                </a:solidFill>
                <a:latin typeface="+mj-lt"/>
              </a:rPr>
              <a:t>may be </a:t>
            </a:r>
            <a:r>
              <a:rPr lang="en-US" b="1" dirty="0">
                <a:solidFill>
                  <a:schemeClr val="bg1">
                    <a:lumMod val="85000"/>
                    <a:lumOff val="15000"/>
                  </a:schemeClr>
                </a:solidFill>
                <a:latin typeface="+mj-lt"/>
              </a:rPr>
              <a:t>true that...</a:t>
            </a:r>
            <a:br>
              <a:rPr lang="en-US" b="1" dirty="0">
                <a:solidFill>
                  <a:schemeClr val="bg1">
                    <a:lumMod val="85000"/>
                    <a:lumOff val="15000"/>
                  </a:schemeClr>
                </a:solidFill>
                <a:latin typeface="+mj-lt"/>
              </a:rPr>
            </a:br>
            <a:r>
              <a:rPr lang="en-US" b="1" dirty="0">
                <a:solidFill>
                  <a:schemeClr val="bg1">
                    <a:lumMod val="85000"/>
                    <a:lumOff val="15000"/>
                  </a:schemeClr>
                </a:solidFill>
                <a:latin typeface="+mj-lt"/>
              </a:rPr>
              <a:t>Opposing views claim... </a:t>
            </a:r>
            <a:r>
              <a:rPr lang="en-US" dirty="0">
                <a:solidFill>
                  <a:schemeClr val="bg2"/>
                </a:solidFill>
                <a:latin typeface="+mj-lt"/>
              </a:rPr>
              <a:t/>
            </a:r>
            <a:br>
              <a:rPr lang="en-US" dirty="0">
                <a:solidFill>
                  <a:schemeClr val="bg2"/>
                </a:solidFill>
                <a:latin typeface="+mj-lt"/>
              </a:rPr>
            </a:br>
            <a:endParaRPr lang="en-US" dirty="0" smtClean="0">
              <a:solidFill>
                <a:schemeClr val="bg2"/>
              </a:solidFill>
              <a:latin typeface="+mj-lt"/>
            </a:endParaRPr>
          </a:p>
          <a:p>
            <a:pPr lvl="1"/>
            <a:r>
              <a:rPr lang="en-US" b="1" i="1" dirty="0" smtClean="0">
                <a:solidFill>
                  <a:schemeClr val="accent1">
                    <a:lumMod val="75000"/>
                  </a:schemeClr>
                </a:solidFill>
                <a:latin typeface="+mj-lt"/>
              </a:rPr>
              <a:t>Of course, opponents have a valid point when they say that killing blue-nosed purple poppy plant eaters which automated machetes that spew acid at their victims is cruel and unusual. </a:t>
            </a:r>
            <a:endParaRPr lang="en-US" b="1" i="1" dirty="0">
              <a:solidFill>
                <a:schemeClr val="accent1">
                  <a:lumMod val="75000"/>
                </a:schemeClr>
              </a:solidFill>
              <a:latin typeface="+mj-lt"/>
            </a:endParaRPr>
          </a:p>
          <a:p>
            <a:endParaRPr lang="en-US" dirty="0">
              <a:solidFill>
                <a:schemeClr val="bg2">
                  <a:lumMod val="75000"/>
                </a:schemeClr>
              </a:solidFill>
            </a:endParaRPr>
          </a:p>
        </p:txBody>
      </p:sp>
    </p:spTree>
    <p:extLst>
      <p:ext uri="{BB962C8B-B14F-4D97-AF65-F5344CB8AC3E}">
        <p14:creationId xmlns:p14="http://schemas.microsoft.com/office/powerpoint/2010/main" val="41850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lnSpcReduction="10000"/>
          </a:bodyPr>
          <a:lstStyle/>
          <a:p>
            <a:pPr algn="ctr"/>
            <a:r>
              <a:rPr lang="en-US" b="1" dirty="0">
                <a:solidFill>
                  <a:schemeClr val="bg1"/>
                </a:solidFill>
                <a:latin typeface="Arial" pitchFamily="34" charset="0"/>
                <a:cs typeface="Arial" pitchFamily="34" charset="0"/>
              </a:rPr>
              <a:t>Acknowledge parts of the opposition that are valid</a:t>
            </a:r>
          </a:p>
          <a:p>
            <a:r>
              <a:rPr lang="en-US" dirty="0">
                <a:solidFill>
                  <a:schemeClr val="bg1"/>
                </a:solidFill>
                <a:latin typeface="Arial" pitchFamily="34" charset="0"/>
                <a:cs typeface="Arial" pitchFamily="34" charset="0"/>
              </a:rPr>
              <a:t>The writer acknowledges that </a:t>
            </a:r>
            <a:r>
              <a:rPr lang="en-US" b="1" dirty="0">
                <a:solidFill>
                  <a:schemeClr val="bg1"/>
                </a:solidFill>
                <a:latin typeface="Arial" pitchFamily="34" charset="0"/>
                <a:cs typeface="Arial" pitchFamily="34" charset="0"/>
              </a:rPr>
              <a:t>some of the opposition's claims</a:t>
            </a:r>
            <a:r>
              <a:rPr lang="en-US" dirty="0">
                <a:solidFill>
                  <a:schemeClr val="bg1"/>
                </a:solidFill>
                <a:latin typeface="Arial" pitchFamily="34" charset="0"/>
                <a:cs typeface="Arial" pitchFamily="34" charset="0"/>
              </a:rPr>
              <a:t> may be valid, but the writer still shows that his </a:t>
            </a:r>
            <a:r>
              <a:rPr lang="en-US" b="1" dirty="0">
                <a:solidFill>
                  <a:schemeClr val="bg1"/>
                </a:solidFill>
                <a:latin typeface="Arial" pitchFamily="34" charset="0"/>
                <a:cs typeface="Arial" pitchFamily="34" charset="0"/>
              </a:rPr>
              <a:t>own claims are stronger</a:t>
            </a:r>
            <a:r>
              <a:rPr lang="en-US" dirty="0">
                <a:solidFill>
                  <a:schemeClr val="bg1"/>
                </a:solidFill>
                <a:latin typeface="Arial" pitchFamily="34" charset="0"/>
                <a:cs typeface="Arial" pitchFamily="34" charset="0"/>
              </a:rPr>
              <a:t>. The strength of the writer's claims are more convincing than the opposing viewpoints. A writer might explain the opposition's weakest points, contrasting them with his argument's strongest points. </a:t>
            </a:r>
          </a:p>
          <a:p>
            <a:pPr lvl="1"/>
            <a:r>
              <a:rPr lang="en-US" b="1" i="1" dirty="0">
                <a:solidFill>
                  <a:schemeClr val="bg1"/>
                </a:solidFill>
                <a:latin typeface="Arial" pitchFamily="34" charset="0"/>
                <a:cs typeface="Arial" pitchFamily="34" charset="0"/>
              </a:rPr>
              <a:t>Ways writers can begin</a:t>
            </a:r>
            <a:r>
              <a:rPr lang="en-US" b="1" i="1" dirty="0" smtClean="0">
                <a:solidFill>
                  <a:schemeClr val="bg1"/>
                </a:solidFill>
                <a:latin typeface="Arial" pitchFamily="34" charset="0"/>
                <a:cs typeface="Arial" pitchFamily="34" charset="0"/>
              </a:rPr>
              <a:t>:</a:t>
            </a:r>
            <a:br>
              <a:rPr lang="en-US" b="1" i="1" dirty="0" smtClean="0">
                <a:solidFill>
                  <a:schemeClr val="bg1"/>
                </a:solidFill>
                <a:latin typeface="Arial" pitchFamily="34" charset="0"/>
                <a:cs typeface="Arial" pitchFamily="34" charset="0"/>
              </a:rPr>
            </a:br>
            <a:r>
              <a:rPr lang="en-US" i="1" dirty="0">
                <a:solidFill>
                  <a:schemeClr val="bg1"/>
                </a:solidFill>
                <a:latin typeface="Arial" pitchFamily="34" charset="0"/>
                <a:cs typeface="Arial" pitchFamily="34" charset="0"/>
              </a:rPr>
              <a:t/>
            </a:r>
            <a:br>
              <a:rPr lang="en-US" i="1" dirty="0">
                <a:solidFill>
                  <a:schemeClr val="bg1"/>
                </a:solidFill>
                <a:latin typeface="Arial" pitchFamily="34" charset="0"/>
                <a:cs typeface="Arial" pitchFamily="34" charset="0"/>
              </a:rPr>
            </a:br>
            <a:r>
              <a:rPr lang="en-US" dirty="0">
                <a:solidFill>
                  <a:schemeClr val="bg1"/>
                </a:solidFill>
                <a:latin typeface="Arial" pitchFamily="34" charset="0"/>
                <a:cs typeface="Arial" pitchFamily="34" charset="0"/>
              </a:rPr>
              <a:t>Admittedly,</a:t>
            </a:r>
            <a:br>
              <a:rPr lang="en-US" dirty="0">
                <a:solidFill>
                  <a:schemeClr val="bg1"/>
                </a:solidFill>
                <a:latin typeface="Arial" pitchFamily="34" charset="0"/>
                <a:cs typeface="Arial" pitchFamily="34" charset="0"/>
              </a:rPr>
            </a:br>
            <a:r>
              <a:rPr lang="en-US" dirty="0">
                <a:solidFill>
                  <a:schemeClr val="bg1"/>
                </a:solidFill>
                <a:latin typeface="Arial" pitchFamily="34" charset="0"/>
                <a:cs typeface="Arial" pitchFamily="34" charset="0"/>
              </a:rPr>
              <a:t>Certainly,</a:t>
            </a:r>
            <a:br>
              <a:rPr lang="en-US" dirty="0">
                <a:solidFill>
                  <a:schemeClr val="bg1"/>
                </a:solidFill>
                <a:latin typeface="Arial" pitchFamily="34" charset="0"/>
                <a:cs typeface="Arial" pitchFamily="34" charset="0"/>
              </a:rPr>
            </a:br>
            <a:r>
              <a:rPr lang="en-US" dirty="0">
                <a:solidFill>
                  <a:schemeClr val="bg1"/>
                </a:solidFill>
                <a:latin typeface="Arial" pitchFamily="34" charset="0"/>
                <a:cs typeface="Arial" pitchFamily="34" charset="0"/>
              </a:rPr>
              <a:t>Of course,</a:t>
            </a:r>
            <a:br>
              <a:rPr lang="en-US" dirty="0">
                <a:solidFill>
                  <a:schemeClr val="bg1"/>
                </a:solidFill>
                <a:latin typeface="Arial" pitchFamily="34" charset="0"/>
                <a:cs typeface="Arial" pitchFamily="34" charset="0"/>
              </a:rPr>
            </a:br>
            <a:r>
              <a:rPr lang="en-US" dirty="0">
                <a:solidFill>
                  <a:schemeClr val="bg1"/>
                </a:solidFill>
                <a:latin typeface="Arial" pitchFamily="34" charset="0"/>
                <a:cs typeface="Arial" pitchFamily="34" charset="0"/>
              </a:rPr>
              <a:t>One cannot deny that... </a:t>
            </a:r>
            <a:endParaRPr lang="en-US" dirty="0" smtClean="0">
              <a:solidFill>
                <a:schemeClr val="bg1"/>
              </a:solidFill>
              <a:latin typeface="Arial" pitchFamily="34" charset="0"/>
              <a:cs typeface="Arial" pitchFamily="34" charset="0"/>
            </a:endParaRPr>
          </a:p>
          <a:p>
            <a:pPr lvl="1"/>
            <a:r>
              <a:rPr lang="en-US" b="1" i="1" dirty="0" smtClean="0">
                <a:solidFill>
                  <a:schemeClr val="bg1"/>
                </a:solidFill>
                <a:latin typeface="Arial" pitchFamily="34" charset="0"/>
                <a:cs typeface="Arial" pitchFamily="34" charset="0"/>
              </a:rPr>
              <a:t>One cannot deny that </a:t>
            </a:r>
            <a:r>
              <a:rPr lang="en-US" b="1" i="1" smtClean="0">
                <a:solidFill>
                  <a:schemeClr val="bg1"/>
                </a:solidFill>
                <a:latin typeface="Arial" pitchFamily="34" charset="0"/>
                <a:cs typeface="Arial" pitchFamily="34" charset="0"/>
              </a:rPr>
              <a:t>the unnecessary </a:t>
            </a:r>
            <a:r>
              <a:rPr lang="en-US" b="1" i="1" dirty="0" smtClean="0">
                <a:solidFill>
                  <a:schemeClr val="bg1"/>
                </a:solidFill>
                <a:latin typeface="Arial" pitchFamily="34" charset="0"/>
                <a:cs typeface="Arial" pitchFamily="34" charset="0"/>
              </a:rPr>
              <a:t>spilling of radio-active, glow-in-the-dark blue-nosed blood is barbaric, especially when the exterminators accompany their rampages with high-pitched squeals of “Kill ‘</a:t>
            </a:r>
            <a:r>
              <a:rPr lang="en-US" b="1" i="1" dirty="0" err="1" smtClean="0">
                <a:solidFill>
                  <a:schemeClr val="bg1"/>
                </a:solidFill>
                <a:latin typeface="Arial" pitchFamily="34" charset="0"/>
                <a:cs typeface="Arial" pitchFamily="34" charset="0"/>
              </a:rPr>
              <a:t>em</a:t>
            </a:r>
            <a:r>
              <a:rPr lang="en-US" b="1" i="1" dirty="0" smtClean="0">
                <a:solidFill>
                  <a:schemeClr val="bg1"/>
                </a:solidFill>
                <a:latin typeface="Arial" pitchFamily="34" charset="0"/>
                <a:cs typeface="Arial" pitchFamily="34" charset="0"/>
              </a:rPr>
              <a:t> </a:t>
            </a:r>
            <a:r>
              <a:rPr lang="en-US" b="1" i="1" dirty="0" err="1" smtClean="0">
                <a:solidFill>
                  <a:schemeClr val="bg1"/>
                </a:solidFill>
                <a:latin typeface="Arial" pitchFamily="34" charset="0"/>
                <a:cs typeface="Arial" pitchFamily="34" charset="0"/>
              </a:rPr>
              <a:t>buggars</a:t>
            </a:r>
            <a:r>
              <a:rPr lang="en-US" b="1" i="1" dirty="0" smtClean="0">
                <a:solidFill>
                  <a:schemeClr val="bg1"/>
                </a:solidFill>
                <a:latin typeface="Arial" pitchFamily="34" charset="0"/>
                <a:cs typeface="Arial" pitchFamily="34" charset="0"/>
              </a:rPr>
              <a:t>!”  and “</a:t>
            </a:r>
            <a:r>
              <a:rPr lang="en-US" b="1" i="1" dirty="0" err="1" smtClean="0">
                <a:solidFill>
                  <a:schemeClr val="bg1"/>
                </a:solidFill>
                <a:latin typeface="Arial" pitchFamily="34" charset="0"/>
                <a:cs typeface="Arial" pitchFamily="34" charset="0"/>
              </a:rPr>
              <a:t>Yippeeeee</a:t>
            </a:r>
            <a:r>
              <a:rPr lang="en-US" b="1" i="1" dirty="0" smtClean="0">
                <a:solidFill>
                  <a:schemeClr val="bg1"/>
                </a:solidFill>
                <a:latin typeface="Arial" pitchFamily="34" charset="0"/>
                <a:cs typeface="Arial" pitchFamily="34" charset="0"/>
              </a:rPr>
              <a:t>!”</a:t>
            </a:r>
            <a:r>
              <a:rPr lang="en-US" dirty="0">
                <a:solidFill>
                  <a:schemeClr val="bg2"/>
                </a:solidFill>
                <a:latin typeface="book Antiqua"/>
              </a:rPr>
              <a:t/>
            </a:r>
            <a:br>
              <a:rPr lang="en-US" dirty="0">
                <a:solidFill>
                  <a:schemeClr val="bg2"/>
                </a:solidFill>
                <a:latin typeface="book Antiqua"/>
              </a:rPr>
            </a:br>
            <a:r>
              <a:rPr lang="en-US" dirty="0">
                <a:latin typeface="book Antiqua"/>
              </a:rPr>
              <a:t>At the same time</a:t>
            </a:r>
            <a:r>
              <a:rPr lang="en-US" dirty="0" smtClean="0">
                <a:latin typeface="book Antiqua"/>
              </a:rPr>
              <a:t>...</a:t>
            </a:r>
            <a:endParaRPr lang="en-US" dirty="0">
              <a:latin typeface="book Antiqua"/>
            </a:endParaRPr>
          </a:p>
          <a:p>
            <a:endParaRPr lang="en-US" dirty="0">
              <a:solidFill>
                <a:schemeClr val="bg2">
                  <a:lumMod val="75000"/>
                </a:schemeClr>
              </a:solidFill>
            </a:endParaRPr>
          </a:p>
        </p:txBody>
      </p:sp>
    </p:spTree>
    <p:extLst>
      <p:ext uri="{BB962C8B-B14F-4D97-AF65-F5344CB8AC3E}">
        <p14:creationId xmlns:p14="http://schemas.microsoft.com/office/powerpoint/2010/main" val="41850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a:bodyPr>
          <a:lstStyle/>
          <a:p>
            <a:r>
              <a:rPr lang="en-US" b="1" dirty="0" smtClean="0">
                <a:solidFill>
                  <a:schemeClr val="bg1"/>
                </a:solidFill>
                <a:latin typeface="Arial" pitchFamily="34" charset="0"/>
                <a:cs typeface="Arial" pitchFamily="34" charset="0"/>
              </a:rPr>
              <a:t>Rebuttal/Counter </a:t>
            </a:r>
            <a:r>
              <a:rPr lang="en-US" b="1" dirty="0">
                <a:solidFill>
                  <a:schemeClr val="bg1"/>
                </a:solidFill>
                <a:latin typeface="Arial" pitchFamily="34" charset="0"/>
                <a:cs typeface="Arial" pitchFamily="34" charset="0"/>
              </a:rPr>
              <a:t>the Argument</a:t>
            </a:r>
          </a:p>
          <a:p>
            <a:r>
              <a:rPr lang="en-US" dirty="0">
                <a:solidFill>
                  <a:schemeClr val="bg1"/>
                </a:solidFill>
                <a:latin typeface="Arial" pitchFamily="34" charset="0"/>
                <a:cs typeface="Arial" pitchFamily="34" charset="0"/>
              </a:rPr>
              <a:t>Introduce the </a:t>
            </a:r>
            <a:r>
              <a:rPr lang="en-US" b="1" dirty="0">
                <a:solidFill>
                  <a:schemeClr val="bg1"/>
                </a:solidFill>
                <a:latin typeface="Arial" pitchFamily="34" charset="0"/>
                <a:cs typeface="Arial" pitchFamily="34" charset="0"/>
              </a:rPr>
              <a:t>rebuttal</a:t>
            </a:r>
            <a:r>
              <a:rPr lang="en-US" dirty="0">
                <a:solidFill>
                  <a:schemeClr val="bg1"/>
                </a:solidFill>
                <a:latin typeface="Arial" pitchFamily="34" charset="0"/>
                <a:cs typeface="Arial" pitchFamily="34" charset="0"/>
              </a:rPr>
              <a:t> of the concession argument. The writer </a:t>
            </a:r>
            <a:r>
              <a:rPr lang="en-US" b="1" dirty="0">
                <a:solidFill>
                  <a:schemeClr val="bg1"/>
                </a:solidFill>
                <a:latin typeface="Arial" pitchFamily="34" charset="0"/>
                <a:cs typeface="Arial" pitchFamily="34" charset="0"/>
              </a:rPr>
              <a:t>refutes the opposition's claims</a:t>
            </a:r>
            <a:r>
              <a:rPr lang="en-US" dirty="0">
                <a:solidFill>
                  <a:schemeClr val="bg1"/>
                </a:solidFill>
                <a:latin typeface="Arial" pitchFamily="34" charset="0"/>
                <a:cs typeface="Arial" pitchFamily="34" charset="0"/>
              </a:rPr>
              <a:t> showing they are incorrect or inconsequential--not a real problem.</a:t>
            </a:r>
          </a:p>
          <a:p>
            <a:pPr lvl="1"/>
            <a:r>
              <a:rPr lang="en-US" i="1" dirty="0">
                <a:solidFill>
                  <a:schemeClr val="bg1"/>
                </a:solidFill>
                <a:latin typeface="Arial" pitchFamily="34" charset="0"/>
                <a:cs typeface="Arial" pitchFamily="34" charset="0"/>
              </a:rPr>
              <a:t>Ways writers can begin</a:t>
            </a:r>
            <a:r>
              <a:rPr lang="en-US" i="1" dirty="0" smtClean="0">
                <a:solidFill>
                  <a:schemeClr val="bg1"/>
                </a:solidFill>
                <a:latin typeface="Arial" pitchFamily="34" charset="0"/>
                <a:cs typeface="Arial" pitchFamily="34" charset="0"/>
              </a:rPr>
              <a:t>:</a:t>
            </a:r>
            <a:br>
              <a:rPr lang="en-US" i="1" dirty="0" smtClean="0">
                <a:solidFill>
                  <a:schemeClr val="bg1"/>
                </a:solidFill>
                <a:latin typeface="Arial" pitchFamily="34" charset="0"/>
                <a:cs typeface="Arial" pitchFamily="34" charset="0"/>
              </a:rPr>
            </a:br>
            <a:r>
              <a:rPr lang="en-US" i="1" dirty="0">
                <a:solidFill>
                  <a:schemeClr val="bg1"/>
                </a:solidFill>
                <a:latin typeface="Arial" pitchFamily="34" charset="0"/>
                <a:cs typeface="Arial" pitchFamily="34" charset="0"/>
              </a:rPr>
              <a:t/>
            </a:r>
            <a:br>
              <a:rPr lang="en-US" i="1"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Nevertheless,</a:t>
            </a:r>
            <a:br>
              <a:rPr lang="en-US" b="1"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However,</a:t>
            </a:r>
            <a:br>
              <a:rPr lang="en-US" b="1"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On the other hand,</a:t>
            </a:r>
            <a:br>
              <a:rPr lang="en-US" b="1"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But</a:t>
            </a:r>
            <a:r>
              <a:rPr lang="en-US" b="1" dirty="0" smtClean="0">
                <a:solidFill>
                  <a:schemeClr val="bg1"/>
                </a:solidFill>
                <a:latin typeface="Arial" pitchFamily="34" charset="0"/>
                <a:cs typeface="Arial" pitchFamily="34" charset="0"/>
              </a:rPr>
              <a:t>...</a:t>
            </a:r>
          </a:p>
          <a:p>
            <a:pPr lvl="1"/>
            <a:r>
              <a:rPr lang="en-US" i="1" dirty="0" smtClean="0">
                <a:solidFill>
                  <a:schemeClr val="bg1"/>
                </a:solidFill>
                <a:latin typeface="Arial" pitchFamily="34" charset="0"/>
                <a:cs typeface="Arial" pitchFamily="34" charset="0"/>
              </a:rPr>
              <a:t>Nevertheless, it is undeniable that the blue-nosed purple poppy eater is a dangerous menace to society, whose ravenous appetite for poppies is creating a frightening shortage of poppy seeds in the nation, and therefore, putting millions of poppy seed muffin makers out of work, leaving their children barefoot, unclothed, hungry, and whiney.</a:t>
            </a:r>
            <a:endParaRPr lang="en-US" i="1" dirty="0">
              <a:solidFill>
                <a:schemeClr val="bg1"/>
              </a:solidFill>
              <a:latin typeface="Arial" pitchFamily="34" charset="0"/>
              <a:cs typeface="Arial" pitchFamily="34" charset="0"/>
            </a:endParaRPr>
          </a:p>
          <a:p>
            <a:endParaRPr lang="en-US" dirty="0">
              <a:solidFill>
                <a:schemeClr val="bg2">
                  <a:lumMod val="75000"/>
                </a:schemeClr>
              </a:solidFill>
            </a:endParaRPr>
          </a:p>
        </p:txBody>
      </p:sp>
    </p:spTree>
    <p:extLst>
      <p:ext uri="{BB962C8B-B14F-4D97-AF65-F5344CB8AC3E}">
        <p14:creationId xmlns:p14="http://schemas.microsoft.com/office/powerpoint/2010/main" val="41850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Refutation Paragraph</a:t>
            </a:r>
            <a:endParaRPr lang="en-US" dirty="0"/>
          </a:p>
        </p:txBody>
      </p:sp>
      <p:sp>
        <p:nvSpPr>
          <p:cNvPr id="3" name="Content Placeholder 2"/>
          <p:cNvSpPr>
            <a:spLocks noGrp="1"/>
          </p:cNvSpPr>
          <p:nvPr>
            <p:ph idx="1"/>
          </p:nvPr>
        </p:nvSpPr>
        <p:spPr>
          <a:xfrm>
            <a:off x="457200" y="1807361"/>
            <a:ext cx="7924800" cy="4669639"/>
          </a:xfrm>
          <a:solidFill>
            <a:schemeClr val="tx1"/>
          </a:solidFill>
          <a:ln w="76200">
            <a:solidFill>
              <a:schemeClr val="accent2"/>
            </a:solidFill>
          </a:ln>
        </p:spPr>
        <p:txBody>
          <a:bodyPr>
            <a:normAutofit/>
          </a:bodyPr>
          <a:lstStyle/>
          <a:p>
            <a:r>
              <a:rPr lang="en-US" dirty="0" smtClean="0">
                <a:solidFill>
                  <a:schemeClr val="bg1"/>
                </a:solidFill>
                <a:latin typeface="Arial" pitchFamily="34" charset="0"/>
                <a:cs typeface="Arial" pitchFamily="34" charset="0"/>
              </a:rPr>
              <a:t>The refutations </a:t>
            </a:r>
            <a:r>
              <a:rPr lang="en-US" dirty="0">
                <a:solidFill>
                  <a:schemeClr val="bg1"/>
                </a:solidFill>
                <a:latin typeface="Arial" pitchFamily="34" charset="0"/>
                <a:cs typeface="Arial" pitchFamily="34" charset="0"/>
              </a:rPr>
              <a:t>should </a:t>
            </a:r>
            <a:r>
              <a:rPr lang="en-US" b="1" dirty="0">
                <a:solidFill>
                  <a:schemeClr val="bg1"/>
                </a:solidFill>
                <a:latin typeface="Arial" pitchFamily="34" charset="0"/>
                <a:cs typeface="Arial" pitchFamily="34" charset="0"/>
              </a:rPr>
              <a:t>summarize</a:t>
            </a:r>
            <a:r>
              <a:rPr lang="en-US" dirty="0">
                <a:solidFill>
                  <a:schemeClr val="bg1"/>
                </a:solidFill>
                <a:latin typeface="Arial" pitchFamily="34" charset="0"/>
                <a:cs typeface="Arial" pitchFamily="34" charset="0"/>
              </a:rPr>
              <a:t> why the counter argument is not a sufficient solution. </a:t>
            </a:r>
          </a:p>
          <a:p>
            <a:pPr lvl="1"/>
            <a:r>
              <a:rPr lang="en-US" i="1" dirty="0">
                <a:solidFill>
                  <a:schemeClr val="bg1"/>
                </a:solidFill>
                <a:latin typeface="Arial" pitchFamily="34" charset="0"/>
                <a:cs typeface="Arial" pitchFamily="34" charset="0"/>
              </a:rPr>
              <a:t>Ways writers can begin</a:t>
            </a:r>
            <a:r>
              <a:rPr lang="en-US" dirty="0">
                <a:solidFill>
                  <a:schemeClr val="bg1"/>
                </a:solidFill>
                <a:latin typeface="Arial" pitchFamily="34" charset="0"/>
                <a:cs typeface="Arial" pitchFamily="34" charset="0"/>
              </a:rPr>
              <a:t/>
            </a:r>
            <a:br>
              <a:rPr lang="en-US"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Thus,</a:t>
            </a:r>
            <a:br>
              <a:rPr lang="en-US" b="1"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Therefore,</a:t>
            </a:r>
            <a:br>
              <a:rPr lang="en-US" b="1" dirty="0">
                <a:solidFill>
                  <a:schemeClr val="bg1"/>
                </a:solidFill>
                <a:latin typeface="Arial" pitchFamily="34" charset="0"/>
                <a:cs typeface="Arial" pitchFamily="34" charset="0"/>
              </a:rPr>
            </a:br>
            <a:r>
              <a:rPr lang="en-US" b="1" dirty="0">
                <a:solidFill>
                  <a:schemeClr val="bg1"/>
                </a:solidFill>
                <a:latin typeface="Arial" pitchFamily="34" charset="0"/>
                <a:cs typeface="Arial" pitchFamily="34" charset="0"/>
              </a:rPr>
              <a:t>As a result</a:t>
            </a:r>
            <a:r>
              <a:rPr lang="en-US" b="1" dirty="0" smtClean="0">
                <a:solidFill>
                  <a:schemeClr val="bg1"/>
                </a:solidFill>
                <a:latin typeface="Arial" pitchFamily="34" charset="0"/>
                <a:cs typeface="Arial" pitchFamily="34" charset="0"/>
              </a:rPr>
              <a:t>,</a:t>
            </a:r>
          </a:p>
          <a:p>
            <a:pPr lvl="1"/>
            <a:endParaRPr lang="en-US" b="1" dirty="0">
              <a:solidFill>
                <a:schemeClr val="bg1"/>
              </a:solidFill>
              <a:latin typeface="Arial" pitchFamily="34" charset="0"/>
              <a:cs typeface="Arial" pitchFamily="34" charset="0"/>
            </a:endParaRPr>
          </a:p>
          <a:p>
            <a:pPr lvl="1"/>
            <a:r>
              <a:rPr lang="en-US" b="1" i="1" dirty="0" smtClean="0">
                <a:solidFill>
                  <a:schemeClr val="bg1"/>
                </a:solidFill>
                <a:latin typeface="Arial" pitchFamily="34" charset="0"/>
                <a:cs typeface="Arial" pitchFamily="34" charset="0"/>
              </a:rPr>
              <a:t>Thus, it is reasonable and humanely ethical to assume that, while the extreme violence and sport-like nature of the killings must stop, the blue-nosed purple poppy eater population must be eradicated from America</a:t>
            </a:r>
            <a:r>
              <a:rPr lang="en-US" b="1" i="1" dirty="0" smtClean="0">
                <a:solidFill>
                  <a:schemeClr val="bg1">
                    <a:lumMod val="95000"/>
                    <a:lumOff val="5000"/>
                  </a:schemeClr>
                </a:solidFill>
                <a:latin typeface="book Antiqua"/>
              </a:rPr>
              <a:t>.</a:t>
            </a:r>
            <a:endParaRPr lang="en-US" b="1" i="1" dirty="0">
              <a:solidFill>
                <a:schemeClr val="accent1">
                  <a:lumMod val="50000"/>
                </a:schemeClr>
              </a:solidFill>
              <a:latin typeface="book Antiqua"/>
            </a:endParaRPr>
          </a:p>
          <a:p>
            <a:endParaRPr lang="en-US" dirty="0">
              <a:solidFill>
                <a:schemeClr val="bg2">
                  <a:lumMod val="75000"/>
                </a:schemeClr>
              </a:solidFill>
            </a:endParaRPr>
          </a:p>
        </p:txBody>
      </p:sp>
    </p:spTree>
    <p:extLst>
      <p:ext uri="{BB962C8B-B14F-4D97-AF65-F5344CB8AC3E}">
        <p14:creationId xmlns:p14="http://schemas.microsoft.com/office/powerpoint/2010/main" val="41850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Winter</Template>
  <TotalTime>1693</TotalTime>
  <Words>1587</Words>
  <Application>Microsoft Office PowerPoint</Application>
  <PresentationFormat>On-screen Show (4:3)</PresentationFormat>
  <Paragraphs>81</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book Antiqua</vt:lpstr>
      <vt:lpstr>comic Sans MS</vt:lpstr>
      <vt:lpstr>Courier New</vt:lpstr>
      <vt:lpstr>Papyrus</vt:lpstr>
      <vt:lpstr>Trebuchet MS</vt:lpstr>
      <vt:lpstr>Verdana</vt:lpstr>
      <vt:lpstr>Wingdings 2</vt:lpstr>
      <vt:lpstr>Winter</vt:lpstr>
      <vt:lpstr>How to Write a Refutation Paragraph</vt:lpstr>
      <vt:lpstr>The Refutation Paragraph</vt:lpstr>
      <vt:lpstr>The Refutation Paragraph</vt:lpstr>
      <vt:lpstr>The Basic Format</vt:lpstr>
      <vt:lpstr>Components of the Refutation Paragraph</vt:lpstr>
      <vt:lpstr>The Refutation Paragraph</vt:lpstr>
      <vt:lpstr>The Refutation Paragraph</vt:lpstr>
      <vt:lpstr>The Refutation Paragraph</vt:lpstr>
      <vt:lpstr>The Refutation Paragraph</vt:lpstr>
      <vt:lpstr>Refutation Example</vt:lpstr>
      <vt:lpstr>PowerPoint Presentation</vt:lpstr>
      <vt:lpstr>Classwork</vt:lpstr>
      <vt:lpstr>Classwork/Homework</vt:lpstr>
      <vt:lpstr>Peer Review Homework</vt:lpstr>
      <vt:lpstr>The Refutation Paragraph</vt:lpstr>
      <vt:lpstr>The Refutation Paragraph</vt:lpstr>
      <vt:lpstr>The Refutation Paragraph</vt:lpstr>
      <vt:lpstr>The Refutation Paragraph</vt:lpstr>
      <vt:lpstr>Practice</vt:lpstr>
      <vt:lpstr>When you are done with rebuttals,</vt:lpstr>
      <vt:lpstr>Review of Counterpoint and Refutation </vt:lpstr>
    </vt:vector>
  </TitlesOfParts>
  <Company>JCSB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BERQUIST</dc:creator>
  <cp:lastModifiedBy>Opaleski, Kristie</cp:lastModifiedBy>
  <cp:revision>65</cp:revision>
  <dcterms:created xsi:type="dcterms:W3CDTF">2012-11-28T13:46:39Z</dcterms:created>
  <dcterms:modified xsi:type="dcterms:W3CDTF">2019-09-24T18:54:51Z</dcterms:modified>
</cp:coreProperties>
</file>