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864" r:id="rId1"/>
  </p:sldMasterIdLst>
  <p:notesMasterIdLst>
    <p:notesMasterId r:id="rId21"/>
  </p:notesMasterIdLst>
  <p:sldIdLst>
    <p:sldId id="375" r:id="rId2"/>
    <p:sldId id="343" r:id="rId3"/>
    <p:sldId id="346" r:id="rId4"/>
    <p:sldId id="377" r:id="rId5"/>
    <p:sldId id="257" r:id="rId6"/>
    <p:sldId id="379" r:id="rId7"/>
    <p:sldId id="259" r:id="rId8"/>
    <p:sldId id="264" r:id="rId9"/>
    <p:sldId id="378" r:id="rId10"/>
    <p:sldId id="376" r:id="rId11"/>
    <p:sldId id="380" r:id="rId12"/>
    <p:sldId id="381" r:id="rId13"/>
    <p:sldId id="382" r:id="rId14"/>
    <p:sldId id="383" r:id="rId15"/>
    <p:sldId id="385" r:id="rId16"/>
    <p:sldId id="384" r:id="rId17"/>
    <p:sldId id="388" r:id="rId18"/>
    <p:sldId id="386" r:id="rId19"/>
    <p:sldId id="387" r:id="rId20"/>
  </p:sldIdLst>
  <p:sldSz cx="9144000" cy="6858000" type="screen4x3"/>
  <p:notesSz cx="6858000" cy="9144000"/>
  <p:embeddedFontLst>
    <p:embeddedFont>
      <p:font typeface="Segoe Print" panose="02000600000000000000" pitchFamily="2" charset="0"/>
      <p:regular r:id="rId22"/>
      <p:bold r:id="rId23"/>
    </p:embeddedFont>
    <p:embeddedFont>
      <p:font typeface="Arial Narrow" panose="020B0606020202030204" pitchFamily="34" charset="0"/>
      <p:regular r:id="rId24"/>
      <p:bold r:id="rId25"/>
      <p:italic r:id="rId26"/>
      <p:boldItalic r:id="rId27"/>
    </p:embeddedFont>
    <p:embeddedFont>
      <p:font typeface="MS PGothic" panose="020B0600070205080204" pitchFamily="34" charset="-128"/>
      <p:regular r:id="rId28"/>
    </p:embeddedFont>
    <p:embeddedFont>
      <p:font typeface="Wingdings 2" panose="05020102010507070707" pitchFamily="18" charset="2"/>
      <p:regular r:id="rId29"/>
    </p:embeddedFont>
    <p:embeddedFont>
      <p:font typeface="Tahoma" panose="020B0604030504040204" pitchFamily="34" charset="0"/>
      <p:regular r:id="rId30"/>
      <p:bold r:id="rId31"/>
    </p:embeddedFont>
    <p:embeddedFont>
      <p:font typeface="Century Schoolbook" panose="02040604050505020304" pitchFamily="18" charset="0"/>
      <p:regular r:id="rId32"/>
      <p:bold r:id="rId33"/>
      <p:italic r:id="rId34"/>
      <p:boldItalic r:id="rId35"/>
    </p:embeddedFont>
    <p:embeddedFont>
      <p:font typeface="Comic Sans MS" panose="030F0702030302020204" pitchFamily="66" charset="0"/>
      <p:regular r:id="rId36"/>
      <p:bold r:id="rId37"/>
      <p:italic r:id="rId38"/>
      <p:boldItalic r:id="rId39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669900"/>
    <a:srgbClr val="9933FF"/>
    <a:srgbClr val="009900"/>
    <a:srgbClr val="CC0000"/>
    <a:srgbClr val="FFFF00"/>
    <a:srgbClr val="FF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7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9" Type="http://schemas.openxmlformats.org/officeDocument/2006/relationships/font" Target="fonts/font18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openxmlformats.org/officeDocument/2006/relationships/font" Target="fonts/font13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font" Target="fonts/font12.fntdata"/><Relationship Id="rId38" Type="http://schemas.openxmlformats.org/officeDocument/2006/relationships/font" Target="fonts/font1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font" Target="fonts/font11.fntdata"/><Relationship Id="rId37" Type="http://schemas.openxmlformats.org/officeDocument/2006/relationships/font" Target="fonts/font16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font" Target="fonts/font1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font" Target="fonts/font14.fntdata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77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77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277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77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EC66BA-A022-4B26-860E-77E2CF8B9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2D2C88-B5EA-4576-858F-C05F974DAB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For the next three slides, have students fill in the missing words in the “notes” at the top of the guided worksheet.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34614-9974-4DFA-8CCD-86867845C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BFD2C-5D01-49E9-83F5-7A3855B0B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7A0B-280C-4E07-8A53-3AA28F432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29331B-4B09-4D8F-A987-4DA25933F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7BBC-B985-497D-A3DD-BF34456D0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E2ED6-2F71-44A5-84E4-4CB62C64C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A8D0C-136E-41EC-BA76-8456A29AD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5D24BE-9283-4D45-82C6-80320F2F4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1A45-B376-450E-8524-C29D1E984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662ADC-507A-4A78-936F-12B9B32DA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7F88EDD-E936-4ABA-8F30-E7404DCA6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011387-0861-4C40-B3E5-BAB7EAEAB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3996" r:id="rId4"/>
    <p:sldLayoutId id="2147483997" r:id="rId5"/>
    <p:sldLayoutId id="2147484004" r:id="rId6"/>
    <p:sldLayoutId id="2147483998" r:id="rId7"/>
    <p:sldLayoutId id="2147484005" r:id="rId8"/>
    <p:sldLayoutId id="2147484006" r:id="rId9"/>
    <p:sldLayoutId id="2147483999" r:id="rId10"/>
    <p:sldLayoutId id="21474840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c.edu/depts/wcweb/handouts/argument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-Q9nszfOqw" TargetMode="External"/><Relationship Id="rId2" Type="http://schemas.openxmlformats.org/officeDocument/2006/relationships/hyperlink" Target="https://www.youtube.com/watch?v=D-YPPQztuO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588"/>
            <a:ext cx="7772400" cy="914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3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So You Think You Can </a:t>
            </a:r>
            <a:endParaRPr lang="en-US" sz="133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2895600"/>
            <a:ext cx="30480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All About Writing </a:t>
            </a:r>
            <a:endParaRPr lang="en-US" sz="2400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 Argument</a:t>
            </a:r>
            <a:endParaRPr lang="en-US" sz="24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196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33900" y="6165850"/>
            <a:ext cx="19050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125663" y="838200"/>
            <a:ext cx="6256337" cy="1905000"/>
          </a:xfrm>
          <a:prstGeom prst="rect">
            <a:avLst/>
          </a:prstGeom>
        </p:spPr>
        <p:txBody>
          <a:bodyPr anchor="b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/>
            </a:r>
            <a:b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</a:br>
            <a:r>
              <a:rPr lang="en-US" sz="133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ARGUE</a:t>
            </a:r>
            <a:endParaRPr lang="en-US" sz="133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8198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9363" y="3457575"/>
            <a:ext cx="20097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3267075"/>
            <a:ext cx="23336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56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125"/>
                            </p:stCondLst>
                            <p:childTnLst>
                              <p:par>
                                <p:cTn id="1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625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0" grpId="0"/>
      <p:bldP spid="565251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7467600" cy="6245225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smtClean="0"/>
              <a:t>						Qualification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Evidence						Claim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r>
              <a:rPr lang="en-US" smtClean="0"/>
              <a:t>Warrant</a:t>
            </a:r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r">
              <a:buFont typeface="Wingdings" pitchFamily="2" charset="2"/>
              <a:buNone/>
            </a:pPr>
            <a:r>
              <a:rPr lang="en-US" smtClean="0"/>
              <a:t>Backing		Rebuttals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239000" y="6858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81200" y="2286000"/>
            <a:ext cx="472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953000" y="2514600"/>
            <a:ext cx="1828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28800" y="2438400"/>
            <a:ext cx="1676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91000" y="4267200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391400" y="2590800"/>
            <a:ext cx="0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ounded Rectangle 89"/>
          <p:cNvSpPr/>
          <p:nvPr/>
        </p:nvSpPr>
        <p:spPr bwMode="auto">
          <a:xfrm>
            <a:off x="7010400" y="914400"/>
            <a:ext cx="1820863" cy="53594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en-US" sz="2000" dirty="0"/>
              <a:t>Argument</a:t>
            </a:r>
          </a:p>
        </p:txBody>
      </p:sp>
      <p:sp>
        <p:nvSpPr>
          <p:cNvPr id="91" name="Right Arrow 90"/>
          <p:cNvSpPr/>
          <p:nvPr/>
        </p:nvSpPr>
        <p:spPr bwMode="auto">
          <a:xfrm>
            <a:off x="5851525" y="3124200"/>
            <a:ext cx="1844675" cy="685800"/>
          </a:xfrm>
          <a:prstGeom prst="rightArrow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 algn="ctr">
              <a:defRPr/>
            </a:pPr>
            <a:r>
              <a:rPr lang="en-US" b="1" dirty="0"/>
              <a:t>Synthesis</a:t>
            </a:r>
          </a:p>
        </p:txBody>
      </p:sp>
      <p:grpSp>
        <p:nvGrpSpPr>
          <p:cNvPr id="18436" name="Group 80"/>
          <p:cNvGrpSpPr>
            <a:grpSpLocks/>
          </p:cNvGrpSpPr>
          <p:nvPr/>
        </p:nvGrpSpPr>
        <p:grpSpPr bwMode="auto">
          <a:xfrm>
            <a:off x="5943600" y="3581400"/>
            <a:ext cx="914400" cy="2438400"/>
            <a:chOff x="5943600" y="3581400"/>
            <a:chExt cx="914400" cy="2514600"/>
          </a:xfrm>
        </p:grpSpPr>
        <p:cxnSp>
          <p:nvCxnSpPr>
            <p:cNvPr id="67" name="Straight Arrow Connector 66"/>
            <p:cNvCxnSpPr/>
            <p:nvPr/>
          </p:nvCxnSpPr>
          <p:spPr>
            <a:xfrm rot="5400000" flipH="1" flipV="1">
              <a:off x="5143500" y="4381500"/>
              <a:ext cx="25146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5400000" flipH="1" flipV="1">
              <a:off x="5639098" y="3885902"/>
              <a:ext cx="1447205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5943600" y="3581400"/>
              <a:ext cx="762000" cy="4567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37" name="Date Placeholder 87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8/10/2011</a:t>
            </a:r>
          </a:p>
        </p:txBody>
      </p:sp>
      <p:sp>
        <p:nvSpPr>
          <p:cNvPr id="18438" name="Slide Number Placeholder 8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4077DC6-EC3A-4D15-83B9-7CF8CF7828B6}" type="slidenum">
              <a:rPr lang="en-US" smtClean="0"/>
              <a:pPr/>
              <a:t>11</a:t>
            </a:fld>
            <a:endParaRPr lang="en-US" smtClean="0"/>
          </a:p>
        </p:txBody>
      </p:sp>
      <p:cxnSp>
        <p:nvCxnSpPr>
          <p:cNvPr id="89" name="Straight Connector 88"/>
          <p:cNvCxnSpPr/>
          <p:nvPr/>
        </p:nvCxnSpPr>
        <p:spPr bwMode="auto">
          <a:xfrm>
            <a:off x="228600" y="3436938"/>
            <a:ext cx="57578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8440" name="Group 153"/>
          <p:cNvGrpSpPr>
            <a:grpSpLocks/>
          </p:cNvGrpSpPr>
          <p:nvPr/>
        </p:nvGrpSpPr>
        <p:grpSpPr bwMode="auto">
          <a:xfrm>
            <a:off x="339725" y="228600"/>
            <a:ext cx="5595938" cy="2979738"/>
            <a:chOff x="703263" y="685800"/>
            <a:chExt cx="5595937" cy="2979737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703263" y="1447800"/>
              <a:ext cx="2032000" cy="1438275"/>
            </a:xfrm>
            <a:prstGeom prst="roundRect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en-US" dirty="0"/>
                <a:t>Claim</a:t>
              </a:r>
            </a:p>
          </p:txBody>
        </p:sp>
        <p:grpSp>
          <p:nvGrpSpPr>
            <p:cNvPr id="18460" name="Group 85"/>
            <p:cNvGrpSpPr>
              <a:grpSpLocks/>
            </p:cNvGrpSpPr>
            <p:nvPr/>
          </p:nvGrpSpPr>
          <p:grpSpPr bwMode="auto">
            <a:xfrm>
              <a:off x="2905125" y="685800"/>
              <a:ext cx="3386138" cy="846138"/>
              <a:chOff x="2709862" y="677863"/>
              <a:chExt cx="3386138" cy="846138"/>
            </a:xfrm>
          </p:grpSpPr>
          <p:sp>
            <p:nvSpPr>
              <p:cNvPr id="116" name="Rounded Rectangle 115"/>
              <p:cNvSpPr/>
              <p:nvPr/>
            </p:nvSpPr>
            <p:spPr bwMode="auto">
              <a:xfrm>
                <a:off x="2709863" y="677863"/>
                <a:ext cx="3386136" cy="84613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17" name="Rounded Rectangle 116"/>
              <p:cNvSpPr/>
              <p:nvPr/>
            </p:nvSpPr>
            <p:spPr bwMode="auto">
              <a:xfrm>
                <a:off x="4656137" y="1016001"/>
                <a:ext cx="1439862" cy="508000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18461" name="Group 86"/>
            <p:cNvGrpSpPr>
              <a:grpSpLocks/>
            </p:cNvGrpSpPr>
            <p:nvPr/>
          </p:nvGrpSpPr>
          <p:grpSpPr bwMode="auto">
            <a:xfrm>
              <a:off x="2913063" y="1752600"/>
              <a:ext cx="3386137" cy="846138"/>
              <a:chOff x="2709863" y="677863"/>
              <a:chExt cx="3386137" cy="846138"/>
            </a:xfrm>
          </p:grpSpPr>
          <p:sp>
            <p:nvSpPr>
              <p:cNvPr id="114" name="Rounded Rectangle 113"/>
              <p:cNvSpPr/>
              <p:nvPr/>
            </p:nvSpPr>
            <p:spPr bwMode="auto">
              <a:xfrm>
                <a:off x="2709863" y="677863"/>
                <a:ext cx="3386137" cy="84613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15" name="Rounded Rectangle 114"/>
              <p:cNvSpPr/>
              <p:nvPr/>
            </p:nvSpPr>
            <p:spPr bwMode="auto">
              <a:xfrm>
                <a:off x="4656137" y="1016001"/>
                <a:ext cx="1439863" cy="508000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18462" name="Group 89"/>
            <p:cNvGrpSpPr>
              <a:grpSpLocks/>
            </p:cNvGrpSpPr>
            <p:nvPr/>
          </p:nvGrpSpPr>
          <p:grpSpPr bwMode="auto">
            <a:xfrm>
              <a:off x="2913063" y="2819399"/>
              <a:ext cx="3386137" cy="846138"/>
              <a:chOff x="2709863" y="677862"/>
              <a:chExt cx="3386137" cy="846138"/>
            </a:xfrm>
          </p:grpSpPr>
          <p:sp>
            <p:nvSpPr>
              <p:cNvPr id="112" name="Rounded Rectangle 111"/>
              <p:cNvSpPr/>
              <p:nvPr/>
            </p:nvSpPr>
            <p:spPr bwMode="auto">
              <a:xfrm>
                <a:off x="2709863" y="677862"/>
                <a:ext cx="3386137" cy="84613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13" name="Rounded Rectangle 112"/>
              <p:cNvSpPr/>
              <p:nvPr/>
            </p:nvSpPr>
            <p:spPr bwMode="auto">
              <a:xfrm>
                <a:off x="4656137" y="1016000"/>
                <a:ext cx="1439863" cy="508000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7" name="Group 113"/>
            <p:cNvGrpSpPr>
              <a:grpSpLocks noChangeAspect="1"/>
            </p:cNvGrpSpPr>
            <p:nvPr/>
          </p:nvGrpSpPr>
          <p:grpSpPr>
            <a:xfrm>
              <a:off x="2688860" y="2522537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108" name="Block Arc 107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Donut 108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Donut 109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Block Arc 110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oup 114"/>
            <p:cNvGrpSpPr>
              <a:grpSpLocks noChangeAspect="1"/>
            </p:cNvGrpSpPr>
            <p:nvPr/>
          </p:nvGrpSpPr>
          <p:grpSpPr>
            <a:xfrm rot="988129" flipV="1">
              <a:off x="2690909" y="1163003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104" name="Block Arc 103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Donut 104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Donut 105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Block Arc 106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119"/>
            <p:cNvGrpSpPr>
              <a:grpSpLocks noChangeAspect="1"/>
            </p:cNvGrpSpPr>
            <p:nvPr/>
          </p:nvGrpSpPr>
          <p:grpSpPr>
            <a:xfrm rot="17944534">
              <a:off x="2594680" y="1898590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100" name="Block Arc 99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Donut 100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Donut 101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Block Arc 102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441" name="Group 125"/>
          <p:cNvGrpSpPr>
            <a:grpSpLocks/>
          </p:cNvGrpSpPr>
          <p:nvPr/>
        </p:nvGrpSpPr>
        <p:grpSpPr bwMode="auto">
          <a:xfrm>
            <a:off x="373063" y="3649663"/>
            <a:ext cx="5595937" cy="2979737"/>
            <a:chOff x="508000" y="677863"/>
            <a:chExt cx="5595937" cy="2979737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508000" y="1439863"/>
              <a:ext cx="2032000" cy="1438275"/>
            </a:xfrm>
            <a:prstGeom prst="roundRect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en-US" dirty="0"/>
                <a:t>Counterclaim</a:t>
              </a:r>
            </a:p>
          </p:txBody>
        </p:sp>
        <p:grpSp>
          <p:nvGrpSpPr>
            <p:cNvPr id="18447" name="Group 85"/>
            <p:cNvGrpSpPr>
              <a:grpSpLocks/>
            </p:cNvGrpSpPr>
            <p:nvPr/>
          </p:nvGrpSpPr>
          <p:grpSpPr bwMode="auto">
            <a:xfrm>
              <a:off x="2709863" y="677863"/>
              <a:ext cx="3386136" cy="846137"/>
              <a:chOff x="2709863" y="677863"/>
              <a:chExt cx="3386136" cy="846137"/>
            </a:xfrm>
          </p:grpSpPr>
          <p:sp>
            <p:nvSpPr>
              <p:cNvPr id="142" name="Rounded Rectangle 141"/>
              <p:cNvSpPr/>
              <p:nvPr/>
            </p:nvSpPr>
            <p:spPr bwMode="auto">
              <a:xfrm>
                <a:off x="2709862" y="677863"/>
                <a:ext cx="3386138" cy="846137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3" name="Rounded Rectangle 142"/>
              <p:cNvSpPr/>
              <p:nvPr/>
            </p:nvSpPr>
            <p:spPr bwMode="auto">
              <a:xfrm>
                <a:off x="4656137" y="1016000"/>
                <a:ext cx="1439863" cy="508000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Rebuttal</a:t>
                </a:r>
              </a:p>
            </p:txBody>
          </p:sp>
        </p:grpSp>
        <p:grpSp>
          <p:nvGrpSpPr>
            <p:cNvPr id="18448" name="Group 86"/>
            <p:cNvGrpSpPr>
              <a:grpSpLocks/>
            </p:cNvGrpSpPr>
            <p:nvPr/>
          </p:nvGrpSpPr>
          <p:grpSpPr bwMode="auto">
            <a:xfrm>
              <a:off x="2717800" y="1744663"/>
              <a:ext cx="3386137" cy="846137"/>
              <a:chOff x="2709863" y="677863"/>
              <a:chExt cx="3386137" cy="846137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2709863" y="677863"/>
                <a:ext cx="3386137" cy="846137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1" name="Rounded Rectangle 140"/>
              <p:cNvSpPr/>
              <p:nvPr/>
            </p:nvSpPr>
            <p:spPr bwMode="auto">
              <a:xfrm>
                <a:off x="4656138" y="1016000"/>
                <a:ext cx="1439862" cy="508000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 err="1"/>
                  <a:t>Rebutatl</a:t>
                </a:r>
                <a:endParaRPr lang="en-US" sz="1200" dirty="0"/>
              </a:p>
            </p:txBody>
          </p:sp>
        </p:grpSp>
        <p:grpSp>
          <p:nvGrpSpPr>
            <p:cNvPr id="18449" name="Group 89"/>
            <p:cNvGrpSpPr>
              <a:grpSpLocks/>
            </p:cNvGrpSpPr>
            <p:nvPr/>
          </p:nvGrpSpPr>
          <p:grpSpPr bwMode="auto">
            <a:xfrm>
              <a:off x="2717800" y="2811463"/>
              <a:ext cx="3386137" cy="846137"/>
              <a:chOff x="2709863" y="677863"/>
              <a:chExt cx="3386137" cy="846137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2709863" y="677863"/>
                <a:ext cx="3386137" cy="846137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39" name="Rounded Rectangle 138"/>
              <p:cNvSpPr/>
              <p:nvPr/>
            </p:nvSpPr>
            <p:spPr bwMode="auto">
              <a:xfrm>
                <a:off x="4656138" y="1016000"/>
                <a:ext cx="1439862" cy="508000"/>
              </a:xfrm>
              <a:prstGeom prst="roundRect">
                <a:avLst/>
              </a:prstGeom>
              <a:ln>
                <a:solidFill>
                  <a:srgbClr val="99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Rebuttal</a:t>
                </a:r>
              </a:p>
            </p:txBody>
          </p:sp>
        </p:grpSp>
        <p:grpSp>
          <p:nvGrpSpPr>
            <p:cNvPr id="14" name="Group 113"/>
            <p:cNvGrpSpPr>
              <a:grpSpLocks noChangeAspect="1"/>
            </p:cNvGrpSpPr>
            <p:nvPr/>
          </p:nvGrpSpPr>
          <p:grpSpPr>
            <a:xfrm>
              <a:off x="2493597" y="2514600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134" name="Block Arc 133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Donut 134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Donut 135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Block Arc 136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114"/>
            <p:cNvGrpSpPr>
              <a:grpSpLocks noChangeAspect="1"/>
            </p:cNvGrpSpPr>
            <p:nvPr/>
          </p:nvGrpSpPr>
          <p:grpSpPr>
            <a:xfrm rot="988129" flipV="1">
              <a:off x="2495644" y="1155068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130" name="Block Arc 129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Donut 130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Donut 131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Block Arc 132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Group 119"/>
            <p:cNvGrpSpPr>
              <a:grpSpLocks noChangeAspect="1"/>
            </p:cNvGrpSpPr>
            <p:nvPr/>
          </p:nvGrpSpPr>
          <p:grpSpPr>
            <a:xfrm rot="17944534">
              <a:off x="2399417" y="1890653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126" name="Block Arc 125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Donut 126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Donut 127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Block Arc 128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442" name="Group 64"/>
          <p:cNvGrpSpPr>
            <a:grpSpLocks/>
          </p:cNvGrpSpPr>
          <p:nvPr/>
        </p:nvGrpSpPr>
        <p:grpSpPr bwMode="auto">
          <a:xfrm>
            <a:off x="5943600" y="609600"/>
            <a:ext cx="838200" cy="2667000"/>
            <a:chOff x="5943600" y="609600"/>
            <a:chExt cx="838200" cy="2667000"/>
          </a:xfrm>
        </p:grpSpPr>
        <p:cxnSp>
          <p:nvCxnSpPr>
            <p:cNvPr id="60" name="Straight Arrow Connector 59"/>
            <p:cNvCxnSpPr/>
            <p:nvPr/>
          </p:nvCxnSpPr>
          <p:spPr>
            <a:xfrm rot="16200000" flipH="1">
              <a:off x="5029200" y="1524000"/>
              <a:ext cx="2667000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rot="16200000" flipH="1">
              <a:off x="5486400" y="2057400"/>
              <a:ext cx="16764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5943600" y="2667000"/>
              <a:ext cx="6858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7056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n-lt"/>
              </a:rPr>
              <a:t>Making a Claim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44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Think about how a teenage driver might convince his/her parents to loan the family car. Some tactics might include:  </a:t>
            </a:r>
          </a:p>
          <a:p>
            <a:pPr marL="452438" lvl="1" indent="-219075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Present examples of trustworthiness from the past </a:t>
            </a:r>
          </a:p>
          <a:p>
            <a:pPr marL="452438" lvl="1" indent="-219075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Instill feelings of guilt</a:t>
            </a:r>
          </a:p>
          <a:p>
            <a:pPr marL="452438" lvl="1" indent="-219075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Whine</a:t>
            </a:r>
          </a:p>
          <a:p>
            <a:pPr marL="452438" lvl="1" indent="-219075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Present statistics on teen driving to demonstrate a sense of responsibility.   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solidFill>
                  <a:srgbClr val="666666"/>
                </a:solidFill>
              </a:rPr>
              <a:t> Based on an example from:  </a:t>
            </a:r>
            <a:r>
              <a:rPr lang="en-US" sz="1200" u="sng" dirty="0" smtClean="0">
                <a:solidFill>
                  <a:srgbClr val="0000FF"/>
                </a:solidFill>
                <a:hlinkClick r:id="rId2"/>
              </a:rPr>
              <a:t>http://www.unc.edu/depts/wcweb/handouts/argument.html</a:t>
            </a:r>
            <a:r>
              <a:rPr lang="en-US" sz="1200" dirty="0" smtClean="0">
                <a:solidFill>
                  <a:srgbClr val="666666"/>
                </a:solidFill>
              </a:rPr>
              <a:t> </a:t>
            </a:r>
            <a:endParaRPr lang="en-US" sz="1200" dirty="0" smtClean="0"/>
          </a:p>
        </p:txBody>
      </p:sp>
      <p:sp>
        <p:nvSpPr>
          <p:cNvPr id="19460" name="Date Placeholder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8/10/2011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 rot="5400000">
            <a:off x="6989763" y="3736975"/>
            <a:ext cx="32004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fld id="{A5CB54A3-C419-4C0A-AE58-58A7E7E10F78}" type="slidenum">
              <a:rPr lang="en-US" sz="1200" b="0" smtClean="0">
                <a:solidFill>
                  <a:schemeClr val="tx2"/>
                </a:solidFill>
              </a:rPr>
              <a:pPr algn="l"/>
              <a:t>12</a:t>
            </a:fld>
            <a:endParaRPr lang="en-US" sz="1200" b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54"/>
          <p:cNvSpPr txBox="1">
            <a:spLocks noChangeArrowheads="1"/>
          </p:cNvSpPr>
          <p:nvPr/>
        </p:nvSpPr>
        <p:spPr bwMode="auto">
          <a:xfrm>
            <a:off x="152400" y="76200"/>
            <a:ext cx="899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20483" name="Date Placeholder 10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8/10/2011</a:t>
            </a:r>
          </a:p>
        </p:txBody>
      </p:sp>
      <p:sp>
        <p:nvSpPr>
          <p:cNvPr id="20484" name="Slide Number Placeholder 8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F31A5B8-AA1E-4246-AFF8-5D0CD87C22F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4" name="Title 103"/>
          <p:cNvSpPr>
            <a:spLocks noGrp="1"/>
          </p:cNvSpPr>
          <p:nvPr>
            <p:ph type="title" idx="4294967295"/>
          </p:nvPr>
        </p:nvSpPr>
        <p:spPr>
          <a:xfrm>
            <a:off x="152400" y="304800"/>
            <a:ext cx="2819400" cy="990600"/>
          </a:xfrm>
        </p:spPr>
        <p:txBody>
          <a:bodyPr anchor="t"/>
          <a:lstStyle/>
          <a:p>
            <a:pPr>
              <a:defRPr/>
            </a:pPr>
            <a:r>
              <a:rPr lang="en-US" sz="4400" dirty="0" smtClean="0">
                <a:solidFill>
                  <a:srgbClr val="990000"/>
                </a:solidFill>
                <a:latin typeface="+mn-lt"/>
                <a:ea typeface="+mn-ea"/>
                <a:cs typeface="+mn-cs"/>
              </a:rPr>
              <a:t>Evidence</a:t>
            </a:r>
            <a:r>
              <a:rPr lang="en-US" b="1" dirty="0" smtClean="0">
                <a:latin typeface="+mn-lt"/>
              </a:rPr>
              <a:t> </a:t>
            </a:r>
            <a:endParaRPr lang="en-US" b="1" dirty="0">
              <a:latin typeface="+mn-lt"/>
            </a:endParaRPr>
          </a:p>
        </p:txBody>
      </p:sp>
      <p:sp>
        <p:nvSpPr>
          <p:cNvPr id="20486" name="Text Placeholder 104"/>
          <p:cNvSpPr>
            <a:spLocks noGrp="1"/>
          </p:cNvSpPr>
          <p:nvPr>
            <p:ph type="body" idx="4294967295"/>
          </p:nvPr>
        </p:nvSpPr>
        <p:spPr>
          <a:xfrm>
            <a:off x="2819400" y="304800"/>
            <a:ext cx="5257800" cy="1295400"/>
          </a:xfrm>
        </p:spPr>
        <p:txBody>
          <a:bodyPr/>
          <a:lstStyle/>
          <a:p>
            <a:pPr marL="0" indent="0" algn="r" eaLnBrk="1" hangingPunct="1">
              <a:spcBef>
                <a:spcPct val="20000"/>
              </a:spcBef>
              <a:buClrTx/>
              <a:buSzTx/>
              <a:buFont typeface="Wingdings" pitchFamily="2" charset="2"/>
              <a:buNone/>
            </a:pPr>
            <a:r>
              <a:rPr lang="en-US" smtClean="0"/>
              <a:t>Information that supports a claim or counterclaim (ex. facts, figures, examples)</a:t>
            </a:r>
          </a:p>
        </p:txBody>
      </p:sp>
      <p:grpSp>
        <p:nvGrpSpPr>
          <p:cNvPr id="20487" name="Group 156"/>
          <p:cNvGrpSpPr>
            <a:grpSpLocks/>
          </p:cNvGrpSpPr>
          <p:nvPr/>
        </p:nvGrpSpPr>
        <p:grpSpPr bwMode="auto">
          <a:xfrm>
            <a:off x="228600" y="1371600"/>
            <a:ext cx="8458200" cy="5294313"/>
            <a:chOff x="152400" y="1143000"/>
            <a:chExt cx="9038662" cy="5522778"/>
          </a:xfrm>
        </p:grpSpPr>
        <p:cxnSp>
          <p:nvCxnSpPr>
            <p:cNvPr id="114" name="Straight Arrow Connector 113"/>
            <p:cNvCxnSpPr/>
            <p:nvPr/>
          </p:nvCxnSpPr>
          <p:spPr bwMode="auto">
            <a:xfrm rot="5400000" flipH="1" flipV="1">
              <a:off x="5819467" y="5077681"/>
              <a:ext cx="1952430" cy="4851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89" name="Group 155"/>
            <p:cNvGrpSpPr>
              <a:grpSpLocks/>
            </p:cNvGrpSpPr>
            <p:nvPr/>
          </p:nvGrpSpPr>
          <p:grpSpPr bwMode="auto">
            <a:xfrm>
              <a:off x="152400" y="1143000"/>
              <a:ext cx="9038662" cy="5522778"/>
              <a:chOff x="152400" y="1143000"/>
              <a:chExt cx="9038662" cy="5522778"/>
            </a:xfrm>
          </p:grpSpPr>
          <p:sp>
            <p:nvSpPr>
              <p:cNvPr id="106" name="Rounded Rectangle 105"/>
              <p:cNvSpPr/>
              <p:nvPr/>
            </p:nvSpPr>
            <p:spPr bwMode="auto">
              <a:xfrm>
                <a:off x="152400" y="1941195"/>
                <a:ext cx="1676088" cy="114264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009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600" b="1" dirty="0">
                    <a:solidFill>
                      <a:schemeClr val="tx1"/>
                    </a:solidFill>
                    <a:latin typeface="Comic Sans MS"/>
                    <a:cs typeface="Comic Sans MS"/>
                  </a:rPr>
                  <a:t>I should be allowed to drive the car!</a:t>
                </a:r>
              </a:p>
            </p:txBody>
          </p:sp>
          <p:sp>
            <p:nvSpPr>
              <p:cNvPr id="107" name="Rounded Rectangle 106"/>
              <p:cNvSpPr/>
              <p:nvPr/>
            </p:nvSpPr>
            <p:spPr bwMode="auto">
              <a:xfrm>
                <a:off x="152400" y="4913724"/>
                <a:ext cx="1676088" cy="114264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00009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normAutofit fontScale="92500" lnSpcReduction="10000"/>
              </a:bodyPr>
              <a:lstStyle/>
              <a:p>
                <a:pPr algn="ctr">
                  <a:defRPr/>
                </a:pPr>
                <a:r>
                  <a:rPr lang="en-US" sz="1600" b="1" dirty="0">
                    <a:solidFill>
                      <a:schemeClr val="tx1"/>
                    </a:solidFill>
                    <a:latin typeface="Comic Sans MS"/>
                    <a:cs typeface="Comic Sans MS"/>
                  </a:rPr>
                  <a:t>I probably should not be allowed to drive the car!</a:t>
                </a:r>
              </a:p>
            </p:txBody>
          </p:sp>
          <p:cxnSp>
            <p:nvCxnSpPr>
              <p:cNvPr id="108" name="Straight Connector 107"/>
              <p:cNvCxnSpPr/>
              <p:nvPr/>
            </p:nvCxnSpPr>
            <p:spPr bwMode="auto">
              <a:xfrm>
                <a:off x="3200913" y="4228138"/>
                <a:ext cx="3628697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9" name="Rounded Rectangle 108"/>
              <p:cNvSpPr/>
              <p:nvPr/>
            </p:nvSpPr>
            <p:spPr bwMode="auto">
              <a:xfrm>
                <a:off x="7574350" y="2598629"/>
                <a:ext cx="1616712" cy="3259018"/>
              </a:xfrm>
              <a:prstGeom prst="roundRect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algn="ctr">
                  <a:defRPr/>
                </a:pPr>
                <a:r>
                  <a:rPr lang="en-US" sz="1600" dirty="0"/>
                  <a:t>Concluding Statement</a:t>
                </a:r>
              </a:p>
            </p:txBody>
          </p:sp>
          <p:cxnSp>
            <p:nvCxnSpPr>
              <p:cNvPr id="111" name="Straight Arrow Connector 110"/>
              <p:cNvCxnSpPr/>
              <p:nvPr/>
            </p:nvCxnSpPr>
            <p:spPr bwMode="auto">
              <a:xfrm>
                <a:off x="6583626" y="1576873"/>
                <a:ext cx="454647" cy="25336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/>
              <p:cNvCxnSpPr/>
              <p:nvPr/>
            </p:nvCxnSpPr>
            <p:spPr bwMode="auto">
              <a:xfrm>
                <a:off x="6588714" y="2530732"/>
                <a:ext cx="359646" cy="157982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/>
              <p:nvPr/>
            </p:nvCxnSpPr>
            <p:spPr bwMode="auto">
              <a:xfrm rot="16200000" flipH="1">
                <a:off x="6497113" y="3749225"/>
                <a:ext cx="417313" cy="30536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/>
              <p:cNvCxnSpPr/>
              <p:nvPr/>
            </p:nvCxnSpPr>
            <p:spPr bwMode="auto">
              <a:xfrm rot="5400000" flipH="1" flipV="1">
                <a:off x="6307744" y="4577812"/>
                <a:ext cx="885963" cy="39527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oup 70"/>
              <p:cNvGrpSpPr/>
              <p:nvPr/>
            </p:nvGrpSpPr>
            <p:grpSpPr>
              <a:xfrm>
                <a:off x="1900290" y="1143000"/>
                <a:ext cx="4682356" cy="874578"/>
                <a:chOff x="2789290" y="1259022"/>
                <a:chExt cx="4682356" cy="950778"/>
              </a:xfrm>
              <a:solidFill>
                <a:schemeClr val="accent6">
                  <a:lumMod val="40000"/>
                  <a:lumOff val="60000"/>
                </a:schemeClr>
              </a:solidFill>
            </p:grpSpPr>
            <p:sp>
              <p:nvSpPr>
                <p:cNvPr id="117" name="Rounded Rectangle 116"/>
                <p:cNvSpPr/>
                <p:nvPr/>
              </p:nvSpPr>
              <p:spPr bwMode="auto">
                <a:xfrm>
                  <a:off x="2789290" y="1259022"/>
                  <a:ext cx="4682355" cy="941144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/>
                </a:bodyPr>
                <a:lstStyle/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I passed the driving test the first time.</a:t>
                  </a:r>
                </a:p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(I know the rules.)</a:t>
                  </a:r>
                </a:p>
                <a:p>
                  <a:pPr>
                    <a:defRPr/>
                  </a:pPr>
                  <a:endParaRPr lang="en-US" sz="1600" dirty="0"/>
                </a:p>
              </p:txBody>
            </p:sp>
            <p:sp>
              <p:nvSpPr>
                <p:cNvPr id="118" name="Rounded Rectangle 117"/>
                <p:cNvSpPr/>
                <p:nvPr/>
              </p:nvSpPr>
              <p:spPr bwMode="auto">
                <a:xfrm>
                  <a:off x="5480603" y="1795604"/>
                  <a:ext cx="1991043" cy="414196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Driving record at MVA</a:t>
                  </a:r>
                </a:p>
              </p:txBody>
            </p:sp>
          </p:grpSp>
          <p:grpSp>
            <p:nvGrpSpPr>
              <p:cNvPr id="5" name="Group 92"/>
              <p:cNvGrpSpPr/>
              <p:nvPr/>
            </p:nvGrpSpPr>
            <p:grpSpPr>
              <a:xfrm>
                <a:off x="1905000" y="2093778"/>
                <a:ext cx="4682356" cy="874580"/>
                <a:chOff x="2794000" y="2209800"/>
                <a:chExt cx="4682356" cy="874580"/>
              </a:xfrm>
              <a:solidFill>
                <a:srgbClr val="A5A5E9"/>
              </a:solidFill>
            </p:grpSpPr>
            <p:sp>
              <p:nvSpPr>
                <p:cNvPr id="120" name="Rounded Rectangle 119"/>
                <p:cNvSpPr/>
                <p:nvPr/>
              </p:nvSpPr>
              <p:spPr bwMode="auto">
                <a:xfrm>
                  <a:off x="2794000" y="2209800"/>
                  <a:ext cx="4682356" cy="87458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/>
                </a:bodyPr>
                <a:lstStyle/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I have never gotten a ticket.</a:t>
                  </a:r>
                </a:p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(I follow the rules.)</a:t>
                  </a:r>
                </a:p>
              </p:txBody>
            </p:sp>
            <p:sp>
              <p:nvSpPr>
                <p:cNvPr id="121" name="Rounded Rectangle 120"/>
                <p:cNvSpPr/>
                <p:nvPr/>
              </p:nvSpPr>
              <p:spPr bwMode="auto">
                <a:xfrm>
                  <a:off x="5451156" y="2667000"/>
                  <a:ext cx="1991044" cy="3810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Driving record at MVA</a:t>
                  </a:r>
                </a:p>
                <a:p>
                  <a:pPr>
                    <a:defRPr/>
                  </a:pPr>
                  <a:endParaRPr lang="en-US" sz="1200" dirty="0"/>
                </a:p>
              </p:txBody>
            </p:sp>
          </p:grpSp>
          <p:grpSp>
            <p:nvGrpSpPr>
              <p:cNvPr id="20500" name="Group 94"/>
              <p:cNvGrpSpPr>
                <a:grpSpLocks/>
              </p:cNvGrpSpPr>
              <p:nvPr/>
            </p:nvGrpSpPr>
            <p:grpSpPr bwMode="auto">
              <a:xfrm>
                <a:off x="1905000" y="3084378"/>
                <a:ext cx="4683125" cy="1027113"/>
                <a:chOff x="2794000" y="3200400"/>
                <a:chExt cx="4682356" cy="1026980"/>
              </a:xfrm>
            </p:grpSpPr>
            <p:sp>
              <p:nvSpPr>
                <p:cNvPr id="123" name="Rounded Rectangle 122"/>
                <p:cNvSpPr/>
                <p:nvPr/>
              </p:nvSpPr>
              <p:spPr bwMode="auto">
                <a:xfrm>
                  <a:off x="2793829" y="3199860"/>
                  <a:ext cx="4683117" cy="1028246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 lnSpcReduction="10000"/>
                </a:bodyPr>
                <a:lstStyle/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latin typeface="Comic Sans MS" charset="0"/>
                      <a:ea typeface="Comic Sans MS" charset="0"/>
                      <a:cs typeface="Comic Sans MS" charset="0"/>
                    </a:rPr>
                    <a:t>I have not lost my cell phone, wallet, or debit card.</a:t>
                  </a:r>
                </a:p>
                <a:p>
                  <a:pPr>
                    <a:spcAft>
                      <a:spcPts val="600"/>
                    </a:spcAft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latin typeface="Comic Sans MS" charset="0"/>
                      <a:ea typeface="Comic Sans MS" charset="0"/>
                      <a:cs typeface="Comic Sans MS" charset="0"/>
                    </a:rPr>
                    <a:t>(I am responsible.)</a:t>
                  </a:r>
                </a:p>
              </p:txBody>
            </p:sp>
            <p:sp>
              <p:nvSpPr>
                <p:cNvPr id="124" name="Rounded Rectangle 123"/>
                <p:cNvSpPr/>
                <p:nvPr/>
              </p:nvSpPr>
              <p:spPr bwMode="auto">
                <a:xfrm>
                  <a:off x="5417799" y="3810847"/>
                  <a:ext cx="1991300" cy="417259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>
                      <a:solidFill>
                        <a:srgbClr val="000000"/>
                      </a:solidFill>
                      <a:latin typeface="Comic Sans MS" charset="0"/>
                      <a:ea typeface="Comic Sans MS" charset="0"/>
                      <a:cs typeface="Comic Sans MS" charset="0"/>
                    </a:rPr>
                    <a:t>Personal communication</a:t>
                  </a:r>
                </a:p>
              </p:txBody>
            </p:sp>
          </p:grpSp>
          <p:grpSp>
            <p:nvGrpSpPr>
              <p:cNvPr id="7" name="Group 113"/>
              <p:cNvGrpSpPr>
                <a:grpSpLocks noChangeAspect="1"/>
              </p:cNvGrpSpPr>
              <p:nvPr/>
            </p:nvGrpSpPr>
            <p:grpSpPr>
              <a:xfrm>
                <a:off x="1802921" y="2931978"/>
                <a:ext cx="178279" cy="330503"/>
                <a:chOff x="2116221" y="2445001"/>
                <a:chExt cx="300403" cy="566577"/>
              </a:xfrm>
              <a:scene3d>
                <a:camera prst="orthographicFront">
                  <a:rot lat="0" lon="0" rev="1800000"/>
                </a:camera>
                <a:lightRig rig="threePt" dir="t"/>
              </a:scene3d>
            </p:grpSpPr>
            <p:sp>
              <p:nvSpPr>
                <p:cNvPr id="126" name="Block Arc 125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7" name="Donut 126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" name="Donut 127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9" name="Block Arc 128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" name="Group 114"/>
              <p:cNvGrpSpPr>
                <a:grpSpLocks noChangeAspect="1"/>
              </p:cNvGrpSpPr>
              <p:nvPr/>
            </p:nvGrpSpPr>
            <p:grpSpPr>
              <a:xfrm rot="988129" flipV="1">
                <a:off x="1759730" y="1731269"/>
                <a:ext cx="178279" cy="330503"/>
                <a:chOff x="2116221" y="2445001"/>
                <a:chExt cx="300403" cy="566577"/>
              </a:xfrm>
              <a:scene3d>
                <a:camera prst="orthographicFront">
                  <a:rot lat="0" lon="0" rev="10800000"/>
                </a:camera>
                <a:lightRig rig="threePt" dir="t"/>
              </a:scene3d>
            </p:grpSpPr>
            <p:sp>
              <p:nvSpPr>
                <p:cNvPr id="131" name="Block Arc 130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" name="Donut 131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" name="Donut 132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Block Arc 133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" name="Group 119"/>
              <p:cNvGrpSpPr>
                <a:grpSpLocks noChangeAspect="1"/>
              </p:cNvGrpSpPr>
              <p:nvPr/>
            </p:nvGrpSpPr>
            <p:grpSpPr>
              <a:xfrm rot="17944534">
                <a:off x="1702097" y="2236333"/>
                <a:ext cx="175235" cy="336245"/>
                <a:chOff x="2116221" y="2445001"/>
                <a:chExt cx="300403" cy="566577"/>
              </a:xfrm>
              <a:scene3d>
                <a:camera prst="orthographicFront">
                  <a:rot lat="0" lon="0" rev="1800000"/>
                </a:camera>
                <a:lightRig rig="threePt" dir="t"/>
              </a:scene3d>
            </p:grpSpPr>
            <p:sp>
              <p:nvSpPr>
                <p:cNvPr id="136" name="Block Arc 135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7" name="Donut 136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Donut 137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Block Arc 138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" name="Group 85"/>
              <p:cNvGrpSpPr/>
              <p:nvPr/>
            </p:nvGrpSpPr>
            <p:grpSpPr>
              <a:xfrm>
                <a:off x="1905000" y="4379778"/>
                <a:ext cx="4676563" cy="1204780"/>
                <a:chOff x="-1784065" y="677863"/>
                <a:chExt cx="7880067" cy="1020308"/>
              </a:xfrm>
              <a:solidFill>
                <a:schemeClr val="accent6">
                  <a:lumMod val="40000"/>
                  <a:lumOff val="60000"/>
                </a:schemeClr>
              </a:solidFill>
            </p:grpSpPr>
            <p:sp>
              <p:nvSpPr>
                <p:cNvPr id="141" name="Rounded Rectangle 140"/>
                <p:cNvSpPr/>
                <p:nvPr/>
              </p:nvSpPr>
              <p:spPr bwMode="auto">
                <a:xfrm>
                  <a:off x="-1784065" y="677863"/>
                  <a:ext cx="7880065" cy="1020308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 lnSpcReduction="10000"/>
                </a:bodyPr>
                <a:lstStyle/>
                <a:p>
                  <a:pPr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Traffic accidents are a leading cause of death for teenagers.</a:t>
                  </a:r>
                </a:p>
                <a:p>
                  <a:pPr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(They don’t pay attention</a:t>
                  </a:r>
                </a:p>
                <a:p>
                  <a:pPr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as well)</a:t>
                  </a:r>
                </a:p>
              </p:txBody>
            </p:sp>
            <p:sp>
              <p:nvSpPr>
                <p:cNvPr id="142" name="Rounded Rectangle 141"/>
                <p:cNvSpPr/>
                <p:nvPr/>
              </p:nvSpPr>
              <p:spPr bwMode="auto">
                <a:xfrm>
                  <a:off x="2709865" y="1375508"/>
                  <a:ext cx="3386137" cy="322663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NHTSA</a:t>
                  </a:r>
                </a:p>
              </p:txBody>
            </p:sp>
          </p:grpSp>
          <p:grpSp>
            <p:nvGrpSpPr>
              <p:cNvPr id="11" name="Group 71"/>
              <p:cNvGrpSpPr/>
              <p:nvPr/>
            </p:nvGrpSpPr>
            <p:grpSpPr>
              <a:xfrm>
                <a:off x="1905000" y="5675178"/>
                <a:ext cx="4681273" cy="990600"/>
                <a:chOff x="2794000" y="4876800"/>
                <a:chExt cx="4681273" cy="990600"/>
              </a:xfrm>
              <a:solidFill>
                <a:schemeClr val="accent6">
                  <a:lumMod val="40000"/>
                  <a:lumOff val="60000"/>
                </a:schemeClr>
              </a:solidFill>
            </p:grpSpPr>
            <p:sp>
              <p:nvSpPr>
                <p:cNvPr id="144" name="Rounded Rectangle 143"/>
                <p:cNvSpPr/>
                <p:nvPr/>
              </p:nvSpPr>
              <p:spPr bwMode="auto">
                <a:xfrm>
                  <a:off x="2794000" y="4876800"/>
                  <a:ext cx="4681273" cy="9906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>
                  <a:normAutofit/>
                </a:bodyPr>
                <a:lstStyle/>
                <a:p>
                  <a:pPr>
                    <a:defRPr/>
                  </a:pPr>
                  <a:r>
                    <a:rPr lang="en-US" sz="1600" dirty="0">
                      <a:latin typeface="Comic Sans MS"/>
                      <a:cs typeface="Comic Sans MS"/>
                    </a:rPr>
                    <a:t>No previous experience with being responsible for something this potentially dangerous or expensive.</a:t>
                  </a:r>
                </a:p>
              </p:txBody>
            </p:sp>
            <p:sp>
              <p:nvSpPr>
                <p:cNvPr id="145" name="Rounded Rectangle 144"/>
                <p:cNvSpPr/>
                <p:nvPr/>
              </p:nvSpPr>
              <p:spPr bwMode="auto">
                <a:xfrm>
                  <a:off x="5461000" y="5486400"/>
                  <a:ext cx="2014273" cy="3810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normAutofit/>
                </a:bodyPr>
                <a:lstStyle/>
                <a:p>
                  <a:pPr>
                    <a:defRPr/>
                  </a:pPr>
                  <a:r>
                    <a:rPr lang="en-US" sz="1200" dirty="0">
                      <a:latin typeface="Comic Sans MS"/>
                      <a:cs typeface="Comic Sans MS"/>
                    </a:rPr>
                    <a:t>Personal communication</a:t>
                  </a:r>
                </a:p>
              </p:txBody>
            </p:sp>
          </p:grpSp>
          <p:grpSp>
            <p:nvGrpSpPr>
              <p:cNvPr id="12" name="Group 113"/>
              <p:cNvGrpSpPr>
                <a:grpSpLocks noChangeAspect="1"/>
              </p:cNvGrpSpPr>
              <p:nvPr/>
            </p:nvGrpSpPr>
            <p:grpSpPr>
              <a:xfrm>
                <a:off x="1802921" y="5725675"/>
                <a:ext cx="178279" cy="330503"/>
                <a:chOff x="2116221" y="2445001"/>
                <a:chExt cx="300403" cy="566577"/>
              </a:xfrm>
              <a:scene3d>
                <a:camera prst="orthographicFront">
                  <a:rot lat="0" lon="0" rev="1800000"/>
                </a:camera>
                <a:lightRig rig="threePt" dir="t"/>
              </a:scene3d>
            </p:grpSpPr>
            <p:sp>
              <p:nvSpPr>
                <p:cNvPr id="147" name="Block Arc 146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8" name="Donut 147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9" name="Donut 148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Block Arc 149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" name="Group 114"/>
              <p:cNvGrpSpPr>
                <a:grpSpLocks noChangeAspect="1"/>
              </p:cNvGrpSpPr>
              <p:nvPr/>
            </p:nvGrpSpPr>
            <p:grpSpPr>
              <a:xfrm rot="988129" flipV="1">
                <a:off x="1795791" y="4945184"/>
                <a:ext cx="178279" cy="330503"/>
                <a:chOff x="2116221" y="2445001"/>
                <a:chExt cx="300403" cy="566577"/>
              </a:xfrm>
              <a:scene3d>
                <a:camera prst="orthographicFront">
                  <a:rot lat="0" lon="0" rev="10800000"/>
                </a:camera>
                <a:lightRig rig="threePt" dir="t"/>
              </a:scene3d>
            </p:grpSpPr>
            <p:sp>
              <p:nvSpPr>
                <p:cNvPr id="152" name="Block Arc 151"/>
                <p:cNvSpPr/>
                <p:nvPr/>
              </p:nvSpPr>
              <p:spPr>
                <a:xfrm rot="15675443" flipH="1">
                  <a:off x="2112410" y="2619999"/>
                  <a:ext cx="251597" cy="224383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3" name="Donut 152"/>
                <p:cNvSpPr/>
                <p:nvPr/>
              </p:nvSpPr>
              <p:spPr>
                <a:xfrm rot="21383361">
                  <a:off x="2116221" y="2445001"/>
                  <a:ext cx="217893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86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4" name="Donut 153"/>
                <p:cNvSpPr/>
                <p:nvPr/>
              </p:nvSpPr>
              <p:spPr>
                <a:xfrm rot="21383361">
                  <a:off x="2192413" y="2750000"/>
                  <a:ext cx="224211" cy="261578"/>
                </a:xfrm>
                <a:prstGeom prst="donut">
                  <a:avLst>
                    <a:gd name="adj" fmla="val 15955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75000">
                        <a:srgbClr val="A47400"/>
                      </a:gs>
                      <a:gs pos="100000">
                        <a:srgbClr val="FFFFFF"/>
                      </a:gs>
                      <a:gs pos="25000">
                        <a:srgbClr val="4D35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635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5" name="Block Arc 154"/>
                <p:cNvSpPr/>
                <p:nvPr/>
              </p:nvSpPr>
              <p:spPr>
                <a:xfrm rot="4619773">
                  <a:off x="2117812" y="2624328"/>
                  <a:ext cx="255589" cy="223020"/>
                </a:xfrm>
                <a:prstGeom prst="blockArc">
                  <a:avLst>
                    <a:gd name="adj1" fmla="val 10800000"/>
                    <a:gd name="adj2" fmla="val 26583"/>
                    <a:gd name="adj3" fmla="val 14883"/>
                  </a:avLst>
                </a:prstGeom>
                <a:gradFill flip="none" rotWithShape="1">
                  <a:gsLst>
                    <a:gs pos="0">
                      <a:srgbClr val="4D3500"/>
                    </a:gs>
                    <a:gs pos="100000">
                      <a:srgbClr val="FFFFFF"/>
                    </a:gs>
                    <a:gs pos="50000">
                      <a:srgbClr val="A47400"/>
                    </a:gs>
                  </a:gsLst>
                  <a:lin ang="0" scaled="1"/>
                  <a:tileRect/>
                </a:gradFill>
                <a:ln>
                  <a:gradFill flip="none" rotWithShape="1">
                    <a:gsLst>
                      <a:gs pos="25000">
                        <a:srgbClr val="4D3500"/>
                      </a:gs>
                      <a:gs pos="100000">
                        <a:srgbClr val="FFFFFF"/>
                      </a:gs>
                      <a:gs pos="75000">
                        <a:srgbClr val="A47400"/>
                      </a:gs>
                    </a:gsLst>
                    <a:lin ang="0" scaled="1"/>
                    <a:tileRect/>
                  </a:gradFill>
                </a:ln>
                <a:effectLst>
                  <a:outerShdw blurRad="40000" dist="23000" dir="2700000" rotWithShape="0">
                    <a:srgbClr val="000000">
                      <a:alpha val="35000"/>
                    </a:srgbClr>
                  </a:outerShdw>
                </a:effectLst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anchor="ctr">
                  <a:normAutofit fontScale="25000" lnSpcReduction="20000"/>
                </a:bodyPr>
                <a:lstStyle/>
                <a:p>
                  <a:pPr algn="ctr">
                    <a:defRPr/>
                  </a:pPr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0" name="Right Arrow 109"/>
              <p:cNvSpPr/>
              <p:nvPr/>
            </p:nvSpPr>
            <p:spPr bwMode="auto">
              <a:xfrm>
                <a:off x="6700680" y="3925089"/>
                <a:ext cx="1024653" cy="556418"/>
              </a:xfrm>
              <a:prstGeom prst="rightArrow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>
                <a:normAutofit fontScale="55000" lnSpcReduction="20000"/>
              </a:bodyPr>
              <a:lstStyle/>
              <a:p>
                <a:pPr algn="ctr">
                  <a:defRPr/>
                </a:pPr>
                <a:r>
                  <a:rPr lang="en-US" b="1" dirty="0"/>
                  <a:t>Synthesis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9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8/10/2011</a:t>
            </a:r>
          </a:p>
        </p:txBody>
      </p:sp>
      <p:sp>
        <p:nvSpPr>
          <p:cNvPr id="21507" name="Slide Number Placeholder 3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16CDA61-FB18-4BDF-8F1C-BD192A88C76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42" name="Title 14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990000"/>
                </a:solidFill>
                <a:latin typeface="+mn-lt"/>
                <a:ea typeface="+mn-ea"/>
                <a:cs typeface="Comic Sans MS"/>
              </a:rPr>
              <a:t>Concluding Statement</a:t>
            </a:r>
            <a:r>
              <a:rPr lang="en-US" dirty="0" smtClean="0">
                <a:solidFill>
                  <a:srgbClr val="990000"/>
                </a:solidFill>
                <a:latin typeface="+mn-lt"/>
              </a:rPr>
              <a:t> </a:t>
            </a:r>
            <a:endParaRPr lang="en-US" dirty="0">
              <a:solidFill>
                <a:srgbClr val="990000"/>
              </a:solidFill>
              <a:latin typeface="+mn-lt"/>
            </a:endParaRPr>
          </a:p>
        </p:txBody>
      </p:sp>
      <p:sp>
        <p:nvSpPr>
          <p:cNvPr id="21509" name="Content Placeholder 143"/>
          <p:cNvSpPr>
            <a:spLocks noGrp="1"/>
          </p:cNvSpPr>
          <p:nvPr>
            <p:ph sz="half" idx="4294967295"/>
          </p:nvPr>
        </p:nvSpPr>
        <p:spPr>
          <a:xfrm>
            <a:off x="0" y="5486400"/>
            <a:ext cx="5181600" cy="13716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z="3600" smtClean="0">
                <a:solidFill>
                  <a:srgbClr val="990000"/>
                </a:solidFill>
              </a:rPr>
              <a:t>Synthesis</a:t>
            </a:r>
            <a:r>
              <a:rPr lang="en-US" sz="3600" smtClean="0"/>
              <a:t>	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en-US" smtClean="0"/>
              <a:t>Point out strengths and limitations of both claim and counterclaim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5257800" y="1090613"/>
            <a:ext cx="3810000" cy="5614987"/>
          </a:xfrm>
          <a:prstGeom prst="roundRect">
            <a:avLst>
              <a:gd name="adj" fmla="val 1299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I should be allowed to drive the family car as I have demonstrated responsibility, fulfilled the legal requirements, and have maintained control of my driving.  Even though it is true that traffic accidents are a leading killer of teenagers, it is obvious since not all teenagers have accidents that there are many safe teenage drivers. In previous circumstances, when I have been given the opportunity to be responsible, I have demonstrated this attribute so a lack of experience is not a strong counterclaim.</a:t>
            </a:r>
          </a:p>
        </p:txBody>
      </p:sp>
      <p:sp>
        <p:nvSpPr>
          <p:cNvPr id="42" name="Right Arrow 41"/>
          <p:cNvSpPr/>
          <p:nvPr/>
        </p:nvSpPr>
        <p:spPr bwMode="auto">
          <a:xfrm>
            <a:off x="3581400" y="3352800"/>
            <a:ext cx="2057400" cy="129540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normAutofit/>
          </a:bodyPr>
          <a:lstStyle/>
          <a:p>
            <a:pPr algn="ctr">
              <a:defRPr/>
            </a:pPr>
            <a:r>
              <a:rPr lang="en-US" b="1" dirty="0"/>
              <a:t>Synthesis</a:t>
            </a:r>
          </a:p>
        </p:txBody>
      </p:sp>
      <p:sp>
        <p:nvSpPr>
          <p:cNvPr id="143" name="Text Placeholder 142"/>
          <p:cNvSpPr>
            <a:spLocks noGrp="1"/>
          </p:cNvSpPr>
          <p:nvPr>
            <p:ph sz="half" idx="4294967295"/>
          </p:nvPr>
        </p:nvSpPr>
        <p:spPr>
          <a:xfrm>
            <a:off x="0" y="914400"/>
            <a:ext cx="5562600" cy="17526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  <a:cs typeface="ＭＳ Ｐゴシック" pitchFamily="34" charset="-128"/>
              </a:rPr>
              <a:t>Clarify relationships between claim and reasons, reasons and evidence, and claim and counterclaim.</a:t>
            </a:r>
          </a:p>
        </p:txBody>
      </p:sp>
      <p:grpSp>
        <p:nvGrpSpPr>
          <p:cNvPr id="21513" name="Group 153"/>
          <p:cNvGrpSpPr>
            <a:grpSpLocks/>
          </p:cNvGrpSpPr>
          <p:nvPr/>
        </p:nvGrpSpPr>
        <p:grpSpPr bwMode="auto">
          <a:xfrm>
            <a:off x="152400" y="2362200"/>
            <a:ext cx="3429000" cy="2598738"/>
            <a:chOff x="703263" y="685800"/>
            <a:chExt cx="5595937" cy="2979737"/>
          </a:xfrm>
        </p:grpSpPr>
        <p:sp>
          <p:nvSpPr>
            <p:cNvPr id="71" name="Rounded Rectangle 70"/>
            <p:cNvSpPr/>
            <p:nvPr/>
          </p:nvSpPr>
          <p:spPr bwMode="auto">
            <a:xfrm>
              <a:off x="703263" y="1448482"/>
              <a:ext cx="2031118" cy="1437991"/>
            </a:xfrm>
            <a:prstGeom prst="roundRect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r>
                <a:rPr lang="en-US" dirty="0"/>
                <a:t>Claim</a:t>
              </a:r>
            </a:p>
          </p:txBody>
        </p:sp>
        <p:grpSp>
          <p:nvGrpSpPr>
            <p:cNvPr id="21515" name="Group 85"/>
            <p:cNvGrpSpPr>
              <a:grpSpLocks/>
            </p:cNvGrpSpPr>
            <p:nvPr/>
          </p:nvGrpSpPr>
          <p:grpSpPr bwMode="auto">
            <a:xfrm>
              <a:off x="2905125" y="685800"/>
              <a:ext cx="3386138" cy="846138"/>
              <a:chOff x="2709862" y="677863"/>
              <a:chExt cx="3386138" cy="846138"/>
            </a:xfrm>
          </p:grpSpPr>
          <p:sp>
            <p:nvSpPr>
              <p:cNvPr id="148" name="Rounded Rectangle 147"/>
              <p:cNvSpPr/>
              <p:nvPr/>
            </p:nvSpPr>
            <p:spPr bwMode="auto">
              <a:xfrm>
                <a:off x="2710105" y="677863"/>
                <a:ext cx="3386061" cy="846413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9" name="Rounded Rectangle 148"/>
              <p:cNvSpPr/>
              <p:nvPr/>
            </p:nvSpPr>
            <p:spPr bwMode="auto">
              <a:xfrm>
                <a:off x="4655731" y="1016428"/>
                <a:ext cx="1440436" cy="50784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21516" name="Group 86"/>
            <p:cNvGrpSpPr>
              <a:grpSpLocks/>
            </p:cNvGrpSpPr>
            <p:nvPr/>
          </p:nvGrpSpPr>
          <p:grpSpPr bwMode="auto">
            <a:xfrm>
              <a:off x="2913063" y="1752600"/>
              <a:ext cx="3386137" cy="846138"/>
              <a:chOff x="2709863" y="677863"/>
              <a:chExt cx="3386137" cy="846138"/>
            </a:xfrm>
          </p:grpSpPr>
          <p:sp>
            <p:nvSpPr>
              <p:cNvPr id="146" name="Rounded Rectangle 145"/>
              <p:cNvSpPr/>
              <p:nvPr/>
            </p:nvSpPr>
            <p:spPr bwMode="auto">
              <a:xfrm>
                <a:off x="2709941" y="677725"/>
                <a:ext cx="3386059" cy="846413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7" name="Rounded Rectangle 146"/>
              <p:cNvSpPr/>
              <p:nvPr/>
            </p:nvSpPr>
            <p:spPr bwMode="auto">
              <a:xfrm>
                <a:off x="4655565" y="1016290"/>
                <a:ext cx="1440435" cy="50784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21517" name="Group 89"/>
            <p:cNvGrpSpPr>
              <a:grpSpLocks/>
            </p:cNvGrpSpPr>
            <p:nvPr/>
          </p:nvGrpSpPr>
          <p:grpSpPr bwMode="auto">
            <a:xfrm>
              <a:off x="2913063" y="2819399"/>
              <a:ext cx="3386137" cy="846138"/>
              <a:chOff x="2709863" y="677862"/>
              <a:chExt cx="3386137" cy="846138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2709941" y="677587"/>
                <a:ext cx="3386059" cy="846413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2000" dirty="0"/>
                  <a:t>Warrant</a:t>
                </a:r>
              </a:p>
            </p:txBody>
          </p:sp>
          <p:sp>
            <p:nvSpPr>
              <p:cNvPr id="145" name="Rounded Rectangle 144"/>
              <p:cNvSpPr/>
              <p:nvPr/>
            </p:nvSpPr>
            <p:spPr bwMode="auto">
              <a:xfrm>
                <a:off x="4655565" y="1016152"/>
                <a:ext cx="1440435" cy="507848"/>
              </a:xfrm>
              <a:prstGeom prst="roundRect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sz="1200" dirty="0"/>
                  <a:t>Backing</a:t>
                </a:r>
              </a:p>
            </p:txBody>
          </p:sp>
        </p:grpSp>
        <p:grpSp>
          <p:nvGrpSpPr>
            <p:cNvPr id="6" name="Group 113"/>
            <p:cNvGrpSpPr>
              <a:grpSpLocks noChangeAspect="1"/>
            </p:cNvGrpSpPr>
            <p:nvPr/>
          </p:nvGrpSpPr>
          <p:grpSpPr>
            <a:xfrm>
              <a:off x="2688860" y="2522537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89" name="Block Arc 88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Donut 92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Donut 93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Block Arc 139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114"/>
            <p:cNvGrpSpPr>
              <a:grpSpLocks noChangeAspect="1"/>
            </p:cNvGrpSpPr>
            <p:nvPr/>
          </p:nvGrpSpPr>
          <p:grpSpPr>
            <a:xfrm rot="988129" flipV="1">
              <a:off x="2690909" y="1163003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0800000"/>
              </a:camera>
              <a:lightRig rig="threePt" dir="t"/>
            </a:scene3d>
          </p:grpSpPr>
          <p:sp>
            <p:nvSpPr>
              <p:cNvPr id="84" name="Block Arc 83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Donut 84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Donut 85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Block Arc 86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oup 119"/>
            <p:cNvGrpSpPr>
              <a:grpSpLocks noChangeAspect="1"/>
            </p:cNvGrpSpPr>
            <p:nvPr/>
          </p:nvGrpSpPr>
          <p:grpSpPr>
            <a:xfrm rot="17944534">
              <a:off x="2594680" y="1898590"/>
              <a:ext cx="300403" cy="566577"/>
              <a:chOff x="2116221" y="2445001"/>
              <a:chExt cx="300403" cy="566577"/>
            </a:xfrm>
            <a:scene3d>
              <a:camera prst="orthographicFront">
                <a:rot lat="0" lon="0" rev="1800000"/>
              </a:camera>
              <a:lightRig rig="threePt" dir="t"/>
            </a:scene3d>
          </p:grpSpPr>
          <p:sp>
            <p:nvSpPr>
              <p:cNvPr id="80" name="Block Arc 79"/>
              <p:cNvSpPr/>
              <p:nvPr/>
            </p:nvSpPr>
            <p:spPr>
              <a:xfrm rot="15675443" flipH="1">
                <a:off x="2112410" y="2619999"/>
                <a:ext cx="251597" cy="224383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Donut 80"/>
              <p:cNvSpPr/>
              <p:nvPr/>
            </p:nvSpPr>
            <p:spPr>
              <a:xfrm rot="21383361">
                <a:off x="2116221" y="2445001"/>
                <a:ext cx="217893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86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Donut 81"/>
              <p:cNvSpPr/>
              <p:nvPr/>
            </p:nvSpPr>
            <p:spPr>
              <a:xfrm rot="21383361">
                <a:off x="2192413" y="2750000"/>
                <a:ext cx="224211" cy="261578"/>
              </a:xfrm>
              <a:prstGeom prst="donut">
                <a:avLst>
                  <a:gd name="adj" fmla="val 15955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75000">
                      <a:srgbClr val="A47400"/>
                    </a:gs>
                    <a:gs pos="100000">
                      <a:srgbClr val="FFFFFF"/>
                    </a:gs>
                    <a:gs pos="25000">
                      <a:srgbClr val="4D3500"/>
                    </a:gs>
                  </a:gsLst>
                  <a:lin ang="0" scaled="1"/>
                  <a:tileRect/>
                </a:gradFill>
              </a:ln>
              <a:effectLst>
                <a:outerShdw blurRad="40000" dist="635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Block Arc 82"/>
              <p:cNvSpPr/>
              <p:nvPr/>
            </p:nvSpPr>
            <p:spPr>
              <a:xfrm rot="4619773">
                <a:off x="2117812" y="2624328"/>
                <a:ext cx="255589" cy="223020"/>
              </a:xfrm>
              <a:prstGeom prst="blockArc">
                <a:avLst>
                  <a:gd name="adj1" fmla="val 10800000"/>
                  <a:gd name="adj2" fmla="val 26583"/>
                  <a:gd name="adj3" fmla="val 14883"/>
                </a:avLst>
              </a:prstGeom>
              <a:gradFill flip="none" rotWithShape="1">
                <a:gsLst>
                  <a:gs pos="0">
                    <a:srgbClr val="4D3500"/>
                  </a:gs>
                  <a:gs pos="100000">
                    <a:srgbClr val="FFFFFF"/>
                  </a:gs>
                  <a:gs pos="50000">
                    <a:srgbClr val="A47400"/>
                  </a:gs>
                </a:gsLst>
                <a:lin ang="0" scaled="1"/>
                <a:tileRect/>
              </a:gradFill>
              <a:ln>
                <a:gradFill flip="none" rotWithShape="1">
                  <a:gsLst>
                    <a:gs pos="25000">
                      <a:srgbClr val="4D3500"/>
                    </a:gs>
                    <a:gs pos="100000">
                      <a:srgbClr val="FFFFFF"/>
                    </a:gs>
                    <a:gs pos="75000">
                      <a:srgbClr val="A47400"/>
                    </a:gs>
                  </a:gsLst>
                  <a:lin ang="0" scaled="1"/>
                  <a:tileRect/>
                </a:gradFill>
              </a:ln>
              <a:effectLst>
                <a:outerShdw blurRad="40000" dist="23000" dir="2700000" rotWithShape="0">
                  <a:srgbClr val="000000">
                    <a:alpha val="35000"/>
                  </a:srgbClr>
                </a:outerShdw>
              </a:effectLst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</a:t>
            </a:r>
            <a:r>
              <a:rPr lang="en-US" dirty="0" err="1" smtClean="0"/>
              <a:t>Toulmin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Go to the class page under “College Level Writing”; scroll down to </a:t>
            </a:r>
            <a:r>
              <a:rPr lang="en-US" dirty="0" smtClean="0"/>
              <a:t>“</a:t>
            </a:r>
            <a:r>
              <a:rPr lang="en-US" dirty="0" err="1" smtClean="0"/>
              <a:t>Toulmin</a:t>
            </a:r>
            <a:r>
              <a:rPr lang="en-US" dirty="0" smtClean="0"/>
              <a:t> Model</a:t>
            </a:r>
            <a:r>
              <a:rPr lang="en-US" dirty="0"/>
              <a:t>”.  Then, read the </a:t>
            </a:r>
            <a:r>
              <a:rPr lang="en-US" dirty="0" smtClean="0"/>
              <a:t>three </a:t>
            </a:r>
            <a:r>
              <a:rPr lang="en-US" dirty="0"/>
              <a:t>student sample </a:t>
            </a:r>
            <a:r>
              <a:rPr lang="en-US" dirty="0" smtClean="0"/>
              <a:t>essays</a:t>
            </a:r>
            <a:r>
              <a:rPr lang="en-US" dirty="0"/>
              <a:t>.</a:t>
            </a:r>
            <a:r>
              <a:rPr lang="en-US" dirty="0" smtClean="0"/>
              <a:t>  </a:t>
            </a:r>
            <a:r>
              <a:rPr lang="en-US" dirty="0"/>
              <a:t>Create a chart in your notes with the following.</a:t>
            </a:r>
          </a:p>
          <a:p>
            <a:pPr>
              <a:defRPr/>
            </a:pPr>
            <a:r>
              <a:rPr lang="en-US" dirty="0"/>
              <a:t>Identify the following in EACH essay sample</a:t>
            </a:r>
          </a:p>
          <a:p>
            <a:pPr lvl="1">
              <a:defRPr/>
            </a:pPr>
            <a:r>
              <a:rPr lang="en-US" dirty="0"/>
              <a:t>The introduction strategy (quote, definition, anecdote, vignette, startling fact, rhetorical question</a:t>
            </a:r>
            <a:r>
              <a:rPr lang="en-US" dirty="0" smtClean="0"/>
              <a:t>)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Each counter-point and rebuttal (meaning each time the student brings up a point AGAINST their thesis, but then </a:t>
            </a:r>
            <a:r>
              <a:rPr lang="en-US" smtClean="0"/>
              <a:t>refutes it.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Toulmin Draft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Toulmin-based argument in which you defend or challenge the following statement:   Students’ actions online should be a criteria in his/her acceptance </a:t>
            </a:r>
            <a:r>
              <a:rPr lang="en-US" dirty="0"/>
              <a:t>into colleges or chances of </a:t>
            </a:r>
            <a:r>
              <a:rPr lang="en-US" dirty="0" smtClean="0"/>
              <a:t>employment</a:t>
            </a:r>
            <a:r>
              <a:rPr lang="en-US" dirty="0"/>
              <a:t>.</a:t>
            </a:r>
          </a:p>
          <a:p>
            <a:r>
              <a:rPr lang="en-US" dirty="0" smtClean="0"/>
              <a:t>2-3 pages</a:t>
            </a:r>
          </a:p>
          <a:p>
            <a:r>
              <a:rPr lang="en-US" dirty="0" smtClean="0"/>
              <a:t>If you use outside sources, YOU MUST CITE THEM!</a:t>
            </a:r>
          </a:p>
          <a:p>
            <a:r>
              <a:rPr lang="en-US" dirty="0" smtClean="0"/>
              <a:t>Submit to Turnitin.com by 6am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Toulmin</a:t>
            </a:r>
            <a:r>
              <a:rPr lang="en-US" dirty="0" smtClean="0"/>
              <a:t> 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www.youtube.com/watch?v=D-YPPQztuOY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Student Version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www.youtube.com/watch?v=W-Q9nszfOqw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3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After composing your own </a:t>
            </a:r>
            <a:r>
              <a:rPr lang="en-US" altLang="en-US" dirty="0" err="1" smtClean="0"/>
              <a:t>Toulmin</a:t>
            </a:r>
            <a:r>
              <a:rPr lang="en-US" altLang="en-US" dirty="0" smtClean="0"/>
              <a:t> </a:t>
            </a:r>
            <a:r>
              <a:rPr lang="en-US" altLang="en-US" dirty="0"/>
              <a:t>argument and reading a peer’s paper, how well do you think you understand the </a:t>
            </a:r>
            <a:r>
              <a:rPr lang="en-US" altLang="en-US" dirty="0" smtClean="0"/>
              <a:t>this </a:t>
            </a:r>
            <a:r>
              <a:rPr lang="en-US" altLang="en-US" smtClean="0"/>
              <a:t>more aggressive </a:t>
            </a:r>
            <a:r>
              <a:rPr lang="en-US" altLang="en-US" dirty="0"/>
              <a:t>format?  </a:t>
            </a:r>
          </a:p>
          <a:p>
            <a:r>
              <a:rPr lang="en-US" altLang="en-US" dirty="0"/>
              <a:t>What are the strengths of your draft?</a:t>
            </a:r>
          </a:p>
          <a:p>
            <a:r>
              <a:rPr lang="en-US" altLang="en-US" dirty="0"/>
              <a:t>What are the areas with which you struggled?</a:t>
            </a:r>
          </a:p>
          <a:p>
            <a:r>
              <a:rPr lang="en-US" altLang="en-US" dirty="0"/>
              <a:t>Do you need any further assistance/resources from me?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8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Toulmin</a:t>
            </a:r>
            <a:r>
              <a:rPr lang="en-US" dirty="0" smtClean="0"/>
              <a:t>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Get a chrome book, log into </a:t>
            </a:r>
            <a:r>
              <a:rPr lang="en-US" altLang="en-US" dirty="0" err="1"/>
              <a:t>Turnitin</a:t>
            </a:r>
            <a:r>
              <a:rPr lang="en-US" altLang="en-US" dirty="0"/>
              <a:t> and review </a:t>
            </a:r>
            <a:r>
              <a:rPr lang="en-US" altLang="en-US" dirty="0" smtClean="0"/>
              <a:t>my feedback as well as your </a:t>
            </a:r>
            <a:r>
              <a:rPr lang="en-US" altLang="en-US" dirty="0"/>
              <a:t>peer’s feedback on </a:t>
            </a:r>
            <a:r>
              <a:rPr lang="en-US" altLang="en-US" dirty="0" smtClean="0"/>
              <a:t>both your Classical and </a:t>
            </a:r>
            <a:r>
              <a:rPr lang="en-US" altLang="en-US" dirty="0" err="1" smtClean="0"/>
              <a:t>Toulmin</a:t>
            </a:r>
            <a:r>
              <a:rPr lang="en-US" altLang="en-US" dirty="0" smtClean="0"/>
              <a:t> draft</a:t>
            </a:r>
            <a:r>
              <a:rPr lang="en-US" altLang="en-US" dirty="0"/>
              <a:t>.  Be prepared to share out the most valuable suggestion given.</a:t>
            </a:r>
          </a:p>
          <a:p>
            <a:r>
              <a:rPr lang="en-US" altLang="en-US" dirty="0"/>
              <a:t>Also, resources have been added on the class page under </a:t>
            </a:r>
            <a:r>
              <a:rPr lang="en-US" altLang="en-US" dirty="0" err="1" smtClean="0"/>
              <a:t>Toulmin</a:t>
            </a:r>
            <a:r>
              <a:rPr lang="en-US" altLang="en-US" dirty="0" smtClean="0"/>
              <a:t> </a:t>
            </a:r>
            <a:r>
              <a:rPr lang="en-US" altLang="en-US" dirty="0"/>
              <a:t>to enhance your understanding of </a:t>
            </a:r>
            <a:r>
              <a:rPr lang="en-US" altLang="en-US" dirty="0" smtClean="0"/>
              <a:t>evidence and warrants.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5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295400"/>
            <a:ext cx="6705600" cy="33496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What is an argument?</a:t>
            </a:r>
            <a:endParaRPr 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457200"/>
            <a:ext cx="61722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It’s just…</a:t>
            </a:r>
            <a:endParaRPr lang="en-US" sz="44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1981200"/>
            <a:ext cx="7543800" cy="2819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8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PERSUASIVE WRITING, right?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6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990600"/>
            <a:ext cx="6172200" cy="2054225"/>
          </a:xfrm>
        </p:spPr>
        <p:txBody>
          <a:bodyPr/>
          <a:lstStyle/>
          <a:p>
            <a:pPr>
              <a:defRPr/>
            </a:pPr>
            <a:r>
              <a:rPr lang="en-US" sz="8500" dirty="0" smtClean="0">
                <a:latin typeface="Segoe Print" pitchFamily="2" charset="0"/>
              </a:rPr>
              <a:t>WRONG!!</a:t>
            </a:r>
            <a:endParaRPr lang="en-US" dirty="0"/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>
          <a:xfrm>
            <a:off x="2209800" y="3200400"/>
            <a:ext cx="6172200" cy="1371600"/>
          </a:xfrm>
        </p:spPr>
        <p:txBody>
          <a:bodyPr/>
          <a:lstStyle/>
          <a:p>
            <a:r>
              <a:rPr lang="en-US" smtClean="0"/>
              <a:t>Persuasive writing is based on an emotional appeal and the credibility of the writer.</a:t>
            </a:r>
          </a:p>
          <a:p>
            <a:endParaRPr lang="en-US" smtClean="0"/>
          </a:p>
          <a:p>
            <a:r>
              <a:rPr lang="en-US" smtClean="0"/>
              <a:t>Argument writing is based on logic and reasoning.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609600"/>
            <a:ext cx="8686800" cy="20574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argument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is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 claim that someone believes should or should not be true.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267" name="AutoShape 8"/>
          <p:cNvSpPr>
            <a:spLocks noChangeArrowheads="1"/>
          </p:cNvSpPr>
          <p:nvPr/>
        </p:nvSpPr>
        <p:spPr bwMode="auto">
          <a:xfrm>
            <a:off x="2971800" y="2921000"/>
            <a:ext cx="5016500" cy="1168400"/>
          </a:xfrm>
          <a:prstGeom prst="wedgeEllipseCallout">
            <a:avLst>
              <a:gd name="adj1" fmla="val -48440"/>
              <a:gd name="adj2" fmla="val 98264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Kids should be in school Monday through Saturday!</a:t>
            </a:r>
          </a:p>
        </p:txBody>
      </p:sp>
      <p:pic>
        <p:nvPicPr>
          <p:cNvPr id="12292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200400"/>
            <a:ext cx="20097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/>
      <p:bldP spid="112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176588"/>
            <a:ext cx="20097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3194050"/>
            <a:ext cx="23336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990600" y="533400"/>
            <a:ext cx="59436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claim by itself is not enough. You have to convince people why your claim is true.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4600" y="3048000"/>
            <a:ext cx="35814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do this by using  warrants and backing.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838200" y="381000"/>
            <a:ext cx="6096000" cy="1905000"/>
          </a:xfrm>
          <a:prstGeom prst="wedgeRoundRectCallout">
            <a:avLst>
              <a:gd name="adj1" fmla="val -40119"/>
              <a:gd name="adj2" fmla="val 89305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2362200" y="3048000"/>
            <a:ext cx="3886200" cy="1219200"/>
          </a:xfrm>
          <a:prstGeom prst="wedgeRoundRectCallout">
            <a:avLst>
              <a:gd name="adj1" fmla="val 49755"/>
              <a:gd name="adj2" fmla="val 9951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6096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“I </a:t>
            </a: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need backup</a:t>
            </a:r>
            <a:r>
              <a:rPr 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!”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8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828800"/>
            <a:ext cx="8534400" cy="3352800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lnSpc>
                <a:spcPct val="114000"/>
              </a:lnSpc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main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argument--or </a:t>
            </a:r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claim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--all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by itself is not very strong. 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4000" b="1" dirty="0" smtClean="0">
                <a:solidFill>
                  <a:schemeClr val="tx2"/>
                </a:solidFill>
              </a:rPr>
              <a:t>Warrants</a:t>
            </a:r>
            <a:r>
              <a:rPr lang="en-US" sz="4000" dirty="0" smtClean="0"/>
              <a:t> explain how the evidence supports the claim.</a:t>
            </a:r>
          </a:p>
          <a:p>
            <a:pPr>
              <a:defRPr/>
            </a:pPr>
            <a:r>
              <a:rPr lang="en-US" sz="4000" dirty="0" smtClean="0">
                <a:solidFill>
                  <a:schemeClr val="tx2"/>
                </a:solidFill>
              </a:rPr>
              <a:t>Backing</a:t>
            </a:r>
            <a:r>
              <a:rPr lang="en-US" sz="4000" dirty="0" smtClean="0"/>
              <a:t> supports the warrants.</a:t>
            </a:r>
          </a:p>
          <a:p>
            <a:pPr marL="0" indent="0" eaLnBrk="1" fontAlgn="auto" hangingPunct="1">
              <a:lnSpc>
                <a:spcPct val="114000"/>
              </a:lnSpc>
              <a:spcAft>
                <a:spcPts val="1800"/>
              </a:spcAft>
              <a:buFont typeface="Wingdings" pitchFamily="2" charset="2"/>
              <a:buNone/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8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2" grpId="0"/>
      <p:bldP spid="5683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04800" y="152400"/>
            <a:ext cx="8324850" cy="1371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Claim: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320" indent="-274320" eaLnBrk="1" fontAlgn="auto" hangingPunct="1"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Kids should not have to go to school on Saturdays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1371600"/>
            <a:ext cx="8305800" cy="52578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Warrants: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Most working parents have weekends off, and students need to be with their families.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Backing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Students spend 36 hours a week at school.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	Students spend 12 hours a week with their parents.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  Some students have jobs.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Backing: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86% of 11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and 12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graders work on the weekends. 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Students need time for other activities.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Backing: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Only 12% of students aren’t involved in extracurricular 			activities. </a:t>
            </a:r>
          </a:p>
          <a:p>
            <a:pPr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			On average, students spend 22 hours a week on 			extracurricular activities.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3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2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23963" y="914400"/>
            <a:ext cx="6858000" cy="1676400"/>
          </a:xfrm>
        </p:spPr>
        <p:txBody>
          <a:bodyPr>
            <a:normAutofit fontScale="62500" lnSpcReduction="20000"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Arguments should also include </a:t>
            </a:r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rebuttals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or reasons why the </a:t>
            </a:r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counter arguments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are wrong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291" name="AutoShape 5"/>
          <p:cNvSpPr>
            <a:spLocks noChangeArrowheads="1"/>
          </p:cNvSpPr>
          <p:nvPr/>
        </p:nvSpPr>
        <p:spPr bwMode="auto">
          <a:xfrm>
            <a:off x="457200" y="3284538"/>
            <a:ext cx="4951413" cy="1168400"/>
          </a:xfrm>
          <a:prstGeom prst="wedgeEllipseCallout">
            <a:avLst>
              <a:gd name="adj1" fmla="val 51903"/>
              <a:gd name="adj2" fmla="val 97704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Kids should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to go to school on Saturdays.</a:t>
            </a:r>
          </a:p>
        </p:txBody>
      </p:sp>
      <p:pic>
        <p:nvPicPr>
          <p:cNvPr id="16388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8813" y="3194050"/>
            <a:ext cx="233362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 build="p"/>
      <p:bldP spid="1229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So Think Argu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2100</TotalTime>
  <Words>806</Words>
  <Application>Microsoft Office PowerPoint</Application>
  <PresentationFormat>On-screen Show (4:3)</PresentationFormat>
  <Paragraphs>134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Segoe Print</vt:lpstr>
      <vt:lpstr>Arial Narrow</vt:lpstr>
      <vt:lpstr>MS PGothic</vt:lpstr>
      <vt:lpstr>Wingdings</vt:lpstr>
      <vt:lpstr>Wingdings 2</vt:lpstr>
      <vt:lpstr>Tahoma</vt:lpstr>
      <vt:lpstr>Times New Roman</vt:lpstr>
      <vt:lpstr>Arial</vt:lpstr>
      <vt:lpstr>Century Schoolbook</vt:lpstr>
      <vt:lpstr>Comic Sans MS</vt:lpstr>
      <vt:lpstr>Oriel</vt:lpstr>
      <vt:lpstr>So You Think You Can </vt:lpstr>
      <vt:lpstr>What is an argument?</vt:lpstr>
      <vt:lpstr>It’s just…</vt:lpstr>
      <vt:lpstr>WRONG!!</vt:lpstr>
      <vt:lpstr>PowerPoint Presentation</vt:lpstr>
      <vt:lpstr>PowerPoint Presentation</vt:lpstr>
      <vt:lpstr>“I need backup!”</vt:lpstr>
      <vt:lpstr>PowerPoint Presentation</vt:lpstr>
      <vt:lpstr>PowerPoint Presentation</vt:lpstr>
      <vt:lpstr>PowerPoint Presentation</vt:lpstr>
      <vt:lpstr>PowerPoint Presentation</vt:lpstr>
      <vt:lpstr>Making a Claim </vt:lpstr>
      <vt:lpstr>Evidence </vt:lpstr>
      <vt:lpstr>Concluding Statement </vt:lpstr>
      <vt:lpstr>Application of Toulmin</vt:lpstr>
      <vt:lpstr>Toulmin Draft Assignment</vt:lpstr>
      <vt:lpstr>Toulmin Explained</vt:lpstr>
      <vt:lpstr>Self-Evaluation</vt:lpstr>
      <vt:lpstr>Toulmin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You Think You Can  ARGUE</dc:title>
  <dc:creator>Alison</dc:creator>
  <cp:lastModifiedBy>Opaleski, Kristie</cp:lastModifiedBy>
  <cp:revision>123</cp:revision>
  <cp:lastPrinted>1601-01-01T00:00:00Z</cp:lastPrinted>
  <dcterms:created xsi:type="dcterms:W3CDTF">2009-10-09T17:35:57Z</dcterms:created>
  <dcterms:modified xsi:type="dcterms:W3CDTF">2018-10-26T17:08:46Z</dcterms:modified>
</cp:coreProperties>
</file>