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0"/>
  </p:notesMasterIdLst>
  <p:handoutMasterIdLst>
    <p:handoutMasterId r:id="rId81"/>
  </p:handoutMasterIdLst>
  <p:sldIdLst>
    <p:sldId id="284" r:id="rId2"/>
    <p:sldId id="289" r:id="rId3"/>
    <p:sldId id="364" r:id="rId4"/>
    <p:sldId id="257" r:id="rId5"/>
    <p:sldId id="260" r:id="rId6"/>
    <p:sldId id="261" r:id="rId7"/>
    <p:sldId id="367" r:id="rId8"/>
    <p:sldId id="286" r:id="rId9"/>
    <p:sldId id="258" r:id="rId10"/>
    <p:sldId id="285" r:id="rId11"/>
    <p:sldId id="259" r:id="rId12"/>
    <p:sldId id="287" r:id="rId13"/>
    <p:sldId id="288" r:id="rId14"/>
    <p:sldId id="262" r:id="rId15"/>
    <p:sldId id="365" r:id="rId16"/>
    <p:sldId id="291" r:id="rId17"/>
    <p:sldId id="320" r:id="rId18"/>
    <p:sldId id="263" r:id="rId19"/>
    <p:sldId id="334" r:id="rId20"/>
    <p:sldId id="290" r:id="rId21"/>
    <p:sldId id="349" r:id="rId22"/>
    <p:sldId id="294" r:id="rId23"/>
    <p:sldId id="366" r:id="rId24"/>
    <p:sldId id="321" r:id="rId25"/>
    <p:sldId id="295" r:id="rId26"/>
    <p:sldId id="296" r:id="rId27"/>
    <p:sldId id="283" r:id="rId28"/>
    <p:sldId id="297" r:id="rId29"/>
    <p:sldId id="348" r:id="rId30"/>
    <p:sldId id="266" r:id="rId31"/>
    <p:sldId id="362" r:id="rId32"/>
    <p:sldId id="298" r:id="rId33"/>
    <p:sldId id="267" r:id="rId34"/>
    <p:sldId id="328" r:id="rId35"/>
    <p:sldId id="338" r:id="rId36"/>
    <p:sldId id="325" r:id="rId37"/>
    <p:sldId id="350" r:id="rId38"/>
    <p:sldId id="319" r:id="rId39"/>
    <p:sldId id="268" r:id="rId40"/>
    <p:sldId id="301" r:id="rId41"/>
    <p:sldId id="361" r:id="rId42"/>
    <p:sldId id="360" r:id="rId43"/>
    <p:sldId id="269" r:id="rId44"/>
    <p:sldId id="264" r:id="rId45"/>
    <p:sldId id="324" r:id="rId46"/>
    <p:sldId id="303" r:id="rId47"/>
    <p:sldId id="304" r:id="rId48"/>
    <p:sldId id="305" r:id="rId49"/>
    <p:sldId id="355" r:id="rId50"/>
    <p:sldId id="310" r:id="rId51"/>
    <p:sldId id="357" r:id="rId52"/>
    <p:sldId id="308" r:id="rId53"/>
    <p:sldId id="358" r:id="rId54"/>
    <p:sldId id="322" r:id="rId55"/>
    <p:sldId id="359" r:id="rId56"/>
    <p:sldId id="309" r:id="rId57"/>
    <p:sldId id="270" r:id="rId58"/>
    <p:sldId id="312" r:id="rId59"/>
    <p:sldId id="271" r:id="rId60"/>
    <p:sldId id="339" r:id="rId61"/>
    <p:sldId id="340" r:id="rId62"/>
    <p:sldId id="341" r:id="rId63"/>
    <p:sldId id="342" r:id="rId64"/>
    <p:sldId id="316" r:id="rId65"/>
    <p:sldId id="273" r:id="rId66"/>
    <p:sldId id="343" r:id="rId67"/>
    <p:sldId id="317" r:id="rId68"/>
    <p:sldId id="318" r:id="rId69"/>
    <p:sldId id="336" r:id="rId70"/>
    <p:sldId id="337" r:id="rId71"/>
    <p:sldId id="344" r:id="rId72"/>
    <p:sldId id="345" r:id="rId73"/>
    <p:sldId id="346" r:id="rId74"/>
    <p:sldId id="330" r:id="rId75"/>
    <p:sldId id="331" r:id="rId76"/>
    <p:sldId id="314" r:id="rId77"/>
    <p:sldId id="313" r:id="rId78"/>
    <p:sldId id="272" r:id="rId7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66FF"/>
    <a:srgbClr val="99FF33"/>
    <a:srgbClr val="00FFFF"/>
    <a:srgbClr val="F66064"/>
    <a:srgbClr val="BCF62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99" autoAdjust="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960" y="0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415332D8-88B1-4C6C-842C-95467EA5E6F7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960" y="8830153"/>
            <a:ext cx="2971490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DA3A9C19-3251-48FB-8B5B-09B62EBE4F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15728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512B1CBB-68D2-4A05-982B-8756FB03B4C5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3175" tIns="46588" rIns="93175" bIns="4658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D5CADEDD-0387-4A0B-8E6C-995AEF7D6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78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D9615A-56DA-45B2-91FC-F90A69C2DDF5}" type="slidenum">
              <a:rPr lang="en-US"/>
              <a:pPr/>
              <a:t>29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DEDD-0387-4A0B-8E6C-995AEF7D6D1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EAA1674-0E71-4A80-9FD8-3840BCD8E230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B2F74E3-CEB6-463C-977A-4DC671DEF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atbuildings.com/cgi-bin/gbi.cgi/Westminster_Palace.html/cid_uk_parliament_001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nventors.about.com/od/cstartinventions/ss/patent_X72_6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hyperlink" Target="http://www.crystalgraphics.com/PowerPictures/Image.Search.Details.asp?product=J3133079" TargetMode="External"/><Relationship Id="rId18" Type="http://schemas.openxmlformats.org/officeDocument/2006/relationships/image" Target="../media/image19.jpeg"/><Relationship Id="rId3" Type="http://schemas.openxmlformats.org/officeDocument/2006/relationships/hyperlink" Target="http://www.crystalgraphics.com/PowerPictures/Image.Search.Details.asp?product=J3052014" TargetMode="External"/><Relationship Id="rId21" Type="http://schemas.openxmlformats.org/officeDocument/2006/relationships/hyperlink" Target="http://www.crystalgraphics.com/PowerPictures/Image.Search.Details.asp?product=J3156024" TargetMode="External"/><Relationship Id="rId7" Type="http://schemas.openxmlformats.org/officeDocument/2006/relationships/hyperlink" Target="http://www.crystalgraphics.com/PowerPictures/Image.Search.Details.asp?product=V3017022" TargetMode="External"/><Relationship Id="rId12" Type="http://schemas.openxmlformats.org/officeDocument/2006/relationships/image" Target="../media/image16.gif"/><Relationship Id="rId17" Type="http://schemas.openxmlformats.org/officeDocument/2006/relationships/hyperlink" Target="http://www.crystalgraphics.com/PowerPictures/Image.Search.Details.asp?product=V3047046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hyperlink" Target="http://www.crystalgraphics.com/PowerPictures/Image.Search.Details.asp?product=V3014004" TargetMode="External"/><Relationship Id="rId5" Type="http://schemas.openxmlformats.org/officeDocument/2006/relationships/hyperlink" Target="http://www.crystalgraphics.com/PowerPictures/Image.Search.Details.asp?product=V3014022" TargetMode="External"/><Relationship Id="rId15" Type="http://schemas.openxmlformats.org/officeDocument/2006/relationships/hyperlink" Target="http://www.crystalgraphics.com/PowerPictures/Image.Search.Details.asp?product=V3057006" TargetMode="External"/><Relationship Id="rId10" Type="http://schemas.openxmlformats.org/officeDocument/2006/relationships/image" Target="../media/image15.gif"/><Relationship Id="rId19" Type="http://schemas.openxmlformats.org/officeDocument/2006/relationships/hyperlink" Target="http://www.crystalgraphics.com/PowerPictures/Image.Search.Details.asp?product=J3099013" TargetMode="External"/><Relationship Id="rId4" Type="http://schemas.openxmlformats.org/officeDocument/2006/relationships/image" Target="../media/image12.gif"/><Relationship Id="rId9" Type="http://schemas.openxmlformats.org/officeDocument/2006/relationships/hyperlink" Target="http://www.crystalgraphics.com/PowerPictures/Image.Search.Details.asp?product=J3001058" TargetMode="External"/><Relationship Id="rId14" Type="http://schemas.openxmlformats.org/officeDocument/2006/relationships/image" Target="../media/image17.gif"/><Relationship Id="rId22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5" Type="http://schemas.openxmlformats.org/officeDocument/2006/relationships/image" Target="../media/image71.jpe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5" Type="http://schemas.openxmlformats.org/officeDocument/2006/relationships/hyperlink" Target="http://www.gmp.police.uk/mainsite/pages/history.htm" TargetMode="External"/><Relationship Id="rId4" Type="http://schemas.openxmlformats.org/officeDocument/2006/relationships/image" Target="../media/image8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hyperlink" Target="http://images.google.com/imgres?imgurl=http://www.rsaf-aa.co.uk/rsaf/heritage/images/rsaf_bp_01s.jpg&amp;imgrefurl=http://www.rsaf-aa.co.uk/rsaf/heritage/rsaf_overview.html&amp;usg=__mp0iYolzbTD1JiLDsgtrrIV-gr4=&amp;h=514&amp;w=700&amp;sz=105&amp;hl=en&amp;start=7&amp;um=1&amp;tbnid=eNMqMsD0KRe6AM:&amp;tbnh=103&amp;tbnw=140&amp;prev=/images?q=19th+century+factories&amp;ndsp=18&amp;um=1&amp;hl=en&amp;rlz=1T4GWYG_en___US244&amp;sa=N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lephone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irst-to-fly.com/History%20Images/WILBUR%20WRIGHT.JPG" TargetMode="External"/><Relationship Id="rId3" Type="http://schemas.openxmlformats.org/officeDocument/2006/relationships/hyperlink" Target="http://inventors.about.com/od/xzstartinventors/ss/Zeppelin_2.htm" TargetMode="External"/><Relationship Id="rId7" Type="http://schemas.openxmlformats.org/officeDocument/2006/relationships/image" Target="../media/image118.jpe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0.jpeg"/><Relationship Id="rId5" Type="http://schemas.openxmlformats.org/officeDocument/2006/relationships/hyperlink" Target="http://inventors.about.com/od/xzstartinventors/ss/Zeppelin_3.htm" TargetMode="External"/><Relationship Id="rId10" Type="http://schemas.openxmlformats.org/officeDocument/2006/relationships/hyperlink" Target="http://www.first-to-fly.com/History%20Images/ORVILLE%20WRIGHT.JPG" TargetMode="External"/><Relationship Id="rId4" Type="http://schemas.openxmlformats.org/officeDocument/2006/relationships/image" Target="../media/image116.jpeg"/><Relationship Id="rId9" Type="http://schemas.openxmlformats.org/officeDocument/2006/relationships/image" Target="../media/image11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portrait.kaar.at/Weltanschauung/images/john_stuart_mill.jpg&amp;imgrefurl=http://portrait.kaar.at/Weltanschauung/image22.html&amp;h=137&amp;w=98&amp;sz=93&amp;tbnid=7NYyN8wxGzEJ:&amp;tbnh=137&amp;tbnw=98&amp;prev=/images?q=John+Stuart+Mill+image&amp;hl=en&amp;sa=X&amp;oi=image_result&amp;resnum=1&amp;ct=image&amp;cd=3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858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The Industrial Revolution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" name="Picture 8" descr="C:\Documents and Settings\Betsy Hedberg\My Documents\Betsy\SSSS\2005 hourly work\images\factory interior.jpg"/>
          <p:cNvPicPr>
            <a:picLocks noChangeAspect="1" noChangeArrowheads="1"/>
          </p:cNvPicPr>
          <p:nvPr/>
        </p:nvPicPr>
        <p:blipFill>
          <a:blip r:embed="rId3" cstate="print"/>
          <a:srcRect l="4495" t="2324" r="2248" b="54300"/>
          <a:stretch>
            <a:fillRect/>
          </a:stretch>
        </p:blipFill>
        <p:spPr bwMode="auto">
          <a:xfrm>
            <a:off x="5257800" y="685800"/>
            <a:ext cx="3733800" cy="2313542"/>
          </a:xfrm>
          <a:prstGeom prst="rect">
            <a:avLst/>
          </a:prstGeom>
          <a:noFill/>
        </p:spPr>
      </p:pic>
      <p:pic>
        <p:nvPicPr>
          <p:cNvPr id="7" name="Picture 1034" descr="D:\historypictures_review\WesternCiv\PICTURES_WC\wcj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762000"/>
            <a:ext cx="2794000" cy="1981200"/>
          </a:xfrm>
          <a:prstGeom prst="rect">
            <a:avLst/>
          </a:prstGeom>
          <a:noFill/>
        </p:spPr>
      </p:pic>
      <p:pic>
        <p:nvPicPr>
          <p:cNvPr id="8" name="Picture 1033" descr="clermo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743200" y="5029200"/>
            <a:ext cx="2710884" cy="1828800"/>
          </a:xfrm>
          <a:prstGeom prst="rect">
            <a:avLst/>
          </a:prstGeom>
          <a:noFill/>
          <a:ln/>
        </p:spPr>
      </p:pic>
      <p:pic>
        <p:nvPicPr>
          <p:cNvPr id="9" name="Picture 6" descr="morsek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3048000"/>
            <a:ext cx="31242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33" descr="mines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528351" y="3048000"/>
            <a:ext cx="3615649" cy="1524000"/>
          </a:xfrm>
          <a:prstGeom prst="rect">
            <a:avLst/>
          </a:prstGeom>
          <a:noFill/>
          <a:ln/>
        </p:spPr>
      </p:pic>
      <p:pic>
        <p:nvPicPr>
          <p:cNvPr id="11" name="Picture 8" descr="boy in factor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442334" y="4572000"/>
            <a:ext cx="3701667" cy="2286000"/>
          </a:xfrm>
          <a:prstGeom prst="rect">
            <a:avLst/>
          </a:prstGeom>
          <a:noFill/>
          <a:ln/>
        </p:spPr>
      </p:pic>
      <p:pic>
        <p:nvPicPr>
          <p:cNvPr id="12" name="Picture 12" descr="smith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3200400" y="762000"/>
            <a:ext cx="2012156" cy="2286000"/>
          </a:xfrm>
          <a:prstGeom prst="rect">
            <a:avLst/>
          </a:prstGeom>
          <a:noFill/>
          <a:ln/>
        </p:spPr>
      </p:pic>
      <p:pic>
        <p:nvPicPr>
          <p:cNvPr id="13" name="Picture 7" descr="marx-bi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0" y="2667000"/>
            <a:ext cx="1828800" cy="2498223"/>
          </a:xfrm>
          <a:prstGeom prst="rect">
            <a:avLst/>
          </a:prstGeom>
          <a:noFill/>
          <a:ln/>
        </p:spPr>
      </p:pic>
      <p:pic>
        <p:nvPicPr>
          <p:cNvPr id="14" name="Picture 6" descr="edison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1828800" y="2743201"/>
            <a:ext cx="1546875" cy="2362200"/>
          </a:xfrm>
          <a:prstGeom prst="rect">
            <a:avLst/>
          </a:prstGeom>
          <a:noFill/>
          <a:ln/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14400" y="6019800"/>
            <a:ext cx="2362200" cy="335760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pic>
        <p:nvPicPr>
          <p:cNvPr id="16" name="Picture 2" descr="Photograph:The invention of power looms at the time of the Industrial Revolution dramatically increased the productivity of the textile industry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879570"/>
            <a:ext cx="2743200" cy="197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Why England First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762000"/>
            <a:ext cx="7772400" cy="5593560"/>
          </a:xfrm>
        </p:spPr>
        <p:txBody>
          <a:bodyPr/>
          <a:lstStyle/>
          <a:p>
            <a:pPr marL="514350" indent="-514350">
              <a:buAutoNum type="arabicPeriod" startAt="2"/>
            </a:pPr>
            <a:r>
              <a:rPr lang="en-US" dirty="0" smtClean="0">
                <a:solidFill>
                  <a:srgbClr val="00FFFF"/>
                </a:solidFill>
              </a:rPr>
              <a:t>Labor supply </a:t>
            </a:r>
            <a:r>
              <a:rPr lang="en-US" dirty="0" smtClean="0"/>
              <a:t>(large &amp; growing population)</a:t>
            </a:r>
          </a:p>
          <a:p>
            <a:pPr marL="514350" indent="-514350">
              <a:buAutoNum type="arabicPeriod" startAt="3"/>
            </a:pPr>
            <a:endParaRPr lang="en-US" dirty="0" smtClean="0">
              <a:solidFill>
                <a:srgbClr val="BCF62A"/>
              </a:solidFill>
            </a:endParaRPr>
          </a:p>
          <a:p>
            <a:pPr marL="514350" indent="-514350">
              <a:buAutoNum type="arabicPeriod" startAt="3"/>
            </a:pPr>
            <a:r>
              <a:rPr lang="en-US" dirty="0" smtClean="0">
                <a:solidFill>
                  <a:srgbClr val="BCF62A"/>
                </a:solidFill>
              </a:rPr>
              <a:t>Capital ($) </a:t>
            </a:r>
            <a:r>
              <a:rPr lang="en-US" dirty="0" smtClean="0"/>
              <a:t>for investment thanks to the Commercial Revolution – mercantilism</a:t>
            </a:r>
          </a:p>
          <a:p>
            <a:pPr marL="582930" indent="-514350">
              <a:buAutoNum type="arabicPeriod" startAt="3"/>
            </a:pPr>
            <a:endParaRPr lang="en-US" dirty="0" smtClean="0"/>
          </a:p>
          <a:p>
            <a:pPr marL="514350" indent="-514350">
              <a:buAutoNum type="arabicPeriod" startAt="4"/>
            </a:pPr>
            <a:r>
              <a:rPr lang="en-US" dirty="0" smtClean="0">
                <a:solidFill>
                  <a:srgbClr val="FFC000"/>
                </a:solidFill>
              </a:rPr>
              <a:t>Stable </a:t>
            </a:r>
            <a:r>
              <a:rPr lang="en-US" dirty="0" err="1" smtClean="0">
                <a:solidFill>
                  <a:srgbClr val="FFC000"/>
                </a:solidFill>
              </a:rPr>
              <a:t>gov’t</a:t>
            </a:r>
            <a:r>
              <a:rPr lang="en-US" dirty="0" smtClean="0">
                <a:solidFill>
                  <a:srgbClr val="BCF62A"/>
                </a:solidFill>
              </a:rPr>
              <a:t> </a:t>
            </a:r>
            <a:r>
              <a:rPr lang="en-US" dirty="0" smtClean="0"/>
              <a:t>that  </a:t>
            </a:r>
          </a:p>
          <a:p>
            <a:pPr marL="514350" indent="-514350">
              <a:buNone/>
            </a:pPr>
            <a:r>
              <a:rPr lang="en-US" dirty="0" smtClean="0"/>
              <a:t>promoted banking &amp; economy</a:t>
            </a:r>
          </a:p>
          <a:p>
            <a:pPr marL="582930" indent="-514350">
              <a:buAutoNum type="arabicPeriod" startAt="3"/>
            </a:pPr>
            <a:endParaRPr lang="en-US" dirty="0"/>
          </a:p>
        </p:txBody>
      </p:sp>
      <p:pic>
        <p:nvPicPr>
          <p:cNvPr id="4" name="Picture 20" descr="http://www.GreatBuildings.com/gbc/images/cid_uk_parliament_001.15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479131"/>
            <a:ext cx="2057400" cy="2378869"/>
          </a:xfrm>
          <a:prstGeom prst="rect">
            <a:avLst/>
          </a:prstGeom>
          <a:noFill/>
        </p:spPr>
      </p:pic>
      <p:pic>
        <p:nvPicPr>
          <p:cNvPr id="5" name="Picture 4" descr="343px-British_Isles_Engl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9013" y="1477963"/>
            <a:ext cx="3074987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Why England First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/>
          <a:lstStyle/>
          <a:p>
            <a:pPr marL="514350" indent="-514350">
              <a:buAutoNum type="arabicPeriod" startAt="5"/>
            </a:pPr>
            <a:r>
              <a:rPr lang="en-US" dirty="0" smtClean="0">
                <a:solidFill>
                  <a:srgbClr val="FFFF00"/>
                </a:solidFill>
              </a:rPr>
              <a:t>Overseas empire</a:t>
            </a:r>
            <a:r>
              <a:rPr lang="en-US" dirty="0" smtClean="0"/>
              <a:t> </a:t>
            </a:r>
          </a:p>
          <a:p>
            <a:pPr marL="514350" indent="-514350">
              <a:buNone/>
            </a:pPr>
            <a:r>
              <a:rPr lang="en-US" dirty="0" smtClean="0"/>
              <a:t>(markets &amp; raw materials)</a:t>
            </a:r>
          </a:p>
          <a:p>
            <a:pPr marL="514350" indent="-514350">
              <a:buNone/>
            </a:pPr>
            <a:r>
              <a:rPr lang="en-US" dirty="0" smtClean="0"/>
              <a:t> &amp; strongest navy in the world</a:t>
            </a:r>
          </a:p>
          <a:p>
            <a:pPr marL="514350" indent="-514350">
              <a:buNone/>
            </a:pPr>
            <a:r>
              <a:rPr lang="en-US" dirty="0" smtClean="0"/>
              <a:t> to protect it.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6.  Was able to avoid much of the destruction of the </a:t>
            </a:r>
            <a:r>
              <a:rPr lang="en-US" dirty="0" smtClean="0">
                <a:solidFill>
                  <a:srgbClr val="00B0F0"/>
                </a:solidFill>
              </a:rPr>
              <a:t>Napoleonic Wars.</a:t>
            </a:r>
          </a:p>
        </p:txBody>
      </p:sp>
      <p:pic>
        <p:nvPicPr>
          <p:cNvPr id="6" name="Picture 12" descr="Napoleon reviews soldi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1860" y="4343400"/>
            <a:ext cx="4082140" cy="2514600"/>
          </a:xfrm>
          <a:prstGeom prst="rect">
            <a:avLst/>
          </a:prstGeom>
          <a:noFill/>
        </p:spPr>
      </p:pic>
      <p:pic>
        <p:nvPicPr>
          <p:cNvPr id="51202" name="Picture 2" descr="Warshi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85800"/>
            <a:ext cx="3810000" cy="2582333"/>
          </a:xfrm>
          <a:prstGeom prst="rect">
            <a:avLst/>
          </a:prstGeom>
          <a:noFill/>
        </p:spPr>
      </p:pic>
      <p:pic>
        <p:nvPicPr>
          <p:cNvPr id="7" name="Picture 26" descr="Emperor of France Napoleon 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681255"/>
            <a:ext cx="1600200" cy="2176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609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Cause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BCF62A"/>
                </a:solidFill>
              </a:rPr>
              <a:t>Effect</a:t>
            </a:r>
            <a:endParaRPr lang="en-US" dirty="0">
              <a:solidFill>
                <a:srgbClr val="BCF62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763000" cy="6019800"/>
          </a:xfrm>
        </p:spPr>
        <p:txBody>
          <a:bodyPr>
            <a:normAutofit/>
          </a:bodyPr>
          <a:lstStyle/>
          <a:p>
            <a:pPr marL="582930" indent="-514350">
              <a:buAutoNum type="arabicPeriod"/>
            </a:pPr>
            <a:r>
              <a:rPr lang="en-US" sz="2400" dirty="0" smtClean="0"/>
              <a:t>Enclosure movement</a:t>
            </a:r>
          </a:p>
          <a:p>
            <a:pPr marL="582930" indent="-514350" algn="ctr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Better farming techniques &amp; rise in city population (jobs)</a:t>
            </a:r>
          </a:p>
          <a:p>
            <a:pPr marL="582930" indent="-514350">
              <a:buNone/>
            </a:pPr>
            <a:r>
              <a:rPr lang="en-US" sz="2400" dirty="0" smtClean="0"/>
              <a:t>2.     Crop rotation</a:t>
            </a:r>
          </a:p>
          <a:p>
            <a:pPr marL="582930" indent="-514350" algn="ctr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Higher crop yields, healthier people (increase population)</a:t>
            </a:r>
          </a:p>
          <a:p>
            <a:pPr marL="582930" indent="-514350">
              <a:buAutoNum type="arabicPeriod" startAt="3"/>
            </a:pPr>
            <a:r>
              <a:rPr lang="en-US" sz="2400" dirty="0" smtClean="0"/>
              <a:t>Flying shuttle, spinning jenny, power loom</a:t>
            </a:r>
          </a:p>
          <a:p>
            <a:pPr marL="582930" indent="-514350" algn="ctr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Increase textile production, less need for apprentice system &amp; skilled craftsmen.</a:t>
            </a:r>
          </a:p>
          <a:p>
            <a:pPr marL="582930" indent="-514350">
              <a:buNone/>
            </a:pPr>
            <a:r>
              <a:rPr lang="en-US" sz="2400" dirty="0" smtClean="0"/>
              <a:t>4.     Steam engine &amp; </a:t>
            </a:r>
            <a:r>
              <a:rPr lang="en-US" sz="2400" dirty="0" err="1" smtClean="0"/>
              <a:t>McAdam</a:t>
            </a:r>
            <a:r>
              <a:rPr lang="en-US" sz="2400" dirty="0" smtClean="0"/>
              <a:t> roads</a:t>
            </a:r>
          </a:p>
          <a:p>
            <a:pPr marL="582930" indent="-514350" algn="ctr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Improved transportation of people, raw materials &amp; finished goods.</a:t>
            </a:r>
          </a:p>
          <a:p>
            <a:pPr marL="582930" indent="-514350">
              <a:buAutoNum type="arabicPeriod" startAt="5"/>
            </a:pPr>
            <a:r>
              <a:rPr lang="en-US" sz="2400" dirty="0" smtClean="0"/>
              <a:t>Expansion of the railroad</a:t>
            </a:r>
          </a:p>
          <a:p>
            <a:pPr marL="582930" indent="-51435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Industrial growth = cheap transportation of materials / goods</a:t>
            </a:r>
          </a:p>
          <a:p>
            <a:pPr marL="582930" indent="-51435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New Jobs (railroads &amp; mine workers)</a:t>
            </a:r>
          </a:p>
          <a:p>
            <a:pPr marL="582930" indent="-51435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Encouraged taking distant city jobs; lured city people to countryside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85800"/>
          </a:xfrm>
        </p:spPr>
        <p:txBody>
          <a:bodyPr/>
          <a:lstStyle/>
          <a:p>
            <a:r>
              <a:rPr lang="en-US" dirty="0" smtClean="0"/>
              <a:t>Railroads</a:t>
            </a:r>
            <a:endParaRPr lang="en-US" dirty="0"/>
          </a:p>
        </p:txBody>
      </p:sp>
      <p:pic>
        <p:nvPicPr>
          <p:cNvPr id="4" name="Picture 9" descr="z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65700" y="3352800"/>
            <a:ext cx="4178300" cy="2857500"/>
          </a:xfr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4930987" y="6150114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(1830)  Liverpool  to Manchester RR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was the 1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st</a:t>
            </a:r>
            <a:r>
              <a:rPr lang="en-US" sz="2000" b="1" dirty="0" smtClean="0">
                <a:solidFill>
                  <a:srgbClr val="FFFF00"/>
                </a:solidFill>
              </a:rPr>
              <a:t> widely used railroad.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6" name="Picture 1034" descr="D:\historypictures_review\WesternCiv\PICTURES_WC\wcj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0"/>
            <a:ext cx="4191000" cy="31432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685800"/>
            <a:ext cx="4556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George Stephenson’s “Rocket” was the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1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st  </a:t>
            </a:r>
            <a:r>
              <a:rPr lang="en-US" sz="2000" b="1" dirty="0" smtClean="0">
                <a:solidFill>
                  <a:srgbClr val="FFFF00"/>
                </a:solidFill>
              </a:rPr>
              <a:t>steam locomotive for pulling cars.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8" name="Picture 1031" descr="rail lines and major urban cen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29552" y="2590800"/>
            <a:ext cx="4166247" cy="4267200"/>
          </a:xfrm>
          <a:prstGeom prst="rect">
            <a:avLst/>
          </a:prstGeom>
          <a:noFill/>
          <a:ln/>
        </p:spPr>
      </p:pic>
      <p:sp>
        <p:nvSpPr>
          <p:cNvPr id="9" name="TextBox 8"/>
          <p:cNvSpPr txBox="1"/>
          <p:nvPr/>
        </p:nvSpPr>
        <p:spPr>
          <a:xfrm>
            <a:off x="0" y="1447800"/>
            <a:ext cx="5345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By the 19</a:t>
            </a:r>
            <a:r>
              <a:rPr lang="en-US" sz="2000" b="1" baseline="30000" dirty="0" smtClean="0">
                <a:solidFill>
                  <a:srgbClr val="FFC000"/>
                </a:solidFill>
              </a:rPr>
              <a:t>th</a:t>
            </a:r>
            <a:r>
              <a:rPr lang="en-US" sz="2000" b="1" dirty="0" smtClean="0">
                <a:solidFill>
                  <a:srgbClr val="FFC000"/>
                </a:solidFill>
              </a:rPr>
              <a:t> century, Britain had more</a:t>
            </a: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 rail lines  &amp;  major urban centers than</a:t>
            </a: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 any other country.</a:t>
            </a:r>
            <a:endParaRPr lang="en-US" sz="20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BCF62A"/>
                </a:solidFill>
              </a:rPr>
              <a:t>Cotton Textiles</a:t>
            </a:r>
            <a:endParaRPr lang="en-US" dirty="0">
              <a:solidFill>
                <a:srgbClr val="BCF62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66FF"/>
                </a:solidFill>
              </a:rPr>
              <a:t>1</a:t>
            </a:r>
            <a:r>
              <a:rPr lang="en-US" b="1" baseline="30000" dirty="0" smtClean="0">
                <a:solidFill>
                  <a:srgbClr val="FF66FF"/>
                </a:solidFill>
              </a:rPr>
              <a:t>st</a:t>
            </a:r>
            <a:r>
              <a:rPr lang="en-US" b="1" dirty="0" smtClean="0">
                <a:solidFill>
                  <a:srgbClr val="FF66FF"/>
                </a:solidFill>
              </a:rPr>
              <a:t> industry to be mechanized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cheap; from Egypt &amp; India (part of empire)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b="1" dirty="0" smtClean="0">
                <a:solidFill>
                  <a:srgbClr val="00FFFF"/>
                </a:solidFill>
              </a:rPr>
              <a:t>Domestic system </a:t>
            </a:r>
            <a:r>
              <a:rPr lang="en-US" dirty="0" smtClean="0"/>
              <a:t>(“putting out”)</a:t>
            </a:r>
          </a:p>
          <a:p>
            <a:pPr marL="514350" indent="-514350"/>
            <a:r>
              <a:rPr lang="en-US" dirty="0" smtClean="0"/>
              <a:t>Bring work to laborers in homes</a:t>
            </a:r>
          </a:p>
          <a:p>
            <a:pPr marL="514350" indent="-514350"/>
            <a:r>
              <a:rPr lang="en-US" dirty="0" smtClean="0"/>
              <a:t>Each do a different task</a:t>
            </a:r>
          </a:p>
          <a:p>
            <a:pPr marL="514350" indent="-514350">
              <a:buNone/>
            </a:pPr>
            <a:r>
              <a:rPr lang="en-US" dirty="0" smtClean="0"/>
              <a:t> with hand operated machines</a:t>
            </a:r>
          </a:p>
          <a:p>
            <a:pPr marL="514350" indent="-514350">
              <a:buNone/>
            </a:pPr>
            <a:r>
              <a:rPr lang="en-US" dirty="0" smtClean="0"/>
              <a:t>…spinners, weavers, etc.</a:t>
            </a:r>
          </a:p>
          <a:p>
            <a:pPr marL="514350" indent="-514350"/>
            <a:endParaRPr lang="en-US" dirty="0" smtClean="0"/>
          </a:p>
          <a:p>
            <a:pPr marL="514350" indent="-514350"/>
            <a:endParaRPr lang="en-US" dirty="0"/>
          </a:p>
        </p:txBody>
      </p:sp>
      <p:pic>
        <p:nvPicPr>
          <p:cNvPr id="5" name="Picture 241" descr="C:\Documents and Settings\Betsy Hedberg\My Documents\Betsy\SSSS\2005 hourly work\images\cotton fib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0"/>
            <a:ext cx="3200400" cy="2144713"/>
          </a:xfrm>
          <a:prstGeom prst="rect">
            <a:avLst/>
          </a:prstGeom>
          <a:noFill/>
        </p:spPr>
      </p:pic>
      <p:pic>
        <p:nvPicPr>
          <p:cNvPr id="50180" name="Picture 4" descr="http://www.historylearningsite.co.uk/fileadmin/historyLearningSite/domest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0477" y="4419600"/>
            <a:ext cx="3773523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Bill\Downloads\Industrial Revolution - Britain_-_Domestic_System_Cloth__Diagram_Sheep__1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978"/>
            <a:ext cx="9144000" cy="5238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8937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CF62A"/>
                </a:solidFill>
              </a:rPr>
              <a:t>Cotton Textiles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772400" cy="5410200"/>
          </a:xfrm>
        </p:spPr>
        <p:txBody>
          <a:bodyPr/>
          <a:lstStyle/>
          <a:p>
            <a:pPr marL="514350" indent="-514350">
              <a:buAutoNum type="alphaLcParenR" startAt="2"/>
            </a:pPr>
            <a:r>
              <a:rPr lang="en-US" dirty="0" smtClean="0">
                <a:solidFill>
                  <a:srgbClr val="00FFFF"/>
                </a:solidFill>
              </a:rPr>
              <a:t>New inventions </a:t>
            </a:r>
            <a:r>
              <a:rPr lang="en-US" dirty="0" smtClean="0"/>
              <a:t>&amp; </a:t>
            </a:r>
            <a:r>
              <a:rPr lang="en-US" dirty="0" smtClean="0">
                <a:solidFill>
                  <a:srgbClr val="FFFF00"/>
                </a:solidFill>
              </a:rPr>
              <a:t>power sources</a:t>
            </a:r>
          </a:p>
          <a:p>
            <a:pPr marL="514350" indent="-514350"/>
            <a:r>
              <a:rPr lang="en-US" dirty="0" smtClean="0"/>
              <a:t>Water power then </a:t>
            </a:r>
            <a:r>
              <a:rPr lang="en-US" dirty="0" smtClean="0">
                <a:solidFill>
                  <a:srgbClr val="BCF62A"/>
                </a:solidFill>
              </a:rPr>
              <a:t>steam</a:t>
            </a:r>
          </a:p>
          <a:p>
            <a:pPr marL="514350" indent="-514350"/>
            <a:r>
              <a:rPr lang="en-US" b="1" dirty="0" smtClean="0">
                <a:solidFill>
                  <a:srgbClr val="FFC000"/>
                </a:solidFill>
              </a:rPr>
              <a:t>James Watt </a:t>
            </a:r>
            <a:r>
              <a:rPr lang="en-US" dirty="0" smtClean="0"/>
              <a:t>perfects steam engine to be used in mills by 1782; powered by coal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058" descr="wcj1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886200"/>
            <a:ext cx="3124390" cy="2971799"/>
          </a:xfrm>
          <a:prstGeom prst="rect">
            <a:avLst/>
          </a:prstGeom>
          <a:noFill/>
          <a:ln/>
        </p:spPr>
      </p:pic>
      <p:pic>
        <p:nvPicPr>
          <p:cNvPr id="5" name="Picture 11" descr="wcj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503024" y="4114800"/>
            <a:ext cx="3640975" cy="2743200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2895600" y="3886200"/>
            <a:ext cx="1717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Newcomen’s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Steam engine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6248400"/>
            <a:ext cx="1665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James Watt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Eli Whitney’s Cotton Gin (1793)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763000" cy="6096000"/>
          </a:xfrm>
        </p:spPr>
        <p:txBody>
          <a:bodyPr/>
          <a:lstStyle/>
          <a:p>
            <a:r>
              <a:rPr lang="en-US" dirty="0" smtClean="0"/>
              <a:t>The invention of the </a:t>
            </a:r>
            <a:r>
              <a:rPr lang="en-US" b="1" dirty="0" smtClean="0">
                <a:solidFill>
                  <a:srgbClr val="BCF62A"/>
                </a:solidFill>
              </a:rPr>
              <a:t>cotton gin </a:t>
            </a:r>
            <a:r>
              <a:rPr lang="en-US" dirty="0" smtClean="0"/>
              <a:t>made it easier to separate the seeds from the raw cotton fiber.</a:t>
            </a:r>
          </a:p>
          <a:p>
            <a:endParaRPr lang="en-US" dirty="0" smtClean="0"/>
          </a:p>
          <a:p>
            <a:r>
              <a:rPr lang="en-US" dirty="0" smtClean="0"/>
              <a:t>This helped meet the </a:t>
            </a:r>
            <a:r>
              <a:rPr lang="en-US" b="1" dirty="0" smtClean="0">
                <a:solidFill>
                  <a:srgbClr val="00FFFF"/>
                </a:solidFill>
              </a:rPr>
              <a:t>growing demand </a:t>
            </a:r>
            <a:r>
              <a:rPr lang="en-US" dirty="0" smtClean="0"/>
              <a:t>for raw cotton that the expanding textile industry required.</a:t>
            </a:r>
            <a:endParaRPr lang="en-US" dirty="0"/>
          </a:p>
        </p:txBody>
      </p:sp>
      <p:pic>
        <p:nvPicPr>
          <p:cNvPr id="1026" name="Picture 2" descr="http://z.about.com/d/inventors/1/5/o/W/cotton_gin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597402"/>
            <a:ext cx="3352800" cy="3260598"/>
          </a:xfrm>
          <a:prstGeom prst="rect">
            <a:avLst/>
          </a:prstGeom>
          <a:noFill/>
        </p:spPr>
      </p:pic>
      <p:pic>
        <p:nvPicPr>
          <p:cNvPr id="1028" name="Picture 4" descr="http://z.about.com/d/inventors/1/5/p/W/eli_whitne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1" y="3497999"/>
            <a:ext cx="3200400" cy="3360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BCF62A"/>
                </a:solidFill>
              </a:rPr>
              <a:t>Cotton Textiles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pPr marL="514350" indent="-514350">
              <a:buAutoNum type="alphaLcParenR" startAt="3"/>
            </a:pPr>
            <a:r>
              <a:rPr lang="en-US" b="1" dirty="0" smtClean="0">
                <a:solidFill>
                  <a:srgbClr val="FFC000"/>
                </a:solidFill>
              </a:rPr>
              <a:t>Factory system</a:t>
            </a:r>
          </a:p>
          <a:p>
            <a:pPr marL="514350" indent="-514350"/>
            <a:r>
              <a:rPr lang="en-US" dirty="0" smtClean="0"/>
              <a:t>Larger, bulkier machines &amp; need for power sources require bringing workers to a large production center = </a:t>
            </a:r>
            <a:r>
              <a:rPr lang="en-US" dirty="0" smtClean="0">
                <a:solidFill>
                  <a:srgbClr val="00FFFF"/>
                </a:solidFill>
              </a:rPr>
              <a:t>factory</a:t>
            </a:r>
          </a:p>
        </p:txBody>
      </p:sp>
      <p:pic>
        <p:nvPicPr>
          <p:cNvPr id="4" name="Picture 1031" descr="spinning jen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886200"/>
            <a:ext cx="4015515" cy="2971800"/>
          </a:xfrm>
          <a:prstGeom prst="rect">
            <a:avLst/>
          </a:prstGeo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533400" y="3048000"/>
            <a:ext cx="1915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Hargreaves’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 Spinning Jenny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6" name="Picture 7" descr="water fra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02337" y="2438400"/>
            <a:ext cx="3141663" cy="4419600"/>
          </a:xfrm>
          <a:prstGeom prst="rect">
            <a:avLst/>
          </a:prstGeom>
          <a:noFill/>
          <a:ln/>
        </p:spPr>
      </p:pic>
      <p:sp>
        <p:nvSpPr>
          <p:cNvPr id="7" name="TextBox 6"/>
          <p:cNvSpPr txBox="1"/>
          <p:nvPr/>
        </p:nvSpPr>
        <p:spPr>
          <a:xfrm>
            <a:off x="4191000" y="32766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Arkwright’s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“water frame”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6858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British Population Moves to the Cities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763000" cy="6324600"/>
          </a:xfrm>
        </p:spPr>
        <p:txBody>
          <a:bodyPr>
            <a:normAutofit lnSpcReduction="10000"/>
          </a:bodyPr>
          <a:lstStyle/>
          <a:p>
            <a:pPr marL="582930" indent="-514350">
              <a:buFont typeface="+mj-lt"/>
              <a:buAutoNum type="arabicPeriod"/>
            </a:pPr>
            <a:r>
              <a:rPr lang="en-US" sz="2400" dirty="0" smtClean="0"/>
              <a:t>Of the cities shown on the bar graph, which one had the largest population increase between 1760-1860?  Which had the smallest?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2400" dirty="0" smtClean="0"/>
              <a:t>What mode of transportation were all English companies required to have in order to transport goods to Europe?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2400" dirty="0" smtClean="0"/>
              <a:t>Which 2 cities appear to have “missed out” on the Industrial Revolution?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2400" dirty="0" smtClean="0"/>
              <a:t>Where was most of the English population living in 1750?  In 1850?   What caused this population shift?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2400" dirty="0" smtClean="0"/>
              <a:t>What is the approximate total population of the 5 cities on the chart in 1760?  How much did the total population increase by 1881?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2400" dirty="0" smtClean="0"/>
              <a:t>Why do you think it important for factories to be near their sources of energy?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2400" dirty="0" smtClean="0"/>
              <a:t>Explain how an unintended consequence of more efficient farming was to provide one of the three necessary factors of </a:t>
            </a:r>
            <a:r>
              <a:rPr lang="en-US" sz="2400" smtClean="0"/>
              <a:t>production required for </a:t>
            </a:r>
            <a:r>
              <a:rPr lang="en-US" sz="2400" dirty="0" smtClean="0"/>
              <a:t>the Industrial Revolution to occur.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228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5532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FFFF00"/>
                </a:solidFill>
              </a:rPr>
              <a:t>How has technology had an influence / impact on our lives over the past 20-30 years??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omputer technology pictur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241104"/>
            <a:ext cx="1752600" cy="2616896"/>
          </a:xfrm>
          <a:prstGeom prst="rect">
            <a:avLst/>
          </a:prstGeom>
          <a:noFill/>
        </p:spPr>
      </p:pic>
      <p:pic>
        <p:nvPicPr>
          <p:cNvPr id="1028" name="Picture 4" descr="medicine, medical photo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2057400"/>
            <a:ext cx="2310791" cy="1533525"/>
          </a:xfrm>
          <a:prstGeom prst="rect">
            <a:avLst/>
          </a:prstGeom>
          <a:noFill/>
        </p:spPr>
      </p:pic>
      <p:pic>
        <p:nvPicPr>
          <p:cNvPr id="1030" name="Picture 6" descr="glob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1600201"/>
            <a:ext cx="2339542" cy="1618004"/>
          </a:xfrm>
          <a:prstGeom prst="rect">
            <a:avLst/>
          </a:prstGeom>
          <a:noFill/>
        </p:spPr>
      </p:pic>
      <p:pic>
        <p:nvPicPr>
          <p:cNvPr id="1032" name="Picture 8" descr="http://images.crystalgraphics.com/powerpictures.th.J3001058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1447800"/>
            <a:ext cx="2411260" cy="1600200"/>
          </a:xfrm>
          <a:prstGeom prst="rect">
            <a:avLst/>
          </a:prstGeom>
          <a:noFill/>
        </p:spPr>
      </p:pic>
      <p:pic>
        <p:nvPicPr>
          <p:cNvPr id="1034" name="Picture 10" descr="medical, doctors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90800" y="4594858"/>
            <a:ext cx="1828800" cy="2263142"/>
          </a:xfrm>
          <a:prstGeom prst="rect">
            <a:avLst/>
          </a:prstGeom>
          <a:noFill/>
        </p:spPr>
      </p:pic>
      <p:pic>
        <p:nvPicPr>
          <p:cNvPr id="1036" name="Picture 12" descr="http://images.crystalgraphics.com/powerpictures.th.J3133079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43600" y="3276600"/>
            <a:ext cx="1621860" cy="1076325"/>
          </a:xfrm>
          <a:prstGeom prst="rect">
            <a:avLst/>
          </a:prstGeom>
          <a:noFill/>
        </p:spPr>
      </p:pic>
      <p:pic>
        <p:nvPicPr>
          <p:cNvPr id="1038" name="Picture 14" descr="http://images.crystalgraphics.com/powerpictures.th.V3057006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20000" y="3962400"/>
            <a:ext cx="1524000" cy="2265408"/>
          </a:xfrm>
          <a:prstGeom prst="rect">
            <a:avLst/>
          </a:prstGeom>
          <a:noFill/>
        </p:spPr>
      </p:pic>
      <p:pic>
        <p:nvPicPr>
          <p:cNvPr id="1040" name="Picture 16" descr="security image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95800" y="3733800"/>
            <a:ext cx="1188719" cy="1676400"/>
          </a:xfrm>
          <a:prstGeom prst="rect">
            <a:avLst/>
          </a:prstGeom>
          <a:noFill/>
        </p:spPr>
      </p:pic>
      <p:pic>
        <p:nvPicPr>
          <p:cNvPr id="1042" name="Picture 18" descr="http://images.crystalgraphics.com/powerpictures.th.J3099013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3825" y="-327025"/>
            <a:ext cx="1047750" cy="695325"/>
          </a:xfrm>
          <a:prstGeom prst="rect">
            <a:avLst/>
          </a:prstGeom>
          <a:noFill/>
        </p:spPr>
      </p:pic>
      <p:pic>
        <p:nvPicPr>
          <p:cNvPr id="1044" name="Picture 20" descr="http://images.crystalgraphics.com/powerpictures.th.J3099013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638800" y="5562600"/>
            <a:ext cx="1951973" cy="1295400"/>
          </a:xfrm>
          <a:prstGeom prst="rect">
            <a:avLst/>
          </a:prstGeom>
          <a:noFill/>
        </p:spPr>
      </p:pic>
      <p:pic>
        <p:nvPicPr>
          <p:cNvPr id="1046" name="Picture 22" descr="money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86000" y="3048000"/>
            <a:ext cx="1122027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Source Analysis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5486400"/>
          </a:xfrm>
        </p:spPr>
        <p:txBody>
          <a:bodyPr/>
          <a:lstStyle/>
          <a:p>
            <a:r>
              <a:rPr lang="en-US" dirty="0" smtClean="0"/>
              <a:t>Groups of </a:t>
            </a:r>
            <a:r>
              <a:rPr lang="en-US" b="1" dirty="0" smtClean="0">
                <a:solidFill>
                  <a:srgbClr val="BCF62A"/>
                </a:solidFill>
              </a:rPr>
              <a:t>3</a:t>
            </a:r>
          </a:p>
          <a:p>
            <a:endParaRPr lang="en-US" dirty="0" smtClean="0">
              <a:solidFill>
                <a:srgbClr val="BCF62A"/>
              </a:solidFill>
            </a:endParaRPr>
          </a:p>
          <a:p>
            <a:r>
              <a:rPr lang="en-US" dirty="0" smtClean="0"/>
              <a:t>Analyze </a:t>
            </a:r>
            <a:r>
              <a:rPr lang="en-US" b="1" dirty="0" smtClean="0">
                <a:solidFill>
                  <a:srgbClr val="00FFFF"/>
                </a:solidFill>
              </a:rPr>
              <a:t>TWO</a:t>
            </a:r>
            <a:r>
              <a:rPr lang="en-US" dirty="0" smtClean="0"/>
              <a:t> assigned </a:t>
            </a:r>
            <a:r>
              <a:rPr lang="en-US" dirty="0" smtClean="0">
                <a:solidFill>
                  <a:srgbClr val="FFC000"/>
                </a:solidFill>
              </a:rPr>
              <a:t>documents/sources</a:t>
            </a: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(all do docs 1 &amp; 11)</a:t>
            </a:r>
          </a:p>
          <a:p>
            <a:r>
              <a:rPr lang="en-US" dirty="0" smtClean="0"/>
              <a:t>What does each </a:t>
            </a:r>
            <a:r>
              <a:rPr lang="en-US" dirty="0" smtClean="0">
                <a:solidFill>
                  <a:srgbClr val="FF66FF"/>
                </a:solidFill>
              </a:rPr>
              <a:t>tell us </a:t>
            </a:r>
            <a:r>
              <a:rPr lang="en-US" dirty="0" smtClean="0"/>
              <a:t>about the Industrial Revolution, its </a:t>
            </a:r>
            <a:r>
              <a:rPr lang="en-US" dirty="0" smtClean="0">
                <a:solidFill>
                  <a:srgbClr val="00FFFF"/>
                </a:solidFill>
              </a:rPr>
              <a:t>impact &amp; effects?</a:t>
            </a:r>
          </a:p>
          <a:p>
            <a:endParaRPr lang="en-US" dirty="0" smtClean="0">
              <a:solidFill>
                <a:srgbClr val="00FFFF"/>
              </a:solidFill>
            </a:endParaRPr>
          </a:p>
          <a:p>
            <a:r>
              <a:rPr lang="en-US" dirty="0" smtClean="0"/>
              <a:t>What is the </a:t>
            </a:r>
            <a:r>
              <a:rPr lang="en-US" dirty="0" smtClean="0">
                <a:solidFill>
                  <a:srgbClr val="FFFF00"/>
                </a:solidFill>
              </a:rPr>
              <a:t>point of view </a:t>
            </a:r>
            <a:r>
              <a:rPr lang="en-US" dirty="0" smtClean="0"/>
              <a:t>of the source?</a:t>
            </a:r>
          </a:p>
          <a:p>
            <a:pPr algn="ctr">
              <a:buNone/>
            </a:pP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dirty="0" smtClean="0">
                <a:solidFill>
                  <a:srgbClr val="BCF62A"/>
                </a:solidFill>
              </a:rPr>
              <a:t>Positive?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Negative? </a:t>
            </a:r>
            <a:r>
              <a:rPr lang="en-US" dirty="0" smtClean="0">
                <a:solidFill>
                  <a:srgbClr val="00FFFF"/>
                </a:solidFill>
              </a:rPr>
              <a:t>Reliable? </a:t>
            </a:r>
            <a:r>
              <a:rPr lang="en-US" dirty="0" smtClean="0">
                <a:solidFill>
                  <a:srgbClr val="FFFF00"/>
                </a:solidFill>
              </a:rPr>
              <a:t>Why??)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763000" cy="5791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What was the greatest benefit of  the Industrial Revolution?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What was the greatest harm brought by the Industrial Revolution?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Factory System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382000" cy="5669760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b="1" dirty="0" smtClean="0">
                <a:solidFill>
                  <a:srgbClr val="BCF62A"/>
                </a:solidFill>
              </a:rPr>
              <a:t>“mass production” , </a:t>
            </a:r>
            <a:r>
              <a:rPr lang="en-US" b="1" dirty="0" smtClean="0">
                <a:solidFill>
                  <a:srgbClr val="00FFFF"/>
                </a:solidFill>
              </a:rPr>
              <a:t>division of labor </a:t>
            </a:r>
            <a:r>
              <a:rPr lang="en-US" dirty="0" smtClean="0"/>
              <a:t>&amp; </a:t>
            </a:r>
            <a:r>
              <a:rPr lang="en-US" b="1" dirty="0" smtClean="0">
                <a:solidFill>
                  <a:srgbClr val="FF66FF"/>
                </a:solidFill>
              </a:rPr>
              <a:t>assembly lines </a:t>
            </a:r>
          </a:p>
          <a:p>
            <a:pPr marL="514350" indent="-514350"/>
            <a:r>
              <a:rPr lang="en-US" dirty="0" smtClean="0"/>
              <a:t>Do work faster &amp; easier which increases production with </a:t>
            </a:r>
            <a:r>
              <a:rPr lang="en-US" dirty="0" smtClean="0">
                <a:solidFill>
                  <a:srgbClr val="FFC000"/>
                </a:solidFill>
              </a:rPr>
              <a:t>cheaper, unskilled labor</a:t>
            </a:r>
          </a:p>
          <a:p>
            <a:pPr marL="514350" indent="-514350" algn="ctr">
              <a:buNone/>
            </a:pPr>
            <a:r>
              <a:rPr lang="en-US" b="1" dirty="0" smtClean="0">
                <a:solidFill>
                  <a:srgbClr val="00FFFF"/>
                </a:solidFill>
              </a:rPr>
              <a:t>(less need for skilled craftsmen &amp; apprentices) </a:t>
            </a:r>
          </a:p>
          <a:p>
            <a:endParaRPr lang="en-US" dirty="0"/>
          </a:p>
        </p:txBody>
      </p:sp>
      <p:pic>
        <p:nvPicPr>
          <p:cNvPr id="4" name="Picture 4" descr="F:\Faculty\Smith\visual\industry\factory child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33800"/>
            <a:ext cx="4865914" cy="3124200"/>
          </a:xfrm>
          <a:prstGeom prst="rect">
            <a:avLst/>
          </a:prstGeom>
          <a:noFill/>
        </p:spPr>
      </p:pic>
      <p:pic>
        <p:nvPicPr>
          <p:cNvPr id="5" name="Picture 8" descr="C:\Documents and Settings\Betsy Hedberg\My Documents\Betsy\SSSS\2005 hourly work\images\factory interior.jpg"/>
          <p:cNvPicPr>
            <a:picLocks noChangeAspect="1" noChangeArrowheads="1"/>
          </p:cNvPicPr>
          <p:nvPr/>
        </p:nvPicPr>
        <p:blipFill>
          <a:blip r:embed="rId4" cstate="print"/>
          <a:srcRect l="4495" t="2324" r="2248" b="54300"/>
          <a:stretch>
            <a:fillRect/>
          </a:stretch>
        </p:blipFill>
        <p:spPr bwMode="auto">
          <a:xfrm>
            <a:off x="4495800" y="3721865"/>
            <a:ext cx="4648200" cy="3136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Factory System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Bill\Downloads\Industrial Revolution - Britain_-_Factory_System__Diagram__170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1"/>
            <a:ext cx="8305800" cy="5410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35399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Interchangeable Parts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85800"/>
            <a:ext cx="7772400" cy="5669760"/>
          </a:xfrm>
        </p:spPr>
        <p:txBody>
          <a:bodyPr/>
          <a:lstStyle/>
          <a:p>
            <a:r>
              <a:rPr lang="en-US" dirty="0" smtClean="0"/>
              <a:t>American, </a:t>
            </a:r>
            <a:r>
              <a:rPr lang="en-US" b="1" dirty="0" smtClean="0">
                <a:solidFill>
                  <a:srgbClr val="FFC000"/>
                </a:solidFill>
              </a:rPr>
              <a:t>Eli Whitney </a:t>
            </a:r>
            <a:r>
              <a:rPr lang="en-US" dirty="0" smtClean="0"/>
              <a:t>ran an arms factory and made important contribution to this idea.</a:t>
            </a:r>
          </a:p>
          <a:p>
            <a:endParaRPr lang="en-US" dirty="0" smtClean="0"/>
          </a:p>
          <a:p>
            <a:r>
              <a:rPr lang="en-US" dirty="0" smtClean="0"/>
              <a:t>Made production &amp; repair of products easier.</a:t>
            </a:r>
            <a:endParaRPr lang="en-US" dirty="0"/>
          </a:p>
        </p:txBody>
      </p:sp>
      <p:pic>
        <p:nvPicPr>
          <p:cNvPr id="110594" name="Picture 2" descr="http://z.about.com/d/inventors/1/5/p/W/eli_whitn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047999"/>
            <a:ext cx="3629025" cy="3810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Factory System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33400"/>
            <a:ext cx="7772400" cy="5822160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2.  Leads to a growth of </a:t>
            </a:r>
            <a:r>
              <a:rPr lang="en-US" b="1" dirty="0" smtClean="0">
                <a:solidFill>
                  <a:srgbClr val="00FFFF"/>
                </a:solidFill>
              </a:rPr>
              <a:t>cities (jobs)</a:t>
            </a:r>
          </a:p>
          <a:p>
            <a:endParaRPr lang="en-US" dirty="0"/>
          </a:p>
        </p:txBody>
      </p:sp>
      <p:pic>
        <p:nvPicPr>
          <p:cNvPr id="4" name="Picture 13" descr="apartmentboulevardpain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3733800"/>
            <a:ext cx="4267200" cy="3124200"/>
          </a:xfrm>
          <a:prstGeom prst="rect">
            <a:avLst/>
          </a:prstGeom>
          <a:noFill/>
          <a:ln/>
        </p:spPr>
      </p:pic>
      <p:pic>
        <p:nvPicPr>
          <p:cNvPr id="5" name="Picture 9" descr="ViewBoulev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88062" y="1143000"/>
            <a:ext cx="3055938" cy="4419600"/>
          </a:xfrm>
          <a:prstGeom prst="rect">
            <a:avLst/>
          </a:prstGeom>
          <a:noFill/>
          <a:ln/>
        </p:spPr>
      </p:pic>
      <p:pic>
        <p:nvPicPr>
          <p:cNvPr id="6" name="Picture 4" descr="F:\Faculty\Smith\visual\england 1830\dore backya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066800"/>
            <a:ext cx="3733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858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Factory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382000" cy="522684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3.  Middle class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factory owners (</a:t>
            </a:r>
            <a:r>
              <a:rPr lang="en-US" i="1" dirty="0" smtClean="0">
                <a:solidFill>
                  <a:srgbClr val="BCF62A"/>
                </a:solidFill>
              </a:rPr>
              <a:t>capitalists</a:t>
            </a:r>
            <a:r>
              <a:rPr lang="en-US" dirty="0" smtClean="0"/>
              <a:t> who believe in private ownership) make $ &amp; increase power</a:t>
            </a:r>
          </a:p>
          <a:p>
            <a:r>
              <a:rPr lang="en-US" b="1" dirty="0" smtClean="0">
                <a:solidFill>
                  <a:srgbClr val="BCF62A"/>
                </a:solidFill>
              </a:rPr>
              <a:t>“entrepreneurs”: </a:t>
            </a:r>
            <a:r>
              <a:rPr lang="en-US" b="1" dirty="0" smtClean="0"/>
              <a:t>invest for anticipated profit</a:t>
            </a:r>
          </a:p>
          <a:p>
            <a:pPr algn="ctr">
              <a:buNone/>
            </a:pPr>
            <a:r>
              <a:rPr lang="en-US" b="1" i="1" dirty="0" smtClean="0">
                <a:solidFill>
                  <a:srgbClr val="FFFF00"/>
                </a:solidFill>
              </a:rPr>
              <a:t>(take a risk!)</a:t>
            </a:r>
            <a:endParaRPr lang="en-US" i="1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00FFFF"/>
                </a:solidFill>
              </a:rPr>
              <a:t>Commercial capitalists </a:t>
            </a:r>
            <a:r>
              <a:rPr lang="en-US" dirty="0" smtClean="0"/>
              <a:t>= trade of goods</a:t>
            </a:r>
          </a:p>
          <a:p>
            <a:r>
              <a:rPr lang="en-US" dirty="0" smtClean="0">
                <a:solidFill>
                  <a:srgbClr val="FF66FF"/>
                </a:solidFill>
              </a:rPr>
              <a:t>Industrial capitalists </a:t>
            </a:r>
            <a:r>
              <a:rPr lang="en-US" dirty="0" smtClean="0"/>
              <a:t>= production</a:t>
            </a:r>
          </a:p>
          <a:p>
            <a:pPr>
              <a:buNone/>
            </a:pPr>
            <a:r>
              <a:rPr lang="en-US" dirty="0" smtClean="0"/>
              <a:t> (both want a </a:t>
            </a:r>
            <a:r>
              <a:rPr lang="en-US" b="1" dirty="0" smtClean="0">
                <a:solidFill>
                  <a:srgbClr val="BCF62A"/>
                </a:solidFill>
              </a:rPr>
              <a:t>favorable balance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BCF62A"/>
                </a:solidFill>
              </a:rPr>
              <a:t>                          of trade!!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1922" name="Picture 2" descr="Andrew Carneg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4722761"/>
            <a:ext cx="4495799" cy="2135238"/>
          </a:xfrm>
          <a:prstGeom prst="rect">
            <a:avLst/>
          </a:prstGeom>
          <a:noFill/>
        </p:spPr>
      </p:pic>
      <p:pic>
        <p:nvPicPr>
          <p:cNvPr id="81924" name="Picture 4" descr="John D. Rockefeller Sr. and J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3613355"/>
            <a:ext cx="2514600" cy="3244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685800"/>
          </a:xfrm>
        </p:spPr>
        <p:txBody>
          <a:bodyPr/>
          <a:lstStyle/>
          <a:p>
            <a:r>
              <a:rPr lang="en-US" sz="3200" dirty="0" smtClean="0">
                <a:solidFill>
                  <a:srgbClr val="BCF62A"/>
                </a:solidFill>
              </a:rPr>
              <a:t>4. </a:t>
            </a:r>
            <a:r>
              <a:rPr lang="en-US" sz="3200" b="1" dirty="0" smtClean="0">
                <a:solidFill>
                  <a:srgbClr val="BCF62A"/>
                </a:solidFill>
              </a:rPr>
              <a:t>Factories &amp; working conditions:</a:t>
            </a:r>
            <a:r>
              <a:rPr lang="en-US" b="1" dirty="0" smtClean="0">
                <a:solidFill>
                  <a:srgbClr val="BCF62A"/>
                </a:solidFill>
              </a:rPr>
              <a:t/>
            </a:r>
            <a:br>
              <a:rPr lang="en-US" b="1" dirty="0" smtClean="0">
                <a:solidFill>
                  <a:srgbClr val="BCF62A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05800" cy="6096000"/>
          </a:xfrm>
        </p:spPr>
        <p:txBody>
          <a:bodyPr/>
          <a:lstStyle/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dark, noisy, poorly ventilated &amp; unsafe</a:t>
            </a:r>
          </a:p>
          <a:p>
            <a:pPr marL="514350" indent="-514350"/>
            <a:r>
              <a:rPr lang="en-US" dirty="0" smtClean="0"/>
              <a:t>12-16 hour days / 6 days per week</a:t>
            </a:r>
          </a:p>
          <a:p>
            <a:pPr marL="514350" indent="-514350"/>
            <a:r>
              <a:rPr lang="en-US" dirty="0" smtClean="0"/>
              <a:t>low pay (unskilled) / easily replaced</a:t>
            </a:r>
          </a:p>
          <a:p>
            <a:endParaRPr lang="en-US" dirty="0"/>
          </a:p>
        </p:txBody>
      </p:sp>
      <p:pic>
        <p:nvPicPr>
          <p:cNvPr id="6" name="Picture 4" descr="F:\Faculty\Smith\visual\industry\factory child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14600"/>
            <a:ext cx="2590800" cy="4150853"/>
          </a:xfrm>
          <a:prstGeom prst="rect">
            <a:avLst/>
          </a:prstGeom>
          <a:noFill/>
        </p:spPr>
      </p:pic>
      <p:pic>
        <p:nvPicPr>
          <p:cNvPr id="7" name="Picture 1033" descr="mine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657600" y="5068170"/>
            <a:ext cx="4876800" cy="1789830"/>
          </a:xfrm>
          <a:prstGeom prst="rect">
            <a:avLst/>
          </a:prstGeom>
          <a:noFill/>
          <a:ln/>
        </p:spPr>
      </p:pic>
      <p:pic>
        <p:nvPicPr>
          <p:cNvPr id="41986" name="Picture 2" descr="http://campus.udayton.edu/~hst-102/WOM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2514600"/>
            <a:ext cx="2819400" cy="2362200"/>
          </a:xfrm>
          <a:prstGeom prst="rect">
            <a:avLst/>
          </a:prstGeom>
          <a:noFill/>
        </p:spPr>
      </p:pic>
      <p:pic>
        <p:nvPicPr>
          <p:cNvPr id="41988" name="Picture 4" descr="http://media.nara.gov/media/images/3/4/03-0335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2514600"/>
            <a:ext cx="3234906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609600"/>
          </a:xfrm>
        </p:spPr>
        <p:txBody>
          <a:bodyPr/>
          <a:lstStyle/>
          <a:p>
            <a:r>
              <a:rPr lang="en-US" sz="3200" dirty="0" smtClean="0">
                <a:solidFill>
                  <a:srgbClr val="BCF62A"/>
                </a:solidFill>
              </a:rPr>
              <a:t>Factories &amp; working conditions:</a:t>
            </a:r>
            <a:r>
              <a:rPr lang="en-US" dirty="0" smtClean="0">
                <a:solidFill>
                  <a:srgbClr val="BCF62A"/>
                </a:solidFill>
              </a:rPr>
              <a:t/>
            </a:r>
            <a:br>
              <a:rPr lang="en-US" dirty="0" smtClean="0">
                <a:solidFill>
                  <a:srgbClr val="BCF62A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305800" cy="6324600"/>
          </a:xfrm>
        </p:spPr>
        <p:txBody>
          <a:bodyPr/>
          <a:lstStyle/>
          <a:p>
            <a:pPr marL="514350" indent="-514350"/>
            <a:r>
              <a:rPr lang="en-US" dirty="0" smtClean="0">
                <a:solidFill>
                  <a:srgbClr val="FF66FF"/>
                </a:solidFill>
              </a:rPr>
              <a:t>No workers compensation / job protection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>
                <a:solidFill>
                  <a:srgbClr val="FFFF00"/>
                </a:solidFill>
              </a:rPr>
              <a:t>Child labor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Unequal pay for </a:t>
            </a:r>
            <a:r>
              <a:rPr lang="en-US" dirty="0" smtClean="0">
                <a:solidFill>
                  <a:srgbClr val="FFC000"/>
                </a:solidFill>
              </a:rPr>
              <a:t>women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7" descr="girlinfac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941928"/>
            <a:ext cx="3657600" cy="2916072"/>
          </a:xfrm>
          <a:prstGeom prst="rect">
            <a:avLst/>
          </a:prstGeom>
          <a:noFill/>
          <a:ln/>
        </p:spPr>
      </p:pic>
      <p:pic>
        <p:nvPicPr>
          <p:cNvPr id="5" name="Picture 2" descr="http://www.susqu.edu/history/faculty/imhoof/industrialrevolutionimages/indust%20rev%20bobb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985136"/>
            <a:ext cx="3352800" cy="2872864"/>
          </a:xfrm>
          <a:prstGeom prst="rect">
            <a:avLst/>
          </a:prstGeom>
          <a:noFill/>
        </p:spPr>
      </p:pic>
      <p:pic>
        <p:nvPicPr>
          <p:cNvPr id="6" name="Picture 4" descr="F:\Faculty\Smith\visual\industry\mine child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799" y="3962400"/>
            <a:ext cx="1995179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What do you see happening?  Who is involved?</a:t>
            </a:r>
          </a:p>
        </p:txBody>
      </p:sp>
      <p:pic>
        <p:nvPicPr>
          <p:cNvPr id="10244" name="Picture 4" descr="Child_lab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50141"/>
            <a:ext cx="8077199" cy="630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070254" cy="194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82" y="30307"/>
            <a:ext cx="2548074" cy="191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61" y="0"/>
            <a:ext cx="2023259" cy="194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200" y="67745"/>
            <a:ext cx="2032827" cy="18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" y="2209800"/>
            <a:ext cx="2498764" cy="216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133" y="2237509"/>
            <a:ext cx="2298396" cy="21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03" y="2209800"/>
            <a:ext cx="2270123" cy="199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744" y="2357547"/>
            <a:ext cx="2032152" cy="189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4587857"/>
            <a:ext cx="2638425" cy="22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273" y="4812891"/>
            <a:ext cx="2834187" cy="204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36" y="4812891"/>
            <a:ext cx="2971800" cy="204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12891"/>
            <a:ext cx="2701658" cy="204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2459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5.  Effects on Workers &amp; Society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People looking for </a:t>
            </a:r>
            <a:r>
              <a:rPr lang="en-US" dirty="0" smtClean="0">
                <a:solidFill>
                  <a:srgbClr val="FF0000"/>
                </a:solidFill>
              </a:rPr>
              <a:t>work</a:t>
            </a:r>
            <a:r>
              <a:rPr lang="en-US" dirty="0" smtClean="0"/>
              <a:t> move to live near the factories = </a:t>
            </a:r>
            <a:r>
              <a:rPr lang="en-US" dirty="0" smtClean="0">
                <a:solidFill>
                  <a:srgbClr val="FF66FF"/>
                </a:solidFill>
              </a:rPr>
              <a:t>rapid urban growth &amp; increase in population</a:t>
            </a:r>
            <a:r>
              <a:rPr lang="en-US" dirty="0" smtClean="0"/>
              <a:t>…</a:t>
            </a:r>
            <a:r>
              <a:rPr lang="en-US" u="sng" dirty="0" smtClean="0">
                <a:solidFill>
                  <a:srgbClr val="FFFF00"/>
                </a:solidFill>
              </a:rPr>
              <a:t>PROBLEMS</a:t>
            </a:r>
            <a:r>
              <a:rPr lang="en-US" dirty="0" smtClean="0"/>
              <a:t>:</a:t>
            </a:r>
          </a:p>
          <a:p>
            <a:pPr marL="514350" indent="-514350" algn="ctr"/>
            <a:r>
              <a:rPr lang="en-US" dirty="0" smtClean="0"/>
              <a:t>Poor / insufficient housing</a:t>
            </a:r>
          </a:p>
          <a:p>
            <a:pPr marL="514350" indent="-514350" algn="ctr"/>
            <a:r>
              <a:rPr lang="en-US" dirty="0" smtClean="0"/>
              <a:t>Poor health conditions (water, sewage, pollution &amp; disease)</a:t>
            </a:r>
          </a:p>
        </p:txBody>
      </p:sp>
      <p:pic>
        <p:nvPicPr>
          <p:cNvPr id="4" name="Picture 4" descr="F:\Faculty\Smith\visual\england 1830\dore whitechap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399"/>
            <a:ext cx="2638873" cy="3276601"/>
          </a:xfrm>
          <a:prstGeom prst="rect">
            <a:avLst/>
          </a:prstGeom>
          <a:noFill/>
        </p:spPr>
      </p:pic>
      <p:pic>
        <p:nvPicPr>
          <p:cNvPr id="6" name="Picture 12" descr="popular-housing-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429000" y="3886200"/>
            <a:ext cx="2544041" cy="2971800"/>
          </a:xfrm>
          <a:prstGeom prst="rect">
            <a:avLst/>
          </a:prstGeom>
          <a:noFill/>
          <a:ln/>
        </p:spPr>
      </p:pic>
      <p:pic>
        <p:nvPicPr>
          <p:cNvPr id="7" name="Picture 4" descr="F:\Faculty\Smith\visual\england 1830\dore backya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9073" y="3962400"/>
            <a:ext cx="3054927" cy="2362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00800" y="6488668"/>
            <a:ext cx="2701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Tenement Housing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1026" name="Picture 2" descr="https://s-media-cache-ak0.pinimg.com/736x/c3/93/a6/c393a65039567a41c9efe006ebf3807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2142" y="533400"/>
            <a:ext cx="7673510" cy="6324601"/>
          </a:xfrm>
          <a:prstGeom prst="rect">
            <a:avLst/>
          </a:prstGeom>
          <a:noFill/>
        </p:spPr>
      </p:pic>
      <p:pic>
        <p:nvPicPr>
          <p:cNvPr id="4" name="Picture 2" descr="C:\Users\wrbeaver\Downloads\Industrial_Revolution_-_Sanitation_Cholrea__Illustration__18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500" y="0"/>
            <a:ext cx="8163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09600"/>
          </a:xfrm>
        </p:spPr>
        <p:txBody>
          <a:bodyPr/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Effects on Workers &amp; Society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5800"/>
            <a:ext cx="8229600" cy="6172200"/>
          </a:xfrm>
        </p:spPr>
        <p:txBody>
          <a:bodyPr/>
          <a:lstStyle/>
          <a:p>
            <a:pPr marL="514350" indent="-514350" algn="ctr">
              <a:buNone/>
            </a:pPr>
            <a:r>
              <a:rPr lang="en-US" dirty="0" smtClean="0"/>
              <a:t>b)  Unemployment &amp; crime</a:t>
            </a:r>
          </a:p>
          <a:p>
            <a:pPr marL="514350" indent="-514350" algn="ctr"/>
            <a:r>
              <a:rPr lang="en-US" dirty="0" smtClean="0">
                <a:solidFill>
                  <a:srgbClr val="00FFFF"/>
                </a:solidFill>
              </a:rPr>
              <a:t>(1829) </a:t>
            </a:r>
            <a:r>
              <a:rPr lang="en-US" dirty="0" smtClean="0"/>
              <a:t>– 1</a:t>
            </a:r>
            <a:r>
              <a:rPr lang="en-US" baseline="30000" dirty="0" smtClean="0"/>
              <a:t>st</a:t>
            </a:r>
            <a:r>
              <a:rPr lang="en-US" dirty="0" smtClean="0"/>
              <a:t> permanent police force in London </a:t>
            </a:r>
            <a:r>
              <a:rPr lang="en-US" dirty="0" smtClean="0">
                <a:solidFill>
                  <a:srgbClr val="FFC000"/>
                </a:solidFill>
              </a:rPr>
              <a:t>(Sir Robert Peel = “Bobbies”)</a:t>
            </a:r>
          </a:p>
          <a:p>
            <a:endParaRPr lang="en-US" dirty="0"/>
          </a:p>
        </p:txBody>
      </p:sp>
      <p:pic>
        <p:nvPicPr>
          <p:cNvPr id="5" name="Picture 4" descr="F:\Faculty\Smith\visual\england 1830\dore homel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438400"/>
            <a:ext cx="4114800" cy="2657475"/>
          </a:xfrm>
          <a:prstGeom prst="rect">
            <a:avLst/>
          </a:prstGeom>
          <a:noFill/>
        </p:spPr>
      </p:pic>
      <p:pic>
        <p:nvPicPr>
          <p:cNvPr id="89090" name="Picture 2" descr="http://www.historic-uk.com/HistoryUK/England-History/SirRobertPe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2825" y="1828800"/>
            <a:ext cx="1781175" cy="2390775"/>
          </a:xfrm>
          <a:prstGeom prst="rect">
            <a:avLst/>
          </a:prstGeom>
          <a:noFill/>
        </p:spPr>
      </p:pic>
      <p:pic>
        <p:nvPicPr>
          <p:cNvPr id="89092" name="Picture 4" descr="Copyright Greater Manchester Police Museum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231274"/>
            <a:ext cx="3505199" cy="2626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Effects on Workers &amp; Society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324600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>
                <a:solidFill>
                  <a:srgbClr val="BCF62A"/>
                </a:solidFill>
              </a:rPr>
              <a:t>c)  </a:t>
            </a:r>
            <a:r>
              <a:rPr lang="en-US" u="sng" dirty="0" smtClean="0">
                <a:solidFill>
                  <a:srgbClr val="BCF62A"/>
                </a:solidFill>
              </a:rPr>
              <a:t>Society</a:t>
            </a:r>
            <a:r>
              <a:rPr lang="en-US" dirty="0" smtClean="0"/>
              <a:t>:</a:t>
            </a:r>
          </a:p>
          <a:p>
            <a:pPr marL="514350" indent="-514350"/>
            <a:r>
              <a:rPr lang="en-US" b="1" dirty="0" smtClean="0">
                <a:solidFill>
                  <a:srgbClr val="00FFFF"/>
                </a:solidFill>
              </a:rPr>
              <a:t>Middle class </a:t>
            </a:r>
            <a:r>
              <a:rPr lang="en-US" dirty="0" smtClean="0"/>
              <a:t>factory owners</a:t>
            </a:r>
          </a:p>
          <a:p>
            <a:pPr marL="514350" indent="-514350">
              <a:buNone/>
            </a:pPr>
            <a:r>
              <a:rPr lang="en-US" dirty="0" smtClean="0"/>
              <a:t> benefit most in the beginning:</a:t>
            </a:r>
          </a:p>
          <a:p>
            <a:pPr marL="514350" indent="-514350">
              <a:buNone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BCF62A"/>
                </a:solidFill>
              </a:rPr>
              <a:t>($)</a:t>
            </a:r>
            <a:r>
              <a:rPr lang="en-US" dirty="0" smtClean="0"/>
              <a:t> = better living conditions </a:t>
            </a:r>
          </a:p>
          <a:p>
            <a:pPr marL="514350" indent="-514350">
              <a:buNone/>
            </a:pPr>
            <a:r>
              <a:rPr lang="en-US" dirty="0" smtClean="0"/>
              <a:t>           and political influence.</a:t>
            </a:r>
          </a:p>
          <a:p>
            <a:pPr marL="514350" indent="-514350"/>
            <a:r>
              <a:rPr lang="en-US" b="1" dirty="0" smtClean="0">
                <a:solidFill>
                  <a:srgbClr val="FFC000"/>
                </a:solidFill>
              </a:rPr>
              <a:t>Working class </a:t>
            </a:r>
            <a:r>
              <a:rPr lang="en-US" dirty="0" smtClean="0"/>
              <a:t>struggled economically &amp; did not see an improvement in standard of living until the 2</a:t>
            </a:r>
            <a:r>
              <a:rPr lang="en-US" baseline="30000" dirty="0" smtClean="0"/>
              <a:t>nd</a:t>
            </a:r>
            <a:r>
              <a:rPr lang="en-US" dirty="0" smtClean="0"/>
              <a:t> half of the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pic>
        <p:nvPicPr>
          <p:cNvPr id="4" name="Picture 13" descr="t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24600" y="457201"/>
            <a:ext cx="2514600" cy="2856199"/>
          </a:xfrm>
          <a:prstGeom prst="rect">
            <a:avLst/>
          </a:prstGeom>
          <a:noFill/>
          <a:ln/>
        </p:spPr>
      </p:pic>
      <p:pic>
        <p:nvPicPr>
          <p:cNvPr id="5" name="Picture 4" descr="F:\Faculty\Smith\visual\england 1830\choleracou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48200"/>
            <a:ext cx="2979882" cy="2209800"/>
          </a:xfrm>
          <a:prstGeom prst="rect">
            <a:avLst/>
          </a:prstGeom>
          <a:noFill/>
        </p:spPr>
      </p:pic>
      <p:pic>
        <p:nvPicPr>
          <p:cNvPr id="6" name="Picture 11" descr="highw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010400" y="4215720"/>
            <a:ext cx="2133600" cy="2642280"/>
          </a:xfrm>
          <a:prstGeom prst="rect">
            <a:avLst/>
          </a:prstGeom>
          <a:noFill/>
          <a:ln/>
        </p:spPr>
      </p:pic>
      <p:sp>
        <p:nvSpPr>
          <p:cNvPr id="7" name="TextBox 6"/>
          <p:cNvSpPr txBox="1"/>
          <p:nvPr/>
        </p:nvSpPr>
        <p:spPr>
          <a:xfrm>
            <a:off x="3276600" y="5105400"/>
            <a:ext cx="3897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FF00"/>
                </a:solidFill>
              </a:rPr>
              <a:t>Eventually</a:t>
            </a:r>
            <a:r>
              <a:rPr lang="en-US" sz="2400" b="1" dirty="0" smtClean="0">
                <a:solidFill>
                  <a:srgbClr val="FFFF00"/>
                </a:solidFill>
              </a:rPr>
              <a:t> the standard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of living improved for all in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Industrialized nations.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62000"/>
          </a:xfrm>
        </p:spPr>
        <p:txBody>
          <a:bodyPr/>
          <a:lstStyle/>
          <a:p>
            <a:r>
              <a:rPr lang="en-US" dirty="0" smtClean="0"/>
              <a:t>Analyze Cause </a:t>
            </a:r>
            <a:r>
              <a:rPr lang="en-US" smtClean="0"/>
              <a:t>&amp;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763000" cy="6096000"/>
          </a:xfrm>
        </p:spPr>
        <p:txBody>
          <a:bodyPr/>
          <a:lstStyle/>
          <a:p>
            <a:r>
              <a:rPr lang="en-US" dirty="0" smtClean="0"/>
              <a:t>Create a chart that shows how industrialization effected the way people lived and worked.</a:t>
            </a:r>
          </a:p>
          <a:p>
            <a:pPr algn="ctr"/>
            <a:r>
              <a:rPr lang="en-US" dirty="0" smtClean="0"/>
              <a:t>Show its effects on each of the following AND then assess whether it was GOOD or BAD</a:t>
            </a:r>
          </a:p>
          <a:p>
            <a:pPr marL="582930" indent="-514350" algn="ctr">
              <a:buFont typeface="+mj-lt"/>
              <a:buAutoNum type="alphaLcParenR"/>
            </a:pPr>
            <a:r>
              <a:rPr lang="en-US" dirty="0" smtClean="0"/>
              <a:t>Poor city dwellers</a:t>
            </a:r>
          </a:p>
          <a:p>
            <a:pPr marL="582930" indent="-514350" algn="ctr">
              <a:buFont typeface="+mj-lt"/>
              <a:buAutoNum type="alphaLcParenR"/>
            </a:pPr>
            <a:r>
              <a:rPr lang="en-US" dirty="0" smtClean="0"/>
              <a:t>Factory workers</a:t>
            </a:r>
          </a:p>
          <a:p>
            <a:pPr marL="582930" indent="-514350" algn="ctr">
              <a:buFont typeface="+mj-lt"/>
              <a:buAutoNum type="alphaLcParenR"/>
            </a:pPr>
            <a:r>
              <a:rPr lang="en-US" dirty="0" smtClean="0"/>
              <a:t>Merchants, factory owners &amp; middle class</a:t>
            </a:r>
          </a:p>
          <a:p>
            <a:pPr marL="582930" indent="-514350" algn="ctr">
              <a:buFont typeface="+mj-lt"/>
              <a:buAutoNum type="alphaLcParenR"/>
            </a:pPr>
            <a:r>
              <a:rPr lang="en-US" dirty="0" smtClean="0"/>
              <a:t>Children</a:t>
            </a:r>
          </a:p>
          <a:p>
            <a:pPr marL="582930" indent="-514350" algn="ctr">
              <a:buFont typeface="+mj-lt"/>
              <a:buAutoNum type="alphaLcParenR"/>
            </a:pPr>
            <a:r>
              <a:rPr lang="en-US" dirty="0" smtClean="0"/>
              <a:t>the environment</a:t>
            </a:r>
          </a:p>
          <a:p>
            <a:pPr marL="582930" indent="-514350" algn="ctr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Chp</a:t>
            </a:r>
            <a:r>
              <a:rPr lang="en-US" b="1" dirty="0" smtClean="0">
                <a:solidFill>
                  <a:srgbClr val="FFFF00"/>
                </a:solidFill>
              </a:rPr>
              <a:t>. 25 – section 2 DO NOW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772400" cy="5060160"/>
          </a:xfrm>
        </p:spPr>
        <p:txBody>
          <a:bodyPr/>
          <a:lstStyle/>
          <a:p>
            <a:r>
              <a:rPr lang="en-US" dirty="0" smtClean="0"/>
              <a:t>What were the conditions like for the average worker who operated the machines in these new factories when the Industrial Revolution got under way ?  Give examples</a:t>
            </a:r>
            <a:endParaRPr lang="en-US" dirty="0"/>
          </a:p>
        </p:txBody>
      </p:sp>
      <p:pic>
        <p:nvPicPr>
          <p:cNvPr id="4" name="Picture 8" descr="C:\Documents and Settings\Betsy Hedberg\My Documents\Betsy\SSSS\2005 hourly work\images\factory interior.jpg"/>
          <p:cNvPicPr>
            <a:picLocks noChangeAspect="1" noChangeArrowheads="1"/>
          </p:cNvPicPr>
          <p:nvPr/>
        </p:nvPicPr>
        <p:blipFill>
          <a:blip r:embed="rId3" cstate="print"/>
          <a:srcRect l="4495" t="2324" r="2248" b="54300"/>
          <a:stretch>
            <a:fillRect/>
          </a:stretch>
        </p:blipFill>
        <p:spPr bwMode="auto">
          <a:xfrm>
            <a:off x="762000" y="3721865"/>
            <a:ext cx="4648200" cy="3136135"/>
          </a:xfrm>
          <a:prstGeom prst="rect">
            <a:avLst/>
          </a:prstGeom>
          <a:noFill/>
        </p:spPr>
      </p:pic>
      <p:pic>
        <p:nvPicPr>
          <p:cNvPr id="5" name="Picture 2" descr="http://www.susqu.edu/history/faculty/imhoof/industrialrevolutionimages/indust%20rev%20bobb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985136"/>
            <a:ext cx="3352800" cy="2872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685800"/>
          </a:xfrm>
        </p:spPr>
        <p:txBody>
          <a:bodyPr/>
          <a:lstStyle/>
          <a:p>
            <a:r>
              <a:rPr lang="en-US" dirty="0" smtClean="0"/>
              <a:t>Industrialization Spreads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85800"/>
            <a:ext cx="7772400" cy="6172200"/>
          </a:xfrm>
        </p:spPr>
        <p:txBody>
          <a:bodyPr/>
          <a:lstStyle/>
          <a:p>
            <a:r>
              <a:rPr lang="en-US" dirty="0" smtClean="0"/>
              <a:t>Using pgs</a:t>
            </a:r>
            <a:r>
              <a:rPr lang="en-US" smtClean="0"/>
              <a:t>. 733 </a:t>
            </a:r>
            <a:r>
              <a:rPr lang="en-US" dirty="0" smtClean="0"/>
              <a:t>answer the following: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How did the Industrial Revolution effect the relationships between industrialized  &amp; non-industrialized nations around the world?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3446964"/>
            <a:ext cx="4572001" cy="341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tbn2.google.com/images?q=tbn:eNMqMsD0KRe6AM:http://www.rsaf-aa.co.uk/rsaf/heritage/images/rsaf_bp_01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429000"/>
            <a:ext cx="455719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International Impact of Industrialization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7630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Shifted the world balance of power (West)</a:t>
            </a:r>
          </a:p>
          <a:p>
            <a:r>
              <a:rPr lang="en-US" dirty="0" smtClean="0"/>
              <a:t>Led to </a:t>
            </a:r>
            <a:r>
              <a:rPr lang="en-US" b="1" dirty="0" smtClean="0">
                <a:solidFill>
                  <a:srgbClr val="FFFF00"/>
                </a:solidFill>
              </a:rPr>
              <a:t>increased competition </a:t>
            </a:r>
            <a:r>
              <a:rPr lang="en-US" dirty="0" smtClean="0"/>
              <a:t>among industrialized nations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poverty</a:t>
            </a:r>
            <a:r>
              <a:rPr lang="en-US" dirty="0" smtClean="0"/>
              <a:t> among less-developed ones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Widened </a:t>
            </a:r>
            <a:r>
              <a:rPr lang="en-US" dirty="0" smtClean="0"/>
              <a:t>the </a:t>
            </a:r>
            <a:r>
              <a:rPr lang="en-US" b="1" dirty="0" smtClean="0">
                <a:solidFill>
                  <a:srgbClr val="FFFF00"/>
                </a:solidFill>
              </a:rPr>
              <a:t>“wealth gap” </a:t>
            </a:r>
            <a:r>
              <a:rPr lang="en-US" dirty="0" smtClean="0"/>
              <a:t>between the two, </a:t>
            </a:r>
            <a:r>
              <a:rPr lang="en-US" dirty="0" smtClean="0">
                <a:solidFill>
                  <a:srgbClr val="FFFF00"/>
                </a:solidFill>
              </a:rPr>
              <a:t>but </a:t>
            </a:r>
            <a:r>
              <a:rPr lang="en-US" dirty="0" smtClean="0"/>
              <a:t>strengthened their </a:t>
            </a:r>
            <a:r>
              <a:rPr lang="en-US" dirty="0" smtClean="0">
                <a:solidFill>
                  <a:srgbClr val="FFFF00"/>
                </a:solidFill>
              </a:rPr>
              <a:t>economic ties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Industrialized nations needed</a:t>
            </a:r>
            <a:r>
              <a:rPr lang="en-US" dirty="0" smtClean="0"/>
              <a:t> a steady supply of </a:t>
            </a:r>
            <a:r>
              <a:rPr lang="en-US" dirty="0" smtClean="0">
                <a:solidFill>
                  <a:srgbClr val="FFFF00"/>
                </a:solidFill>
              </a:rPr>
              <a:t>raw materials </a:t>
            </a:r>
            <a:r>
              <a:rPr lang="en-US" dirty="0" smtClean="0"/>
              <a:t>as well as </a:t>
            </a:r>
            <a:r>
              <a:rPr lang="en-US" dirty="0" smtClean="0">
                <a:solidFill>
                  <a:srgbClr val="FFFF00"/>
                </a:solidFill>
              </a:rPr>
              <a:t>markets</a:t>
            </a:r>
            <a:r>
              <a:rPr lang="en-US" dirty="0" smtClean="0"/>
              <a:t> to sell their finished products . . . They </a:t>
            </a:r>
            <a:r>
              <a:rPr lang="en-US" dirty="0" smtClean="0">
                <a:solidFill>
                  <a:srgbClr val="FFFF00"/>
                </a:solidFill>
              </a:rPr>
              <a:t>seized colonies </a:t>
            </a:r>
            <a:r>
              <a:rPr lang="en-US" dirty="0" smtClean="0"/>
              <a:t>from non-industrialized areas for both (resources &amp; markets) = </a:t>
            </a:r>
            <a:r>
              <a:rPr lang="en-US" b="1" i="1" dirty="0" smtClean="0">
                <a:solidFill>
                  <a:srgbClr val="00FF00"/>
                </a:solidFill>
              </a:rPr>
              <a:t>IMPERIALISM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FFFF"/>
                </a:solidFill>
              </a:rPr>
              <a:t>Do Now:</a:t>
            </a:r>
            <a:endParaRPr lang="en-US" sz="4400" b="1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7924800" cy="551736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What actions did workers take to bring about or force change of the miserable conditions?</a:t>
            </a:r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What remedies/reforms did governments eventually make to improve the working class situation?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Effects of the Industrial Revolution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6172200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>
                <a:solidFill>
                  <a:srgbClr val="FF0000"/>
                </a:solidFill>
              </a:rPr>
              <a:t>6.  Labor Organizes</a:t>
            </a:r>
            <a:r>
              <a:rPr lang="en-US" dirty="0" smtClean="0"/>
              <a:t>:  To protest conditions &amp; force reform, workers try to organize.</a:t>
            </a:r>
          </a:p>
          <a:p>
            <a:pPr marL="514350" indent="-514350" algn="ctr">
              <a:buNone/>
            </a:pPr>
            <a:r>
              <a:rPr lang="en-US" i="1" dirty="0" smtClean="0">
                <a:solidFill>
                  <a:srgbClr val="00FFFF"/>
                </a:solidFill>
              </a:rPr>
              <a:t>(in unity they had strength)</a:t>
            </a:r>
          </a:p>
          <a:p>
            <a:pPr marL="514350" indent="-514350">
              <a:buNone/>
            </a:pPr>
            <a:r>
              <a:rPr lang="en-US" dirty="0" smtClean="0"/>
              <a:t>a)  (1811) </a:t>
            </a:r>
            <a:r>
              <a:rPr lang="en-US" dirty="0" smtClean="0">
                <a:solidFill>
                  <a:srgbClr val="FFC000"/>
                </a:solidFill>
              </a:rPr>
              <a:t>“Luddites” </a:t>
            </a:r>
            <a:r>
              <a:rPr lang="en-US" dirty="0" smtClean="0"/>
              <a:t>&amp; machine breakers</a:t>
            </a:r>
          </a:p>
          <a:p>
            <a:pPr marL="514350" indent="-514350"/>
            <a:endParaRPr lang="en-US" dirty="0" smtClean="0"/>
          </a:p>
          <a:p>
            <a:pPr marL="514350" indent="-514350"/>
            <a:endParaRPr lang="en-US" dirty="0"/>
          </a:p>
        </p:txBody>
      </p:sp>
      <p:pic>
        <p:nvPicPr>
          <p:cNvPr id="5" name="Picture 6" descr="PRluddite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3104727"/>
            <a:ext cx="2971800" cy="3753273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4876800" y="3962400"/>
            <a:ext cx="40350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Reward poster for information 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leading to the arrest of Luddite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activists.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Industrial Revolution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6172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Once science used for practical purposes we see, rapid innovation &amp; change.</a:t>
            </a:r>
          </a:p>
          <a:p>
            <a:pPr algn="ctr">
              <a:buNone/>
            </a:pPr>
            <a:r>
              <a:rPr lang="en-US" dirty="0" smtClean="0"/>
              <a:t>        </a:t>
            </a:r>
            <a:r>
              <a:rPr lang="en-US" dirty="0" smtClean="0">
                <a:solidFill>
                  <a:srgbClr val="FFFF00"/>
                </a:solidFill>
              </a:rPr>
              <a:t>*</a:t>
            </a:r>
            <a:r>
              <a:rPr lang="en-US" i="1" dirty="0" smtClean="0">
                <a:solidFill>
                  <a:srgbClr val="FFFF00"/>
                </a:solidFill>
              </a:rPr>
              <a:t>scientific revolution 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By mid 18</a:t>
            </a:r>
            <a:r>
              <a:rPr lang="en-US" baseline="30000" dirty="0" smtClean="0"/>
              <a:t>th</a:t>
            </a:r>
            <a:r>
              <a:rPr lang="en-US" dirty="0" smtClean="0"/>
              <a:t> century, machines began to replace human &amp; animal labor on a large scale</a:t>
            </a:r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BCF62A"/>
                </a:solidFill>
              </a:rPr>
              <a:t>Industrial Revolution</a:t>
            </a:r>
            <a:endParaRPr lang="en-US" dirty="0">
              <a:solidFill>
                <a:srgbClr val="BCF62A"/>
              </a:solidFill>
            </a:endParaRPr>
          </a:p>
        </p:txBody>
      </p:sp>
      <p:pic>
        <p:nvPicPr>
          <p:cNvPr id="4" name="Picture 7" descr="girlinfac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8808" y="4191000"/>
            <a:ext cx="3345191" cy="2667000"/>
          </a:xfrm>
          <a:prstGeom prst="rect">
            <a:avLst/>
          </a:prstGeom>
          <a:noFill/>
          <a:ln/>
        </p:spPr>
      </p:pic>
      <p:pic>
        <p:nvPicPr>
          <p:cNvPr id="5" name="Picture 7" descr="flying shutt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868324"/>
            <a:ext cx="2514600" cy="2989675"/>
          </a:xfrm>
          <a:prstGeom prst="rect">
            <a:avLst/>
          </a:prstGeom>
          <a:noFill/>
          <a:ln/>
        </p:spPr>
      </p:pic>
      <p:pic>
        <p:nvPicPr>
          <p:cNvPr id="6" name="Picture 7" descr="water fram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971800" y="3749319"/>
            <a:ext cx="2209799" cy="3108681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Labor Organizes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772400" cy="5517360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>
                <a:solidFill>
                  <a:srgbClr val="FFC000"/>
                </a:solidFill>
              </a:rPr>
              <a:t>b)  Strikes </a:t>
            </a:r>
            <a:r>
              <a:rPr lang="en-US" dirty="0" smtClean="0"/>
              <a:t>&amp; work stoppages</a:t>
            </a:r>
          </a:p>
          <a:p>
            <a:pPr marL="514350" indent="-514350">
              <a:buNone/>
            </a:pPr>
            <a:r>
              <a:rPr lang="en-US" dirty="0" smtClean="0"/>
              <a:t>c)  Labor </a:t>
            </a:r>
            <a:r>
              <a:rPr lang="en-US" dirty="0" smtClean="0">
                <a:solidFill>
                  <a:srgbClr val="FF66FF"/>
                </a:solidFill>
              </a:rPr>
              <a:t>unions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BCF62A"/>
                </a:solidFill>
              </a:rPr>
              <a:t>collective bargaining</a:t>
            </a:r>
          </a:p>
          <a:p>
            <a:pPr marL="514350" indent="-514350" algn="r">
              <a:buFont typeface="Wingdings" pitchFamily="2" charset="2"/>
              <a:buChar char="Ø"/>
            </a:pPr>
            <a:r>
              <a:rPr lang="en-US" dirty="0" smtClean="0">
                <a:solidFill>
                  <a:srgbClr val="00FFFF"/>
                </a:solidFill>
              </a:rPr>
              <a:t>Early </a:t>
            </a:r>
            <a:r>
              <a:rPr lang="en-US" dirty="0" err="1" smtClean="0">
                <a:solidFill>
                  <a:srgbClr val="00FFFF"/>
                </a:solidFill>
              </a:rPr>
              <a:t>gov’t</a:t>
            </a:r>
            <a:r>
              <a:rPr lang="en-US" dirty="0" smtClean="0">
                <a:solidFill>
                  <a:srgbClr val="00FFFF"/>
                </a:solidFill>
              </a:rPr>
              <a:t> opposition </a:t>
            </a:r>
            <a:r>
              <a:rPr lang="en-US" dirty="0" smtClean="0"/>
              <a:t>for fear of violence &amp; effects on the economy.</a:t>
            </a:r>
          </a:p>
          <a:p>
            <a:endParaRPr lang="en-US" dirty="0"/>
          </a:p>
        </p:txBody>
      </p:sp>
      <p:pic>
        <p:nvPicPr>
          <p:cNvPr id="122882" name="Picture 2" descr="https://upload.wikimedia.org/wikipedia/commons/4/47/8hoursday_banner_18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121657"/>
            <a:ext cx="4343400" cy="2736343"/>
          </a:xfrm>
          <a:prstGeom prst="rect">
            <a:avLst/>
          </a:prstGeom>
          <a:noFill/>
        </p:spPr>
      </p:pic>
      <p:pic>
        <p:nvPicPr>
          <p:cNvPr id="122884" name="Picture 4" descr="https://portside.org/sites/default/files/styles/large/public/field/image/unions%203-31-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3183255"/>
            <a:ext cx="2743200" cy="3674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Labor Demonstrations &amp; Violence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2" name="Picture 2" descr="https://upload.wikimedia.org/wikipedia/commons/6/61/HaymarketRiot-Harp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1548"/>
            <a:ext cx="4533900" cy="3146452"/>
          </a:xfrm>
          <a:prstGeom prst="rect">
            <a:avLst/>
          </a:prstGeom>
          <a:noFill/>
        </p:spPr>
      </p:pic>
      <p:pic>
        <p:nvPicPr>
          <p:cNvPr id="209924" name="Picture 4" descr="http://foundsf.org/images/7/7a/P03-04Riot-1877-Chandl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85800"/>
            <a:ext cx="4343400" cy="3129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762000"/>
          </a:xfrm>
        </p:spPr>
        <p:txBody>
          <a:bodyPr/>
          <a:lstStyle/>
          <a:p>
            <a:r>
              <a:rPr lang="en-US" dirty="0" smtClean="0"/>
              <a:t>Chartism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74596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Chartism</a:t>
            </a:r>
            <a:r>
              <a:rPr lang="en-US" sz="2400" dirty="0" smtClean="0">
                <a:solidFill>
                  <a:srgbClr val="FFFF00"/>
                </a:solidFill>
              </a:rPr>
              <a:t> was a working class </a:t>
            </a:r>
            <a:r>
              <a:rPr lang="en-US" sz="2400" b="1" dirty="0" smtClean="0">
                <a:solidFill>
                  <a:srgbClr val="FFFF00"/>
                </a:solidFill>
              </a:rPr>
              <a:t>movement</a:t>
            </a:r>
            <a:r>
              <a:rPr lang="en-US" sz="2400" dirty="0" smtClean="0">
                <a:solidFill>
                  <a:srgbClr val="FFFF00"/>
                </a:solidFill>
              </a:rPr>
              <a:t>, which emerged in 1836. </a:t>
            </a:r>
            <a:r>
              <a:rPr lang="en-US" sz="2400" b="1" dirty="0" smtClean="0">
                <a:solidFill>
                  <a:srgbClr val="FFFF00"/>
                </a:solidFill>
              </a:rPr>
              <a:t>Chartists</a:t>
            </a:r>
            <a:r>
              <a:rPr lang="en-US" sz="2400" dirty="0" smtClean="0">
                <a:solidFill>
                  <a:srgbClr val="FFFF00"/>
                </a:solidFill>
              </a:rPr>
              <a:t> wanted to gain political rights and influence for the working classes.  Name comes from the formal petition, or  “People's Charter,” that outlined main aims of the </a:t>
            </a:r>
            <a:r>
              <a:rPr lang="en-US" sz="2400" b="1" dirty="0" smtClean="0">
                <a:solidFill>
                  <a:srgbClr val="FFFF00"/>
                </a:solidFill>
              </a:rPr>
              <a:t>movement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British prime minister John Russell (1792 - 1878) greets a man who arrives with a bill from the Chartist Movement, a British movement demanding certain electoral reforms. Original Artwork: A cartoon from Punch magazin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799"/>
            <a:ext cx="3123010" cy="4648201"/>
          </a:xfrm>
          <a:prstGeom prst="rect">
            <a:avLst/>
          </a:prstGeom>
          <a:noFill/>
        </p:spPr>
      </p:pic>
      <p:pic>
        <p:nvPicPr>
          <p:cNvPr id="1028" name="Picture 4" descr="https://s-media-cache-ak0.pinimg.com/736x/4d/5f/9b/4d5f9b18d45a017374ea478b909a16a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86001"/>
            <a:ext cx="3763972" cy="4571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Effects of the Industrial Revolution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r>
              <a:rPr lang="en-US" b="1" dirty="0" smtClean="0">
                <a:solidFill>
                  <a:srgbClr val="00FFFF"/>
                </a:solidFill>
              </a:rPr>
              <a:t>8.  Government Reform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Governments eventually forced to act &amp; make reform…</a:t>
            </a:r>
            <a:r>
              <a:rPr lang="en-US" b="1" u="sng" dirty="0" smtClean="0">
                <a:solidFill>
                  <a:srgbClr val="FF0000"/>
                </a:solidFill>
              </a:rPr>
              <a:t>England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leads the way:</a:t>
            </a:r>
          </a:p>
          <a:p>
            <a:pPr marL="514350" indent="-514350"/>
            <a:r>
              <a:rPr lang="en-US" dirty="0" smtClean="0">
                <a:solidFill>
                  <a:srgbClr val="FFFF00"/>
                </a:solidFill>
              </a:rPr>
              <a:t>Unions </a:t>
            </a:r>
            <a:r>
              <a:rPr lang="en-US" dirty="0" smtClean="0"/>
              <a:t>&amp; peaceful actions </a:t>
            </a:r>
            <a:r>
              <a:rPr lang="en-US" dirty="0" smtClean="0">
                <a:solidFill>
                  <a:srgbClr val="FFFF00"/>
                </a:solidFill>
              </a:rPr>
              <a:t>legalized</a:t>
            </a:r>
          </a:p>
          <a:p>
            <a:pPr marL="514350" indent="-514350"/>
            <a:r>
              <a:rPr lang="en-US" dirty="0" smtClean="0"/>
              <a:t>Minimum wage &amp; hours established </a:t>
            </a:r>
          </a:p>
          <a:p>
            <a:pPr marL="514350" indent="-514350">
              <a:buNone/>
            </a:pPr>
            <a:r>
              <a:rPr lang="en-US" dirty="0" smtClean="0"/>
              <a:t>                            </a:t>
            </a:r>
            <a:r>
              <a:rPr lang="en-US" dirty="0" smtClean="0">
                <a:solidFill>
                  <a:srgbClr val="FFC000"/>
                </a:solidFill>
              </a:rPr>
              <a:t>(10 Hour Act)</a:t>
            </a:r>
          </a:p>
          <a:p>
            <a:pPr marL="514350" indent="-514350"/>
            <a:r>
              <a:rPr lang="en-US" dirty="0" smtClean="0"/>
              <a:t>Limits/restrictions on </a:t>
            </a:r>
            <a:r>
              <a:rPr lang="en-US" dirty="0" smtClean="0">
                <a:solidFill>
                  <a:srgbClr val="BCF62A"/>
                </a:solidFill>
              </a:rPr>
              <a:t>child labor  (ex: Factory Act)</a:t>
            </a:r>
          </a:p>
          <a:p>
            <a:pPr marL="514350" indent="-514350"/>
            <a:r>
              <a:rPr lang="en-US" dirty="0" smtClean="0"/>
              <a:t>Regulation of </a:t>
            </a:r>
            <a:r>
              <a:rPr lang="en-US" dirty="0" smtClean="0">
                <a:solidFill>
                  <a:srgbClr val="FF66FF"/>
                </a:solidFill>
              </a:rPr>
              <a:t>working condition </a:t>
            </a:r>
          </a:p>
          <a:p>
            <a:pPr marL="514350" indent="-514350"/>
            <a:r>
              <a:rPr lang="en-US" dirty="0" smtClean="0"/>
              <a:t>Regulation on </a:t>
            </a:r>
            <a:r>
              <a:rPr lang="en-US" dirty="0" smtClean="0">
                <a:solidFill>
                  <a:srgbClr val="00FFFF"/>
                </a:solidFill>
              </a:rPr>
              <a:t>housing &amp; sanitation</a:t>
            </a:r>
          </a:p>
          <a:p>
            <a:pPr marL="514350" indent="-514350"/>
            <a:r>
              <a:rPr lang="en-US" dirty="0" smtClean="0">
                <a:solidFill>
                  <a:srgbClr val="FFFF00"/>
                </a:solidFill>
              </a:rPr>
              <a:t>Voting privileges extended </a:t>
            </a:r>
            <a:r>
              <a:rPr lang="en-US" dirty="0" smtClean="0"/>
              <a:t>to working class</a:t>
            </a:r>
          </a:p>
          <a:p>
            <a:pPr marL="514350" indent="-514350"/>
            <a:r>
              <a:rPr lang="en-US" b="1" u="sng" dirty="0" smtClean="0">
                <a:solidFill>
                  <a:srgbClr val="FFC000"/>
                </a:solidFill>
              </a:rPr>
              <a:t>Germany</a:t>
            </a:r>
            <a:r>
              <a:rPr lang="en-US" dirty="0" smtClean="0"/>
              <a:t> led the way with </a:t>
            </a:r>
            <a:r>
              <a:rPr lang="en-US" dirty="0" smtClean="0">
                <a:solidFill>
                  <a:srgbClr val="FF66FF"/>
                </a:solidFill>
              </a:rPr>
              <a:t>social welfare</a:t>
            </a:r>
          </a:p>
          <a:p>
            <a:pPr marL="514350" indent="-514350" algn="ctr">
              <a:buNone/>
            </a:pPr>
            <a:r>
              <a:rPr lang="en-US" dirty="0" smtClean="0"/>
              <a:t>(workers compensation &amp; pensions)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Industrial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00FFFF"/>
                </a:solidFill>
              </a:rPr>
              <a:t>1</a:t>
            </a:r>
            <a:r>
              <a:rPr lang="en-US" u="sng" baseline="30000" dirty="0" smtClean="0">
                <a:solidFill>
                  <a:srgbClr val="00FFFF"/>
                </a:solidFill>
              </a:rPr>
              <a:t>st</a:t>
            </a:r>
            <a:r>
              <a:rPr lang="en-US" u="sng" dirty="0" smtClean="0">
                <a:solidFill>
                  <a:srgbClr val="00FFFF"/>
                </a:solidFill>
              </a:rPr>
              <a:t>  Revolution </a:t>
            </a:r>
            <a:r>
              <a:rPr lang="en-US" dirty="0" smtClean="0">
                <a:solidFill>
                  <a:srgbClr val="00FFFF"/>
                </a:solidFill>
              </a:rPr>
              <a:t>(late 18</a:t>
            </a:r>
            <a:r>
              <a:rPr lang="en-US" baseline="30000" dirty="0" smtClean="0">
                <a:solidFill>
                  <a:srgbClr val="00FFFF"/>
                </a:solidFill>
              </a:rPr>
              <a:t>th</a:t>
            </a:r>
            <a:r>
              <a:rPr lang="en-US" dirty="0" smtClean="0">
                <a:solidFill>
                  <a:srgbClr val="00FFFF"/>
                </a:solidFill>
              </a:rPr>
              <a:t>-early 19</a:t>
            </a:r>
            <a:r>
              <a:rPr lang="en-US" baseline="30000" dirty="0" smtClean="0">
                <a:solidFill>
                  <a:srgbClr val="00FFFF"/>
                </a:solidFill>
              </a:rPr>
              <a:t>th</a:t>
            </a:r>
            <a:r>
              <a:rPr lang="en-US" dirty="0" smtClean="0">
                <a:solidFill>
                  <a:srgbClr val="00FFFF"/>
                </a:solidFill>
              </a:rPr>
              <a:t> century) </a:t>
            </a:r>
            <a:r>
              <a:rPr lang="en-US" dirty="0" smtClean="0"/>
              <a:t>resulted in an  increase of </a:t>
            </a:r>
            <a:r>
              <a:rPr lang="en-US" b="1" dirty="0" smtClean="0">
                <a:solidFill>
                  <a:srgbClr val="FFFF00"/>
                </a:solidFill>
              </a:rPr>
              <a:t>production</a:t>
            </a:r>
          </a:p>
          <a:p>
            <a:pPr>
              <a:buNone/>
            </a:pPr>
            <a:endParaRPr lang="en-US" dirty="0" smtClean="0"/>
          </a:p>
          <a:p>
            <a:r>
              <a:rPr lang="en-US" u="sng" dirty="0" smtClean="0">
                <a:solidFill>
                  <a:srgbClr val="BCF62A"/>
                </a:solidFill>
              </a:rPr>
              <a:t>2</a:t>
            </a:r>
            <a:r>
              <a:rPr lang="en-US" u="sng" baseline="30000" dirty="0" smtClean="0">
                <a:solidFill>
                  <a:srgbClr val="BCF62A"/>
                </a:solidFill>
              </a:rPr>
              <a:t>nd</a:t>
            </a:r>
            <a:r>
              <a:rPr lang="en-US" u="sng" dirty="0" smtClean="0">
                <a:solidFill>
                  <a:srgbClr val="BCF62A"/>
                </a:solidFill>
              </a:rPr>
              <a:t> Revolution </a:t>
            </a:r>
            <a:r>
              <a:rPr lang="en-US" dirty="0" smtClean="0">
                <a:solidFill>
                  <a:srgbClr val="BCF62A"/>
                </a:solidFill>
              </a:rPr>
              <a:t>(late 19</a:t>
            </a:r>
            <a:r>
              <a:rPr lang="en-US" baseline="30000" dirty="0" smtClean="0">
                <a:solidFill>
                  <a:srgbClr val="BCF62A"/>
                </a:solidFill>
              </a:rPr>
              <a:t>th</a:t>
            </a:r>
            <a:r>
              <a:rPr lang="en-US" dirty="0" smtClean="0">
                <a:solidFill>
                  <a:srgbClr val="BCF62A"/>
                </a:solidFill>
              </a:rPr>
              <a:t> – 20</a:t>
            </a:r>
            <a:r>
              <a:rPr lang="en-US" baseline="30000" dirty="0" smtClean="0">
                <a:solidFill>
                  <a:srgbClr val="BCF62A"/>
                </a:solidFill>
              </a:rPr>
              <a:t>th</a:t>
            </a:r>
            <a:r>
              <a:rPr lang="en-US" dirty="0" smtClean="0">
                <a:solidFill>
                  <a:srgbClr val="BCF62A"/>
                </a:solidFill>
              </a:rPr>
              <a:t> century) </a:t>
            </a:r>
            <a:r>
              <a:rPr lang="en-US" b="1" dirty="0" smtClean="0">
                <a:solidFill>
                  <a:srgbClr val="FFFF00"/>
                </a:solidFill>
              </a:rPr>
              <a:t>industrialized society </a:t>
            </a:r>
            <a:r>
              <a:rPr lang="en-US" dirty="0" smtClean="0"/>
              <a:t>with new forms of energy (steam, electricity, gas, etc.) and improved transportation &amp; communication (telephone, radio &amp; motion picture) </a:t>
            </a:r>
            <a:r>
              <a:rPr lang="en-US" dirty="0" smtClean="0">
                <a:solidFill>
                  <a:srgbClr val="FFC000"/>
                </a:solidFill>
              </a:rPr>
              <a:t>effecting everyday life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STEEL</a:t>
            </a:r>
            <a:r>
              <a:rPr lang="en-US" dirty="0" smtClean="0"/>
              <a:t> becomes a key product: </a:t>
            </a:r>
            <a:r>
              <a:rPr lang="en-US" b="1" dirty="0" smtClean="0">
                <a:solidFill>
                  <a:srgbClr val="BCF62A"/>
                </a:solidFill>
              </a:rPr>
              <a:t>Henry Bessemer</a:t>
            </a:r>
          </a:p>
          <a:p>
            <a:pPr algn="ctr">
              <a:buNone/>
            </a:pPr>
            <a:r>
              <a:rPr lang="en-US" dirty="0" smtClean="0"/>
              <a:t>(machines, railroads, ships, autos, buildings)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European maps\map_files\Untitled-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434" y="-1"/>
            <a:ext cx="7343166" cy="6958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rgbClr val="00FFFF"/>
                </a:solidFill>
              </a:rPr>
              <a:t>Technological Innovations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4116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Henry Bessemer’s </a:t>
            </a:r>
            <a:r>
              <a:rPr lang="en-US" dirty="0" smtClean="0"/>
              <a:t>process for refining steel (1858)</a:t>
            </a:r>
            <a:endParaRPr lang="en-US" dirty="0"/>
          </a:p>
        </p:txBody>
      </p:sp>
      <p:pic>
        <p:nvPicPr>
          <p:cNvPr id="6" name="Picture 6" descr="besse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8200" y="1524000"/>
            <a:ext cx="2667000" cy="3604712"/>
          </a:xfrm>
          <a:prstGeom prst="rect">
            <a:avLst/>
          </a:prstGeom>
          <a:noFill/>
          <a:ln/>
        </p:spPr>
      </p:pic>
      <p:pic>
        <p:nvPicPr>
          <p:cNvPr id="7" name="Picture 7" descr="D:\historypictures_review\Amer_Hist\PICTURES_AH\ahf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524000"/>
            <a:ext cx="4876800" cy="3657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9200" y="5410200"/>
            <a:ext cx="341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The Bessemer Converter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914400"/>
          </a:xfrm>
        </p:spPr>
        <p:txBody>
          <a:bodyPr/>
          <a:lstStyle/>
          <a:p>
            <a:r>
              <a:rPr lang="en-US" dirty="0" smtClean="0"/>
              <a:t>“Skyscrapers”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610600" cy="59436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Using internal steel beams to support weight instead of walls led to these tall buildings</a:t>
            </a:r>
            <a:endParaRPr lang="en-US" dirty="0"/>
          </a:p>
        </p:txBody>
      </p:sp>
      <p:pic>
        <p:nvPicPr>
          <p:cNvPr id="1026" name="Picture 2" descr="http://www.bc.edu/bc_org/avp/cas/fnart/fa267/19th/nytri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2202621" cy="4105275"/>
          </a:xfrm>
          <a:prstGeom prst="rect">
            <a:avLst/>
          </a:prstGeom>
          <a:noFill/>
        </p:spPr>
      </p:pic>
      <p:pic>
        <p:nvPicPr>
          <p:cNvPr id="1028" name="Picture 4" descr="http://www.bc.edu/bc_org/avp/cas/fnart/fa267/19th/worl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752600"/>
            <a:ext cx="1419225" cy="40100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5867400"/>
            <a:ext cx="1861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Tribune Building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 (1873)  260 feet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5867400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World Building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 (1890) 309 feet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30" name="Picture 6" descr="http://www.bc.edu/bc_org/avp/cas/fnart/fa267/20th/flatir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752600"/>
            <a:ext cx="2057400" cy="40385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343400" y="5867400"/>
            <a:ext cx="1885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Flatiron Building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 (1902) 285 feet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32" name="Picture 8" descr="http://www.bc.edu/bc_org/avp/cas/fnart/fa267/20th/chrysler98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0895" y="1828800"/>
            <a:ext cx="2363105" cy="37433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781800" y="5715000"/>
            <a:ext cx="1923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Chrysler Building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 (1929)  1046 feet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Empire State Building - 1931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3186" name="Picture 2" descr="http://www.bc.edu/bc_org/avp/cas/fnart/fa267/20th/empire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23368"/>
            <a:ext cx="3581400" cy="5434632"/>
          </a:xfrm>
          <a:prstGeom prst="rect">
            <a:avLst/>
          </a:prstGeom>
          <a:noFill/>
        </p:spPr>
      </p:pic>
      <p:pic>
        <p:nvPicPr>
          <p:cNvPr id="93188" name="Picture 4" descr="http://www.bc.edu/bc_org/avp/cas/fnart/fa267/20th/empi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368813"/>
            <a:ext cx="3352800" cy="54891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14800" y="2133600"/>
            <a:ext cx="1582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1250 feet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4636"/>
            <a:ext cx="7772400" cy="914400"/>
          </a:xfrm>
        </p:spPr>
        <p:txBody>
          <a:bodyPr/>
          <a:lstStyle/>
          <a:p>
            <a:pPr algn="ctr"/>
            <a:r>
              <a:rPr lang="en-US" dirty="0"/>
              <a:t>Alexander Graham Bell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686800" cy="6096000"/>
          </a:xfrm>
        </p:spPr>
        <p:txBody>
          <a:bodyPr/>
          <a:lstStyle/>
          <a:p>
            <a:pPr marL="68580" indent="0" algn="ctr">
              <a:buNone/>
            </a:pPr>
            <a:r>
              <a:rPr lang="en-US" dirty="0" smtClean="0"/>
              <a:t>1847-1922         Edinburgh, Scotland</a:t>
            </a:r>
          </a:p>
          <a:p>
            <a:pPr algn="ctr"/>
            <a:r>
              <a:rPr lang="en-US" dirty="0"/>
              <a:t>both his mother and wife were deaf, profoundly influencing </a:t>
            </a:r>
            <a:r>
              <a:rPr lang="en-US" dirty="0" smtClean="0"/>
              <a:t>his </a:t>
            </a:r>
            <a:r>
              <a:rPr lang="en-US" dirty="0"/>
              <a:t>life's </a:t>
            </a:r>
            <a:r>
              <a:rPr lang="en-US" dirty="0" smtClean="0"/>
              <a:t>work</a:t>
            </a:r>
          </a:p>
          <a:p>
            <a:pPr algn="ctr"/>
            <a:r>
              <a:rPr lang="en-US" dirty="0"/>
              <a:t>one of the founding members of the National </a:t>
            </a:r>
            <a:r>
              <a:rPr lang="en-US" dirty="0" smtClean="0"/>
              <a:t>Geographic Society</a:t>
            </a:r>
          </a:p>
          <a:p>
            <a:pPr algn="ctr"/>
            <a:r>
              <a:rPr lang="en-US" dirty="0" smtClean="0"/>
              <a:t>Developed </a:t>
            </a:r>
            <a:r>
              <a:rPr lang="en-US" dirty="0"/>
              <a:t>a hydrofoil </a:t>
            </a:r>
            <a:r>
              <a:rPr lang="en-US" dirty="0" smtClean="0"/>
              <a:t>which set </a:t>
            </a:r>
            <a:r>
              <a:rPr lang="en-US" dirty="0"/>
              <a:t>a world marine speed </a:t>
            </a:r>
            <a:r>
              <a:rPr lang="en-US" dirty="0" smtClean="0"/>
              <a:t>record </a:t>
            </a:r>
            <a:r>
              <a:rPr lang="en-US" dirty="0"/>
              <a:t>of 70.86 </a:t>
            </a:r>
            <a:r>
              <a:rPr lang="en-US" dirty="0" smtClean="0"/>
              <a:t>in 1919</a:t>
            </a:r>
          </a:p>
          <a:p>
            <a:pPr algn="ctr"/>
            <a:r>
              <a:rPr lang="en-US" dirty="0"/>
              <a:t>credited with inventing the first practical telephone</a:t>
            </a:r>
          </a:p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50476"/>
            <a:ext cx="3124200" cy="200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03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Agricultural Revolution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Before a society can industrialize, it must be able to </a:t>
            </a:r>
            <a:r>
              <a:rPr lang="en-US" dirty="0" smtClean="0">
                <a:solidFill>
                  <a:srgbClr val="BCF62A"/>
                </a:solidFill>
              </a:rPr>
              <a:t>feed its people </a:t>
            </a:r>
            <a:r>
              <a:rPr lang="en-US" dirty="0" smtClean="0"/>
              <a:t>more efficiently. 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WHY?</a:t>
            </a:r>
          </a:p>
          <a:p>
            <a:r>
              <a:rPr lang="en-US" dirty="0" smtClean="0">
                <a:solidFill>
                  <a:srgbClr val="BCF62A"/>
                </a:solidFill>
              </a:rPr>
              <a:t>Lowers cost of food </a:t>
            </a:r>
            <a:r>
              <a:rPr lang="en-US" dirty="0" smtClean="0"/>
              <a:t>= healthier people</a:t>
            </a:r>
          </a:p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Population increases</a:t>
            </a:r>
          </a:p>
          <a:p>
            <a:r>
              <a:rPr lang="en-US" dirty="0" smtClean="0"/>
              <a:t>Fewer people needed to farm = </a:t>
            </a:r>
            <a:r>
              <a:rPr lang="en-US" dirty="0" smtClean="0">
                <a:solidFill>
                  <a:srgbClr val="00FFFF"/>
                </a:solidFill>
              </a:rPr>
              <a:t>more workers </a:t>
            </a:r>
            <a:r>
              <a:rPr lang="en-US" dirty="0" smtClean="0"/>
              <a:t>who can move to the cities</a:t>
            </a:r>
          </a:p>
          <a:p>
            <a:pPr>
              <a:buNone/>
            </a:pPr>
            <a:r>
              <a:rPr lang="en-US" dirty="0" smtClean="0"/>
              <a:t>     &amp; work in factories.</a:t>
            </a:r>
          </a:p>
          <a:p>
            <a:pPr marL="514350" indent="-514350">
              <a:buNone/>
            </a:pPr>
            <a:endParaRPr lang="en-US" dirty="0" smtClean="0"/>
          </a:p>
        </p:txBody>
      </p:sp>
      <p:pic>
        <p:nvPicPr>
          <p:cNvPr id="61442" name="Picture 2" descr="http://victorian.lang.nagoya-u.ac.jp/victorianweb/images/lond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162925"/>
            <a:ext cx="3733800" cy="2695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Telephone - 1876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5105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5257800"/>
            <a:ext cx="298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Alexander Graham Bell</a:t>
            </a:r>
            <a:endParaRPr lang="en-US" sz="2200" b="1" dirty="0">
              <a:solidFill>
                <a:srgbClr val="FFFF00"/>
              </a:solidFill>
            </a:endParaRPr>
          </a:p>
        </p:txBody>
      </p:sp>
      <p:pic>
        <p:nvPicPr>
          <p:cNvPr id="98308" name="Picture 4" descr="http://gardenofpraise.com/images/phone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447800"/>
            <a:ext cx="3581400" cy="3581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91000" y="5257800"/>
            <a:ext cx="43733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Copy of the original Bell telephone</a:t>
            </a:r>
            <a:endParaRPr lang="en-US" sz="2200" b="1" dirty="0">
              <a:solidFill>
                <a:srgbClr val="FFFF00"/>
              </a:solidFill>
            </a:endParaRPr>
          </a:p>
        </p:txBody>
      </p:sp>
      <p:pic>
        <p:nvPicPr>
          <p:cNvPr id="98310" name="Picture 6" descr="Alexander Graham Be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600200"/>
            <a:ext cx="2874208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Thomas Edison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763000" cy="6172200"/>
          </a:xfrm>
        </p:spPr>
        <p:txBody>
          <a:bodyPr/>
          <a:lstStyle/>
          <a:p>
            <a:pPr marL="68580" indent="0" algn="ctr">
              <a:buNone/>
            </a:pPr>
            <a:r>
              <a:rPr lang="en-US" dirty="0" smtClean="0"/>
              <a:t>Born 1847 in Ohio  -  Died 1937 in New Jersey</a:t>
            </a:r>
          </a:p>
          <a:p>
            <a:pPr algn="ctr"/>
            <a:r>
              <a:rPr lang="en-US" sz="2800" dirty="0" smtClean="0"/>
              <a:t>American inventor &amp; businessman</a:t>
            </a:r>
          </a:p>
          <a:p>
            <a:pPr algn="ctr"/>
            <a:r>
              <a:rPr lang="en-US" sz="2800" dirty="0" smtClean="0"/>
              <a:t>Held over 1,900 U.S. patents</a:t>
            </a:r>
          </a:p>
          <a:p>
            <a:pPr algn="ctr"/>
            <a:r>
              <a:rPr lang="en-US" sz="2800" dirty="0" smtClean="0"/>
              <a:t>The “Wizard of Menlo Park”</a:t>
            </a:r>
          </a:p>
          <a:p>
            <a:pPr algn="ctr"/>
            <a:r>
              <a:rPr lang="en-US" sz="2800" dirty="0" smtClean="0"/>
              <a:t>Developed the phonograph</a:t>
            </a:r>
            <a:r>
              <a:rPr lang="en-US" sz="2800" dirty="0"/>
              <a:t>, the motion picture camera, and a long-lasting, practical electric light bulb, stock ticker, a mechanical vote recorder, a battery for an electric car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736" y="4085359"/>
            <a:ext cx="190113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76700"/>
            <a:ext cx="20955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7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9144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Edison’s Improved Light Bulb (1879)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6" descr="edison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91200" y="609600"/>
            <a:ext cx="2209800" cy="4010787"/>
          </a:xfrm>
          <a:noFill/>
          <a:ln/>
        </p:spPr>
      </p:pic>
      <p:pic>
        <p:nvPicPr>
          <p:cNvPr id="5" name="Picture 8" descr="D:\historypictures_review\Amer_Hist\PICTURES_AH\ahf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133600"/>
            <a:ext cx="4140200" cy="31051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3000" y="1295400"/>
            <a:ext cx="2727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BCF62A"/>
                </a:solidFill>
              </a:rPr>
              <a:t>Thomas Edison next to</a:t>
            </a:r>
          </a:p>
          <a:p>
            <a:r>
              <a:rPr lang="en-US" sz="2000" b="1" dirty="0" smtClean="0">
                <a:solidFill>
                  <a:srgbClr val="BCF62A"/>
                </a:solidFill>
              </a:rPr>
              <a:t> his phonograph (1877)</a:t>
            </a:r>
            <a:endParaRPr lang="en-US" sz="2000" b="1" dirty="0">
              <a:solidFill>
                <a:srgbClr val="BCF62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842337"/>
            <a:ext cx="6234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The “Wizard of Menlo Park” would create many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other inventions like the </a:t>
            </a:r>
            <a:r>
              <a:rPr lang="en-US" sz="2000" b="1" dirty="0" err="1" smtClean="0">
                <a:solidFill>
                  <a:srgbClr val="FFFF00"/>
                </a:solidFill>
              </a:rPr>
              <a:t>kinetoscope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(to create motion pictures) &amp; was issued 1,093 patents.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2658" y="4648200"/>
            <a:ext cx="40302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C000"/>
                </a:solidFill>
              </a:rPr>
              <a:t>(1882) He also designed plans </a:t>
            </a:r>
          </a:p>
          <a:p>
            <a:pPr algn="ctr"/>
            <a:r>
              <a:rPr lang="en-US" sz="2200" b="1" dirty="0" smtClean="0">
                <a:solidFill>
                  <a:srgbClr val="FFC000"/>
                </a:solidFill>
              </a:rPr>
              <a:t>for an electric power station to </a:t>
            </a:r>
          </a:p>
          <a:p>
            <a:pPr algn="ctr"/>
            <a:r>
              <a:rPr lang="en-US" sz="2200" b="1" dirty="0" smtClean="0">
                <a:solidFill>
                  <a:srgbClr val="FFC000"/>
                </a:solidFill>
              </a:rPr>
              <a:t>bring electricity to a wider area.</a:t>
            </a:r>
            <a:endParaRPr lang="en-US" sz="2200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0" y="6096000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33"/>
                </a:solidFill>
              </a:rPr>
              <a:t>PG. 763</a:t>
            </a:r>
            <a:endParaRPr lang="en-US" sz="3200" b="1" dirty="0">
              <a:solidFill>
                <a:srgbClr val="99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Henry Ford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763000" cy="6172200"/>
          </a:xfrm>
        </p:spPr>
        <p:txBody>
          <a:bodyPr/>
          <a:lstStyle/>
          <a:p>
            <a:pPr marL="68580" indent="0" algn="ctr">
              <a:buNone/>
            </a:pPr>
            <a:r>
              <a:rPr lang="en-US" dirty="0" smtClean="0"/>
              <a:t>1863-1947          United States of America</a:t>
            </a:r>
          </a:p>
          <a:p>
            <a:pPr algn="ctr"/>
            <a:r>
              <a:rPr lang="en-US" dirty="0"/>
              <a:t>Industrialist and sponsor of the development of the assembly line technique of mass production</a:t>
            </a:r>
            <a:r>
              <a:rPr lang="en-US" dirty="0" smtClean="0"/>
              <a:t>.</a:t>
            </a:r>
          </a:p>
          <a:p>
            <a:pPr algn="ctr"/>
            <a:r>
              <a:rPr lang="en-US" dirty="0"/>
              <a:t>His introduction of the Model T automobile revolutionized transportation and American </a:t>
            </a:r>
            <a:r>
              <a:rPr lang="en-US" dirty="0" smtClean="0"/>
              <a:t>industry</a:t>
            </a:r>
          </a:p>
          <a:p>
            <a:pPr algn="ctr"/>
            <a:r>
              <a:rPr lang="en-US" dirty="0" smtClean="0"/>
              <a:t>Transformed American life &amp; society by developing </a:t>
            </a:r>
            <a:r>
              <a:rPr lang="en-US" dirty="0"/>
              <a:t>and manufactured the first automobile that many middle class Americans could </a:t>
            </a:r>
            <a:r>
              <a:rPr lang="en-US" dirty="0" smtClean="0"/>
              <a:t>afford</a:t>
            </a:r>
          </a:p>
          <a:p>
            <a:pPr algn="ctr"/>
            <a:r>
              <a:rPr lang="en-US" dirty="0"/>
              <a:t>Credited with mass production of inexpensive goods coupled with high wages for workers</a:t>
            </a:r>
          </a:p>
        </p:txBody>
      </p:sp>
    </p:spTree>
    <p:extLst>
      <p:ext uri="{BB962C8B-B14F-4D97-AF65-F5344CB8AC3E}">
        <p14:creationId xmlns="" xmlns:p14="http://schemas.microsoft.com/office/powerpoint/2010/main" val="12953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391400" cy="685800"/>
          </a:xfrm>
        </p:spPr>
        <p:txBody>
          <a:bodyPr/>
          <a:lstStyle/>
          <a:p>
            <a:r>
              <a:rPr lang="en-US" b="1" dirty="0" smtClean="0">
                <a:solidFill>
                  <a:srgbClr val="BCF62A"/>
                </a:solidFill>
              </a:rPr>
              <a:t>The Automobile</a:t>
            </a:r>
            <a:endParaRPr lang="en-US" b="1" dirty="0">
              <a:solidFill>
                <a:srgbClr val="BCF62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458200" cy="6172200"/>
          </a:xfrm>
        </p:spPr>
        <p:txBody>
          <a:bodyPr/>
          <a:lstStyle/>
          <a:p>
            <a:r>
              <a:rPr lang="en-US" dirty="0" smtClean="0"/>
              <a:t>(1885) </a:t>
            </a:r>
            <a:r>
              <a:rPr lang="en-US" b="1" dirty="0" smtClean="0">
                <a:solidFill>
                  <a:srgbClr val="FFFF00"/>
                </a:solidFill>
              </a:rPr>
              <a:t>German, Karl Benz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developed 1</a:t>
            </a:r>
            <a:r>
              <a:rPr lang="en-US" baseline="30000" dirty="0" smtClean="0"/>
              <a:t>st</a:t>
            </a:r>
            <a:r>
              <a:rPr lang="en-US" dirty="0" smtClean="0"/>
              <a:t> practical gasoline fueled automobile.</a:t>
            </a:r>
          </a:p>
          <a:p>
            <a:endParaRPr lang="en-US" dirty="0" smtClean="0"/>
          </a:p>
          <a:p>
            <a:r>
              <a:rPr lang="en-US" dirty="0" smtClean="0"/>
              <a:t>(1908) </a:t>
            </a:r>
            <a:r>
              <a:rPr lang="en-US" b="1" dirty="0" smtClean="0">
                <a:solidFill>
                  <a:srgbClr val="00FFFF"/>
                </a:solidFill>
              </a:rPr>
              <a:t>American, Henry Ford</a:t>
            </a:r>
            <a:r>
              <a:rPr lang="en-US" dirty="0" smtClean="0"/>
              <a:t> introduced the </a:t>
            </a:r>
            <a:r>
              <a:rPr lang="en-US" b="1" dirty="0" smtClean="0">
                <a:solidFill>
                  <a:srgbClr val="FFC000"/>
                </a:solidFill>
              </a:rPr>
              <a:t>assembly line</a:t>
            </a:r>
            <a:r>
              <a:rPr lang="en-US" dirty="0" smtClean="0"/>
              <a:t> production method to mass produce cars…making them more affordable.</a:t>
            </a:r>
            <a:endParaRPr lang="en-US" dirty="0"/>
          </a:p>
        </p:txBody>
      </p:sp>
      <p:pic>
        <p:nvPicPr>
          <p:cNvPr id="111618" name="Picture 2" descr="Karl Ben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2436114"/>
          </a:xfrm>
          <a:prstGeom prst="rect">
            <a:avLst/>
          </a:prstGeom>
          <a:noFill/>
        </p:spPr>
      </p:pic>
      <p:pic>
        <p:nvPicPr>
          <p:cNvPr id="111622" name="Picture 6" descr="Automobile Assembly - Ford Motor Compa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195825"/>
            <a:ext cx="3581400" cy="2662175"/>
          </a:xfrm>
          <a:prstGeom prst="rect">
            <a:avLst/>
          </a:prstGeom>
          <a:noFill/>
        </p:spPr>
      </p:pic>
      <p:pic>
        <p:nvPicPr>
          <p:cNvPr id="111626" name="Picture 10" descr="Henry Ford photo courtesy Ford Motor Compan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190997"/>
            <a:ext cx="2667000" cy="2667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4636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The Wright Brothers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763000" cy="6172200"/>
          </a:xfrm>
        </p:spPr>
        <p:txBody>
          <a:bodyPr/>
          <a:lstStyle/>
          <a:p>
            <a:pPr algn="ctr"/>
            <a:r>
              <a:rPr lang="en-US" dirty="0" smtClean="0"/>
              <a:t>American inventors &amp; aviators</a:t>
            </a:r>
          </a:p>
          <a:p>
            <a:pPr algn="ctr"/>
            <a:r>
              <a:rPr lang="en-US" dirty="0"/>
              <a:t>Capitalizing on the national bicycle craze </a:t>
            </a:r>
            <a:r>
              <a:rPr lang="en-US" dirty="0" smtClean="0"/>
              <a:t>opened </a:t>
            </a:r>
            <a:r>
              <a:rPr lang="en-US" dirty="0"/>
              <a:t>a repair and sales shop in December 1892 </a:t>
            </a:r>
          </a:p>
          <a:p>
            <a:pPr algn="ctr"/>
            <a:r>
              <a:rPr lang="en-US" dirty="0" smtClean="0"/>
              <a:t>Credited </a:t>
            </a:r>
            <a:r>
              <a:rPr lang="en-US" dirty="0"/>
              <a:t>with inventing and building the world's first successful airplane and making the first controlled, powered and sustained heavier-than-air human </a:t>
            </a:r>
            <a:r>
              <a:rPr lang="en-US" dirty="0" smtClean="0"/>
              <a:t>flight.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3938054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1" y="3761061"/>
            <a:ext cx="1752600" cy="21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76" y="3815016"/>
            <a:ext cx="1707420" cy="212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9139" y="5943600"/>
            <a:ext cx="1616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Orville Wright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1871-1948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6630" y="6068794"/>
            <a:ext cx="157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Wilbur Wright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1867-1912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56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914400"/>
          </a:xfrm>
        </p:spPr>
        <p:txBody>
          <a:bodyPr/>
          <a:lstStyle/>
          <a:p>
            <a:r>
              <a:rPr lang="en-US" dirty="0" smtClean="0"/>
              <a:t>Aircraft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685800"/>
            <a:ext cx="4312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Ferdinand von Zeppelin &amp; the first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 dirigible airship (1900)</a:t>
            </a:r>
            <a:endParaRPr lang="en-US" sz="22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Ferdinand Adolf August Heinrich Graf von Zeppelin (1838-1917)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85799"/>
            <a:ext cx="2002537" cy="2781301"/>
          </a:xfrm>
          <a:prstGeom prst="rect">
            <a:avLst/>
          </a:prstGeom>
          <a:noFill/>
        </p:spPr>
      </p:pic>
      <p:pic>
        <p:nvPicPr>
          <p:cNvPr id="1030" name="Picture 6" descr="The first ascent of the LZ-1 – July 2, 190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1524000"/>
            <a:ext cx="2971800" cy="1991106"/>
          </a:xfrm>
          <a:prstGeom prst="rect">
            <a:avLst/>
          </a:prstGeom>
          <a:noFill/>
        </p:spPr>
      </p:pic>
      <p:pic>
        <p:nvPicPr>
          <p:cNvPr id="1032" name="Picture 8" descr="http://www.airships.net/akron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4050" y="1447800"/>
            <a:ext cx="3409950" cy="2124075"/>
          </a:xfrm>
          <a:prstGeom prst="rect">
            <a:avLst/>
          </a:prstGeom>
          <a:noFill/>
        </p:spPr>
      </p:pic>
      <p:pic>
        <p:nvPicPr>
          <p:cNvPr id="1034" name="Picture 10" descr="WILBUR WRIGHT.JPG (4052 bytes)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3657600"/>
            <a:ext cx="1752600" cy="2295906"/>
          </a:xfrm>
          <a:prstGeom prst="rect">
            <a:avLst/>
          </a:prstGeom>
          <a:noFill/>
        </p:spPr>
      </p:pic>
      <p:pic>
        <p:nvPicPr>
          <p:cNvPr id="1036" name="Picture 12" descr="ORVILLE WRIGHT.JPG (4143 bytes)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0400" y="3668857"/>
            <a:ext cx="1866899" cy="2316480"/>
          </a:xfrm>
          <a:prstGeom prst="rect">
            <a:avLst/>
          </a:prstGeom>
          <a:noFill/>
        </p:spPr>
      </p:pic>
      <p:pic>
        <p:nvPicPr>
          <p:cNvPr id="1038" name="Picture 14" descr="http://www.first-to-fly.com/History%20Images/1903_Flyer_3rd_Flight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17643" y="3657600"/>
            <a:ext cx="4047480" cy="2133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62000" y="5943600"/>
            <a:ext cx="80003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Wilbur &amp; Orville Wright ‘s “Flyer 1”  was the </a:t>
            </a:r>
            <a:r>
              <a:rPr lang="en-US" sz="2200" b="1" i="1" dirty="0" smtClean="0">
                <a:solidFill>
                  <a:srgbClr val="FFFF00"/>
                </a:solidFill>
              </a:rPr>
              <a:t>first powered aircraft</a:t>
            </a:r>
          </a:p>
          <a:p>
            <a:pPr algn="ctr"/>
            <a:r>
              <a:rPr lang="en-US" sz="2200" b="1" i="1" dirty="0" smtClean="0">
                <a:solidFill>
                  <a:srgbClr val="FFFF00"/>
                </a:solidFill>
              </a:rPr>
              <a:t> to make flight on December 17, 1903.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Economic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Capitalism:</a:t>
            </a:r>
            <a:r>
              <a:rPr lang="en-US" b="1" dirty="0" smtClean="0">
                <a:solidFill>
                  <a:srgbClr val="BCF62A"/>
                </a:solidFill>
              </a:rPr>
              <a:t>  </a:t>
            </a:r>
            <a:r>
              <a:rPr lang="en-US" b="1" dirty="0" smtClean="0"/>
              <a:t>private ownership &amp; control of production, motivated primarily by profit. </a:t>
            </a:r>
          </a:p>
          <a:p>
            <a:pPr marL="514350" indent="-514350">
              <a:buNone/>
            </a:pPr>
            <a:endParaRPr lang="en-US" b="1" dirty="0" smtClean="0">
              <a:solidFill>
                <a:srgbClr val="BCF62A"/>
              </a:solidFill>
            </a:endParaRP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BCF62A"/>
                </a:solidFill>
              </a:rPr>
              <a:t>Laissez – faire:  </a:t>
            </a:r>
            <a:r>
              <a:rPr lang="en-US" dirty="0" smtClean="0">
                <a:solidFill>
                  <a:srgbClr val="BCF62A"/>
                </a:solidFill>
              </a:rPr>
              <a:t>“leave alone”</a:t>
            </a:r>
          </a:p>
          <a:p>
            <a:pPr marL="514350" indent="-514350">
              <a:buNone/>
            </a:pPr>
            <a:r>
              <a:rPr lang="en-US" dirty="0" smtClean="0"/>
              <a:t>government should not directly interfere with the operation of business…limited regulations</a:t>
            </a:r>
          </a:p>
          <a:p>
            <a:pPr marL="514350" indent="-514350" algn="ctr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>
                <a:solidFill>
                  <a:srgbClr val="00FFFF"/>
                </a:solidFill>
              </a:rPr>
              <a:t>Liberalism &amp; laissez-faire capitalism </a:t>
            </a:r>
            <a:r>
              <a:rPr lang="en-US" dirty="0" smtClean="0"/>
              <a:t>gave immediate benefits to the </a:t>
            </a:r>
            <a:r>
              <a:rPr lang="en-US" b="1" dirty="0" smtClean="0">
                <a:solidFill>
                  <a:srgbClr val="BCF62A"/>
                </a:solidFill>
              </a:rPr>
              <a:t>middle class</a:t>
            </a:r>
            <a:r>
              <a:rPr lang="en-US" dirty="0" smtClean="0"/>
              <a:t>, so some </a:t>
            </a:r>
            <a:r>
              <a:rPr lang="en-US" b="1" dirty="0" smtClean="0">
                <a:solidFill>
                  <a:srgbClr val="FFC000"/>
                </a:solidFill>
              </a:rPr>
              <a:t>working class </a:t>
            </a:r>
            <a:r>
              <a:rPr lang="en-US" dirty="0" smtClean="0"/>
              <a:t>people looked to other ideas.</a:t>
            </a:r>
          </a:p>
          <a:p>
            <a:pPr marL="514350" indent="-51435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socialism: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/>
              <a:t>political &amp; economic philosophy based upon the belief that means of production &amp; resources should be owned/operated by the government for the good of all.</a:t>
            </a:r>
          </a:p>
          <a:p>
            <a:pPr marL="514350" indent="-514350" algn="ctr">
              <a:buNone/>
            </a:pPr>
            <a:endParaRPr lang="en-US" dirty="0" smtClean="0"/>
          </a:p>
          <a:p>
            <a:pPr marL="514350" indent="-514350" algn="ctr">
              <a:buFont typeface="Wingdings" pitchFamily="2" charset="2"/>
              <a:buChar char="Ø"/>
            </a:pPr>
            <a:r>
              <a:rPr lang="en-US" dirty="0" smtClean="0"/>
              <a:t>Against the ideas of laissez-faire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Important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BCF62A"/>
                </a:solidFill>
              </a:rPr>
              <a:t>Adam Smith</a:t>
            </a:r>
            <a:r>
              <a:rPr lang="en-US" dirty="0" smtClean="0"/>
              <a:t>: wrote </a:t>
            </a:r>
            <a:r>
              <a:rPr lang="en-US" b="1" u="sng" dirty="0" smtClean="0">
                <a:solidFill>
                  <a:srgbClr val="00FFFF"/>
                </a:solidFill>
              </a:rPr>
              <a:t>Wealth of Nations </a:t>
            </a:r>
            <a:r>
              <a:rPr lang="en-US" dirty="0" smtClean="0"/>
              <a:t>(1776)</a:t>
            </a:r>
          </a:p>
          <a:p>
            <a:pPr marL="514350" indent="-514350"/>
            <a:r>
              <a:rPr lang="en-US" u="sng" dirty="0" smtClean="0">
                <a:solidFill>
                  <a:srgbClr val="FFFF00"/>
                </a:solidFill>
              </a:rPr>
              <a:t>Capitalism</a:t>
            </a:r>
            <a:r>
              <a:rPr lang="en-US" dirty="0" smtClean="0"/>
              <a:t>: private control of production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against mercantilism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Supply &amp; demand 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Law of competition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Laissez-faire capitalism</a:t>
            </a:r>
          </a:p>
          <a:p>
            <a:pPr marL="514350" indent="-514350">
              <a:buNone/>
            </a:pPr>
            <a:endParaRPr lang="en-US" dirty="0" smtClean="0"/>
          </a:p>
        </p:txBody>
      </p:sp>
      <p:pic>
        <p:nvPicPr>
          <p:cNvPr id="4" name="Picture 4" descr="F:\Faculty\Smith\visual\industry\adam smi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163640"/>
            <a:ext cx="3276601" cy="4694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Agricultural Revolution in England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562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dirty="0" smtClean="0">
                <a:solidFill>
                  <a:srgbClr val="FF0000"/>
                </a:solidFill>
              </a:rPr>
              <a:t>Enclosure Movement</a:t>
            </a:r>
          </a:p>
          <a:p>
            <a:pPr marL="514350" indent="-514350"/>
            <a:r>
              <a:rPr lang="en-US" dirty="0" smtClean="0"/>
              <a:t>Parliament controlled by landowners </a:t>
            </a:r>
            <a:r>
              <a:rPr lang="en-US" i="1" dirty="0" smtClean="0">
                <a:solidFill>
                  <a:srgbClr val="00FFFF"/>
                </a:solidFill>
              </a:rPr>
              <a:t>(gentry)</a:t>
            </a:r>
          </a:p>
          <a:p>
            <a:pPr marL="514350" indent="-514350"/>
            <a:r>
              <a:rPr lang="en-US" dirty="0" smtClean="0"/>
              <a:t>Ends </a:t>
            </a:r>
            <a:r>
              <a:rPr lang="en-US" dirty="0" smtClean="0">
                <a:solidFill>
                  <a:srgbClr val="FFFF00"/>
                </a:solidFill>
              </a:rPr>
              <a:t>“common lands” </a:t>
            </a:r>
            <a:r>
              <a:rPr lang="en-US" dirty="0" smtClean="0"/>
              <a:t>w/ </a:t>
            </a:r>
            <a:r>
              <a:rPr lang="en-US" dirty="0" smtClean="0">
                <a:solidFill>
                  <a:srgbClr val="FF66FF"/>
                </a:solidFill>
              </a:rPr>
              <a:t>Enclosure Acts</a:t>
            </a:r>
          </a:p>
          <a:p>
            <a:pPr marL="514350" indent="-514350"/>
            <a:r>
              <a:rPr lang="en-US" dirty="0" smtClean="0"/>
              <a:t>Allows for a </a:t>
            </a:r>
            <a:r>
              <a:rPr lang="en-US" dirty="0" smtClean="0">
                <a:solidFill>
                  <a:srgbClr val="BCF62A"/>
                </a:solidFill>
              </a:rPr>
              <a:t>more productive use of land</a:t>
            </a:r>
          </a:p>
          <a:p>
            <a:pPr marL="514350" indent="-514350" algn="ctr">
              <a:buNone/>
            </a:pPr>
            <a:r>
              <a:rPr lang="en-US" dirty="0" smtClean="0">
                <a:solidFill>
                  <a:srgbClr val="00FFFF"/>
                </a:solidFill>
              </a:rPr>
              <a:t>(also profits &amp; many </a:t>
            </a:r>
            <a:r>
              <a:rPr lang="en-US" dirty="0" smtClean="0">
                <a:solidFill>
                  <a:srgbClr val="FF66FF"/>
                </a:solidFill>
              </a:rPr>
              <a:t>small farmers </a:t>
            </a:r>
            <a:r>
              <a:rPr lang="en-US" dirty="0" smtClean="0">
                <a:solidFill>
                  <a:srgbClr val="00FFFF"/>
                </a:solidFill>
              </a:rPr>
              <a:t>move to cities)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lphaLcParenR" startAt="2"/>
            </a:pPr>
            <a:endParaRPr lang="en-US" dirty="0"/>
          </a:p>
        </p:txBody>
      </p:sp>
      <p:pic>
        <p:nvPicPr>
          <p:cNvPr id="4" name="Picture 5" descr="Enclosed land today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4648200" y="3865058"/>
            <a:ext cx="4495800" cy="299294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" name="Content Placeholder 3" descr="F:\Faculty\Smith\EUROPEAN\visual\18th century\andrew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6200"/>
            <a:ext cx="46482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914400"/>
          </a:xfrm>
        </p:spPr>
        <p:txBody>
          <a:bodyPr/>
          <a:lstStyle/>
          <a:p>
            <a:r>
              <a:rPr lang="en-US" dirty="0" smtClean="0"/>
              <a:t>Adam Smith on “self-interest”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763000" cy="6019800"/>
          </a:xfrm>
        </p:spPr>
        <p:txBody>
          <a:bodyPr/>
          <a:lstStyle/>
          <a:p>
            <a:r>
              <a:rPr lang="en-US" dirty="0" smtClean="0"/>
              <a:t>It is a natural characteristic of all people</a:t>
            </a:r>
          </a:p>
          <a:p>
            <a:r>
              <a:rPr lang="en-US" dirty="0" smtClean="0"/>
              <a:t>It is our self-interest that prompts us to</a:t>
            </a:r>
          </a:p>
          <a:p>
            <a:pPr>
              <a:buNone/>
            </a:pPr>
            <a:r>
              <a:rPr lang="en-US" dirty="0" smtClean="0"/>
              <a:t>work hard, take risks, and in the end benefit</a:t>
            </a:r>
          </a:p>
          <a:p>
            <a:pPr>
              <a:buNone/>
            </a:pPr>
            <a:r>
              <a:rPr lang="en-US" dirty="0" smtClean="0"/>
              <a:t>others through our activities</a:t>
            </a:r>
          </a:p>
          <a:p>
            <a:r>
              <a:rPr lang="en-US" dirty="0" smtClean="0"/>
              <a:t> If people want to serve their own interest,</a:t>
            </a:r>
          </a:p>
          <a:p>
            <a:pPr>
              <a:buNone/>
            </a:pPr>
            <a:r>
              <a:rPr lang="en-US" dirty="0" smtClean="0"/>
              <a:t>      they have to serve others first.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7100" y="3759708"/>
            <a:ext cx="2717800" cy="30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/>
          <a:lstStyle/>
          <a:p>
            <a:r>
              <a:rPr lang="en-US" dirty="0" smtClean="0"/>
              <a:t>Adam Smith on “wealth”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686800" cy="6172200"/>
          </a:xfrm>
        </p:spPr>
        <p:txBody>
          <a:bodyPr/>
          <a:lstStyle/>
          <a:p>
            <a:r>
              <a:rPr lang="en-US" dirty="0" smtClean="0"/>
              <a:t>Anti-mercantilism . . . </a:t>
            </a:r>
          </a:p>
          <a:p>
            <a:r>
              <a:rPr lang="en-US" dirty="0" smtClean="0"/>
              <a:t>Wealth of a nation not measured by how</a:t>
            </a:r>
          </a:p>
          <a:p>
            <a:pPr>
              <a:buNone/>
            </a:pPr>
            <a:r>
              <a:rPr lang="en-US" dirty="0" smtClean="0"/>
              <a:t>much gold or silver it had, but by how many</a:t>
            </a:r>
          </a:p>
          <a:p>
            <a:pPr>
              <a:buNone/>
            </a:pPr>
            <a:r>
              <a:rPr lang="en-US" dirty="0" smtClean="0"/>
              <a:t>goods and services its people consumed</a:t>
            </a:r>
          </a:p>
          <a:p>
            <a:r>
              <a:rPr lang="en-US" dirty="0" smtClean="0"/>
              <a:t> If money or gold doubled but prices also doubled, the nation and its people would be no better off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861054"/>
            <a:ext cx="2628900" cy="299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US" dirty="0" smtClean="0"/>
              <a:t>Adam Smith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839200" cy="6172200"/>
          </a:xfrm>
        </p:spPr>
        <p:txBody>
          <a:bodyPr/>
          <a:lstStyle/>
          <a:p>
            <a:r>
              <a:rPr lang="en-US" dirty="0" smtClean="0"/>
              <a:t>Wanted people in different countries to be</a:t>
            </a:r>
          </a:p>
          <a:p>
            <a:pPr>
              <a:buNone/>
            </a:pPr>
            <a:r>
              <a:rPr lang="en-US" dirty="0" smtClean="0"/>
              <a:t>able to freely trade without government</a:t>
            </a:r>
          </a:p>
          <a:p>
            <a:pPr>
              <a:buNone/>
            </a:pPr>
            <a:r>
              <a:rPr lang="en-US" dirty="0" smtClean="0"/>
              <a:t>prohibitions (tariffs or quotas) – </a:t>
            </a:r>
            <a:r>
              <a:rPr lang="en-US" b="1" dirty="0" smtClean="0">
                <a:solidFill>
                  <a:srgbClr val="FFFF00"/>
                </a:solidFill>
              </a:rPr>
              <a:t>free trade!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FFFF00"/>
                </a:solidFill>
              </a:rPr>
              <a:t>Competition</a:t>
            </a:r>
            <a:r>
              <a:rPr lang="en-US" dirty="0" smtClean="0"/>
              <a:t> keeps prices down and quality up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861054"/>
            <a:ext cx="2628900" cy="299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914400"/>
          </a:xfrm>
        </p:spPr>
        <p:txBody>
          <a:bodyPr/>
          <a:lstStyle/>
          <a:p>
            <a:r>
              <a:rPr lang="en-US" dirty="0" smtClean="0"/>
              <a:t>Adam Smith on government 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763000" cy="6248400"/>
          </a:xfrm>
        </p:spPr>
        <p:txBody>
          <a:bodyPr/>
          <a:lstStyle/>
          <a:p>
            <a:r>
              <a:rPr lang="en-US" dirty="0" smtClean="0"/>
              <a:t>Government has only three duties</a:t>
            </a:r>
          </a:p>
          <a:p>
            <a:r>
              <a:rPr lang="en-US" dirty="0" smtClean="0"/>
              <a:t>1. Provide national defense</a:t>
            </a:r>
          </a:p>
          <a:p>
            <a:r>
              <a:rPr lang="en-US" dirty="0" smtClean="0"/>
              <a:t>2. Provide a system of justice (a court system)</a:t>
            </a:r>
          </a:p>
          <a:p>
            <a:r>
              <a:rPr lang="en-US" dirty="0" smtClean="0"/>
              <a:t>3. Public works such as roads and bridges</a:t>
            </a:r>
          </a:p>
          <a:p>
            <a:r>
              <a:rPr lang="en-US" dirty="0" smtClean="0"/>
              <a:t>Government </a:t>
            </a:r>
            <a:r>
              <a:rPr lang="en-US" b="1" u="sng" dirty="0" smtClean="0">
                <a:solidFill>
                  <a:srgbClr val="FFFF00"/>
                </a:solidFill>
              </a:rPr>
              <a:t>should not </a:t>
            </a:r>
            <a:r>
              <a:rPr lang="en-US" dirty="0" smtClean="0"/>
              <a:t>be involved in economy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784854"/>
            <a:ext cx="2628900" cy="299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Utopian Socialism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8229600" cy="5638800"/>
          </a:xfrm>
        </p:spPr>
        <p:txBody>
          <a:bodyPr/>
          <a:lstStyle/>
          <a:p>
            <a:pPr marL="514350" indent="-514350"/>
            <a:r>
              <a:rPr lang="en-US" dirty="0" smtClean="0"/>
              <a:t>An idea developed among socialists that government should protect the freedoms of all &amp; </a:t>
            </a:r>
            <a:r>
              <a:rPr lang="en-US" dirty="0" smtClean="0">
                <a:solidFill>
                  <a:srgbClr val="00FFFF"/>
                </a:solidFill>
              </a:rPr>
              <a:t>control </a:t>
            </a:r>
            <a:r>
              <a:rPr lang="en-US" dirty="0" smtClean="0"/>
              <a:t>the distribution of wealth</a:t>
            </a:r>
          </a:p>
          <a:p>
            <a:pPr marL="514350" indent="-514350" algn="ctr"/>
            <a:r>
              <a:rPr lang="en-US" i="1" dirty="0" smtClean="0">
                <a:solidFill>
                  <a:srgbClr val="FF66FF"/>
                </a:solidFill>
              </a:rPr>
              <a:t>“welfare state”</a:t>
            </a:r>
          </a:p>
          <a:p>
            <a:pPr marL="514350" indent="-514350" algn="ctr"/>
            <a:endParaRPr lang="en-US" i="1" dirty="0" smtClean="0">
              <a:solidFill>
                <a:srgbClr val="FF66FF"/>
              </a:solidFill>
            </a:endParaRPr>
          </a:p>
          <a:p>
            <a:pPr marL="514350" indent="-514350"/>
            <a:r>
              <a:rPr lang="en-US" dirty="0" smtClean="0"/>
              <a:t>This led to </a:t>
            </a:r>
            <a:r>
              <a:rPr lang="en-US" dirty="0" smtClean="0">
                <a:solidFill>
                  <a:srgbClr val="BCF62A"/>
                </a:solidFill>
              </a:rPr>
              <a:t>“Utopian Socialism”… 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BCF62A"/>
                </a:solidFill>
              </a:rPr>
              <a:t>social &amp; economic planning by the government</a:t>
            </a:r>
          </a:p>
          <a:p>
            <a:pPr marL="514350" indent="-51435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514350" indent="-514350"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“cooperation not competition”</a:t>
            </a:r>
          </a:p>
          <a:p>
            <a:pPr marL="514350" indent="-514350"/>
            <a:endParaRPr lang="en-US" i="1" dirty="0" smtClean="0">
              <a:solidFill>
                <a:srgbClr val="FF66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Important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686800" cy="5943600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4"/>
            </a:pPr>
            <a:r>
              <a:rPr lang="en-US" b="1" dirty="0" smtClean="0">
                <a:solidFill>
                  <a:srgbClr val="FFFF00"/>
                </a:solidFill>
              </a:rPr>
              <a:t>Karl Marx </a:t>
            </a:r>
            <a:r>
              <a:rPr lang="en-US" dirty="0" smtClean="0"/>
              <a:t>(1818-1883)</a:t>
            </a:r>
          </a:p>
          <a:p>
            <a:pPr marL="514350" indent="-514350">
              <a:buAutoNum type="arabicPeriod" startAt="4"/>
            </a:pPr>
            <a:endParaRPr lang="en-US" dirty="0" smtClean="0"/>
          </a:p>
          <a:p>
            <a:pPr marL="514350" indent="-514350"/>
            <a:r>
              <a:rPr lang="en-US" b="1" u="sng" dirty="0" smtClean="0">
                <a:solidFill>
                  <a:srgbClr val="F66064"/>
                </a:solidFill>
              </a:rPr>
              <a:t>Communist Manifesto </a:t>
            </a:r>
            <a:r>
              <a:rPr lang="en-US" dirty="0" smtClean="0"/>
              <a:t>(1848)</a:t>
            </a:r>
          </a:p>
          <a:p>
            <a:pPr marL="514350" indent="-514350"/>
            <a:r>
              <a:rPr lang="en-US" dirty="0" smtClean="0"/>
              <a:t>History is a series of conflicts </a:t>
            </a:r>
          </a:p>
          <a:p>
            <a:pPr marL="514350" indent="-514350">
              <a:buNone/>
            </a:pPr>
            <a:r>
              <a:rPr lang="en-US" dirty="0" smtClean="0"/>
              <a:t>between the </a:t>
            </a:r>
            <a:r>
              <a:rPr lang="en-US" dirty="0" smtClean="0">
                <a:solidFill>
                  <a:srgbClr val="BCF62A"/>
                </a:solidFill>
              </a:rPr>
              <a:t>“haves” </a:t>
            </a:r>
            <a:r>
              <a:rPr lang="en-US" dirty="0" smtClean="0"/>
              <a:t>vs. </a:t>
            </a:r>
            <a:r>
              <a:rPr lang="en-US" dirty="0" smtClean="0">
                <a:solidFill>
                  <a:srgbClr val="00FFFF"/>
                </a:solidFill>
              </a:rPr>
              <a:t>“have </a:t>
            </a:r>
            <a:r>
              <a:rPr lang="en-US" dirty="0" err="1" smtClean="0">
                <a:solidFill>
                  <a:srgbClr val="00FFFF"/>
                </a:solidFill>
              </a:rPr>
              <a:t>nots</a:t>
            </a:r>
            <a:r>
              <a:rPr lang="en-US" dirty="0" smtClean="0">
                <a:solidFill>
                  <a:srgbClr val="00FFFF"/>
                </a:solidFill>
              </a:rPr>
              <a:t>”</a:t>
            </a:r>
          </a:p>
          <a:p>
            <a:pPr marL="514350" indent="-514350"/>
            <a:r>
              <a:rPr lang="en-US" dirty="0" smtClean="0"/>
              <a:t>Struggle to control production ($)</a:t>
            </a:r>
          </a:p>
          <a:p>
            <a:pPr marL="514350" indent="-514350">
              <a:buNone/>
            </a:pPr>
            <a:endParaRPr lang="en-US" dirty="0" smtClean="0">
              <a:solidFill>
                <a:srgbClr val="00FFFF"/>
              </a:solidFill>
            </a:endParaRPr>
          </a:p>
        </p:txBody>
      </p:sp>
      <p:pic>
        <p:nvPicPr>
          <p:cNvPr id="4" name="Picture 4" descr="F:\Faculty\Smith\visual\industry\mar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1" y="0"/>
            <a:ext cx="2514600" cy="3810258"/>
          </a:xfrm>
          <a:prstGeom prst="rect">
            <a:avLst/>
          </a:prstGeom>
          <a:noFill/>
        </p:spPr>
      </p:pic>
      <p:pic>
        <p:nvPicPr>
          <p:cNvPr id="5" name="Picture 4" descr="F:\Faculty\Smith\visual\industry\enge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343400"/>
            <a:ext cx="2182695" cy="2514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352800" y="5257800"/>
            <a:ext cx="46602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Forgotten co-author Friedrich Engels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426464"/>
          </a:xfrm>
        </p:spPr>
        <p:txBody>
          <a:bodyPr/>
          <a:lstStyle/>
          <a:p>
            <a:pPr algn="ctr"/>
            <a:r>
              <a:rPr lang="en-US" dirty="0" smtClean="0"/>
              <a:t>Marx’s stages of economic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638800"/>
          </a:xfrm>
        </p:spPr>
        <p:txBody>
          <a:bodyPr/>
          <a:lstStyle/>
          <a:p>
            <a:r>
              <a:rPr lang="en-US" dirty="0" smtClean="0"/>
              <a:t>1. Primitive Communism</a:t>
            </a:r>
          </a:p>
          <a:p>
            <a:r>
              <a:rPr lang="en-US" dirty="0" smtClean="0"/>
              <a:t>2. Slavery</a:t>
            </a:r>
          </a:p>
          <a:p>
            <a:r>
              <a:rPr lang="en-US" dirty="0" smtClean="0"/>
              <a:t>3. Feudalism</a:t>
            </a:r>
          </a:p>
          <a:p>
            <a:r>
              <a:rPr lang="en-US" dirty="0" smtClean="0"/>
              <a:t>4. Capitalism</a:t>
            </a:r>
          </a:p>
          <a:p>
            <a:r>
              <a:rPr lang="en-US" dirty="0" smtClean="0"/>
              <a:t>5. Dictatorship of the Workers, or</a:t>
            </a:r>
          </a:p>
          <a:p>
            <a:r>
              <a:rPr lang="en-US" dirty="0" smtClean="0"/>
              <a:t>Socialism</a:t>
            </a:r>
          </a:p>
          <a:p>
            <a:r>
              <a:rPr lang="en-US" dirty="0" smtClean="0"/>
              <a:t>6. Pure Communism</a:t>
            </a:r>
            <a:endParaRPr lang="en-US" dirty="0"/>
          </a:p>
        </p:txBody>
      </p:sp>
      <p:pic>
        <p:nvPicPr>
          <p:cNvPr id="4" name="Picture 4" descr="F:\Faculty\Smith\visual\industry\mar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047742"/>
            <a:ext cx="2514600" cy="3810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6553200" cy="609600"/>
          </a:xfrm>
        </p:spPr>
        <p:txBody>
          <a:bodyPr/>
          <a:lstStyle/>
          <a:p>
            <a:r>
              <a:rPr lang="en-US" dirty="0" smtClean="0"/>
              <a:t>Marx’s “Communism”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305800" cy="6096000"/>
          </a:xfrm>
        </p:spPr>
        <p:txBody>
          <a:bodyPr/>
          <a:lstStyle/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Last stage = </a:t>
            </a:r>
            <a:r>
              <a:rPr lang="en-US" b="1" dirty="0" smtClean="0">
                <a:solidFill>
                  <a:srgbClr val="BCF62A"/>
                </a:solidFill>
              </a:rPr>
              <a:t>capitalist stage </a:t>
            </a:r>
            <a:r>
              <a:rPr lang="en-US" dirty="0" smtClean="0"/>
              <a:t>of industrial era</a:t>
            </a:r>
          </a:p>
          <a:p>
            <a:pPr marL="514350" indent="-514350" algn="ctr"/>
            <a:r>
              <a:rPr lang="en-US" dirty="0" smtClean="0">
                <a:solidFill>
                  <a:srgbClr val="FFFF00"/>
                </a:solidFill>
              </a:rPr>
              <a:t>Poverty of the masses </a:t>
            </a:r>
            <a:r>
              <a:rPr lang="en-US" dirty="0" smtClean="0"/>
              <a:t>&amp; revolution of the workers - </a:t>
            </a:r>
            <a:r>
              <a:rPr lang="en-US" b="1" dirty="0" smtClean="0">
                <a:solidFill>
                  <a:srgbClr val="F66064"/>
                </a:solidFill>
              </a:rPr>
              <a:t>“proletariat”</a:t>
            </a:r>
          </a:p>
          <a:p>
            <a:pPr marL="514350" indent="-514350" algn="ctr"/>
            <a:endParaRPr lang="en-US" b="1" dirty="0" smtClean="0">
              <a:solidFill>
                <a:srgbClr val="F66064"/>
              </a:solidFill>
            </a:endParaRPr>
          </a:p>
          <a:p>
            <a:pPr marL="514350" indent="-514350" algn="ctr"/>
            <a:r>
              <a:rPr lang="en-US" dirty="0" smtClean="0"/>
              <a:t>A </a:t>
            </a:r>
            <a:r>
              <a:rPr lang="en-US" dirty="0" smtClean="0">
                <a:solidFill>
                  <a:srgbClr val="00FFFF"/>
                </a:solidFill>
              </a:rPr>
              <a:t>classless society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where people will work for the benefit of all, not just themselves</a:t>
            </a:r>
          </a:p>
          <a:p>
            <a:pPr marL="514350" indent="-514350" algn="ctr"/>
            <a:endParaRPr lang="en-US" dirty="0" smtClean="0"/>
          </a:p>
          <a:p>
            <a:pPr marL="514350" indent="-514350"/>
            <a:r>
              <a:rPr lang="en-US" dirty="0" smtClean="0"/>
              <a:t>True </a:t>
            </a:r>
            <a:r>
              <a:rPr lang="en-US" b="1" dirty="0" smtClean="0">
                <a:solidFill>
                  <a:srgbClr val="F66064"/>
                </a:solidFill>
              </a:rPr>
              <a:t>communism </a:t>
            </a:r>
            <a:r>
              <a:rPr lang="en-US" dirty="0" smtClean="0"/>
              <a:t>as all production shared &amp; all needs met: </a:t>
            </a:r>
            <a:r>
              <a:rPr lang="en-US" b="1" i="1" dirty="0" smtClean="0">
                <a:solidFill>
                  <a:srgbClr val="FFFF00"/>
                </a:solidFill>
              </a:rPr>
              <a:t>“From each according to their abilities, to each according to their needs”</a:t>
            </a:r>
          </a:p>
          <a:p>
            <a:pPr marL="514350" indent="-514350"/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914400"/>
          </a:xfrm>
        </p:spPr>
        <p:txBody>
          <a:bodyPr/>
          <a:lstStyle/>
          <a:p>
            <a:r>
              <a:rPr lang="en-US" dirty="0" smtClean="0"/>
              <a:t>Marx’s Communism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924800" cy="5410200"/>
          </a:xfrm>
        </p:spPr>
        <p:txBody>
          <a:bodyPr/>
          <a:lstStyle/>
          <a:p>
            <a:pPr marL="514350" indent="-514350"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No need for government </a:t>
            </a:r>
          </a:p>
          <a:p>
            <a:pPr marL="514350" indent="-514350" algn="ctr">
              <a:buFont typeface="Wingdings" pitchFamily="2" charset="2"/>
              <a:buChar char="Ø"/>
            </a:pPr>
            <a:endParaRPr lang="en-US" dirty="0" smtClean="0"/>
          </a:p>
          <a:p>
            <a:pPr marL="514350" indent="-514350"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00FFFF"/>
                </a:solidFill>
              </a:rPr>
              <a:t>Nations will disappear</a:t>
            </a:r>
          </a:p>
          <a:p>
            <a:pPr marL="514350" indent="-51435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“workers of the world unite, you have nothing to lose but your chains”</a:t>
            </a:r>
          </a:p>
          <a:p>
            <a:pPr marL="514350" indent="-514350" algn="ctr">
              <a:buFont typeface="Wingdings" pitchFamily="2" charset="2"/>
              <a:buChar char="Ø"/>
            </a:pPr>
            <a:endParaRPr lang="en-US" dirty="0" smtClean="0"/>
          </a:p>
          <a:p>
            <a:pPr marL="514350" indent="-514350"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BCF62A"/>
                </a:solidFill>
              </a:rPr>
              <a:t>Religion is a distraction &amp; distorts reality</a:t>
            </a:r>
          </a:p>
          <a:p>
            <a:pPr marL="514350" indent="-51435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“opiate of the people”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19"/>
          </a:xfrm>
        </p:spPr>
        <p:txBody>
          <a:bodyPr/>
          <a:lstStyle/>
          <a:p>
            <a:pPr algn="ctr"/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0"/>
            <a:ext cx="8763000" cy="6858000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 smtClean="0"/>
              <a:t>Imagine there's no heaven</a:t>
            </a:r>
            <a:br>
              <a:rPr lang="en-US" sz="4400" dirty="0" smtClean="0"/>
            </a:br>
            <a:r>
              <a:rPr lang="en-US" sz="4400" dirty="0" smtClean="0"/>
              <a:t>It's easy if you try</a:t>
            </a:r>
            <a:br>
              <a:rPr lang="en-US" sz="4400" dirty="0" smtClean="0"/>
            </a:br>
            <a:r>
              <a:rPr lang="en-US" sz="4400" dirty="0" smtClean="0"/>
              <a:t>No hell below us</a:t>
            </a:r>
            <a:br>
              <a:rPr lang="en-US" sz="4400" dirty="0" smtClean="0"/>
            </a:br>
            <a:r>
              <a:rPr lang="en-US" sz="4400" dirty="0" smtClean="0"/>
              <a:t>Above us only sky</a:t>
            </a:r>
            <a:br>
              <a:rPr lang="en-US" sz="4400" dirty="0" smtClean="0"/>
            </a:br>
            <a:r>
              <a:rPr lang="en-US" sz="4400" dirty="0" smtClean="0"/>
              <a:t>Imagine all the people</a:t>
            </a:r>
            <a:br>
              <a:rPr lang="en-US" sz="4400" dirty="0" smtClean="0"/>
            </a:br>
            <a:r>
              <a:rPr lang="en-US" sz="4400" dirty="0" smtClean="0"/>
              <a:t>Living for today…</a:t>
            </a:r>
          </a:p>
          <a:p>
            <a:pPr algn="ctr"/>
            <a:r>
              <a:rPr lang="en-US" sz="4400" dirty="0" smtClean="0"/>
              <a:t>Imagine there's no countries</a:t>
            </a:r>
            <a:br>
              <a:rPr lang="en-US" sz="4400" dirty="0" smtClean="0"/>
            </a:br>
            <a:r>
              <a:rPr lang="en-US" sz="4400" dirty="0" smtClean="0"/>
              <a:t>It isn't hard to do</a:t>
            </a:r>
            <a:br>
              <a:rPr lang="en-US" sz="4400" dirty="0" smtClean="0"/>
            </a:br>
            <a:r>
              <a:rPr lang="en-US" sz="4400" dirty="0" smtClean="0"/>
              <a:t>Nothing to kill or die for</a:t>
            </a:r>
            <a:br>
              <a:rPr lang="en-US" sz="4400" dirty="0" smtClean="0"/>
            </a:br>
            <a:r>
              <a:rPr lang="en-US" sz="4400" dirty="0" smtClean="0"/>
              <a:t>And no religion too</a:t>
            </a:r>
            <a:br>
              <a:rPr lang="en-US" sz="4400" dirty="0" smtClean="0"/>
            </a:br>
            <a:r>
              <a:rPr lang="en-US" sz="4400" dirty="0" smtClean="0"/>
              <a:t>Imagine all the people</a:t>
            </a:r>
            <a:br>
              <a:rPr lang="en-US" sz="4400" dirty="0" smtClean="0"/>
            </a:br>
            <a:r>
              <a:rPr lang="en-US" sz="4400" dirty="0" smtClean="0"/>
              <a:t>Living life in peace...</a:t>
            </a:r>
          </a:p>
          <a:p>
            <a:endParaRPr lang="en-US" dirty="0" smtClean="0"/>
          </a:p>
          <a:p>
            <a:pPr algn="r"/>
            <a:r>
              <a:rPr lang="en-US" sz="4200" dirty="0" smtClean="0"/>
              <a:t>Imagine no possessions</a:t>
            </a:r>
            <a:br>
              <a:rPr lang="en-US" sz="4200" dirty="0" smtClean="0"/>
            </a:br>
            <a:r>
              <a:rPr lang="en-US" sz="4200" dirty="0" smtClean="0"/>
              <a:t>I wonder if you can</a:t>
            </a:r>
            <a:br>
              <a:rPr lang="en-US" sz="4200" dirty="0" smtClean="0"/>
            </a:br>
            <a:r>
              <a:rPr lang="en-US" sz="4200" dirty="0" smtClean="0"/>
              <a:t>No need for greed or hunger</a:t>
            </a:r>
            <a:br>
              <a:rPr lang="en-US" sz="4200" dirty="0" smtClean="0"/>
            </a:br>
            <a:r>
              <a:rPr lang="en-US" sz="4200" dirty="0" smtClean="0"/>
              <a:t>A brotherhood of man</a:t>
            </a:r>
            <a:br>
              <a:rPr lang="en-US" sz="4200" dirty="0" smtClean="0"/>
            </a:br>
            <a:r>
              <a:rPr lang="en-US" sz="4200" dirty="0" smtClean="0"/>
              <a:t>Imagine all the people</a:t>
            </a:r>
            <a:br>
              <a:rPr lang="en-US" sz="4200" dirty="0" smtClean="0"/>
            </a:br>
            <a:r>
              <a:rPr lang="en-US" sz="4200" dirty="0" smtClean="0"/>
              <a:t>Sharing all the world...</a:t>
            </a:r>
          </a:p>
          <a:p>
            <a:r>
              <a:rPr lang="en-US" sz="3300" dirty="0" smtClean="0"/>
              <a:t>You may say I'm a dreamer</a:t>
            </a:r>
            <a:br>
              <a:rPr lang="en-US" sz="3300" dirty="0" smtClean="0"/>
            </a:br>
            <a:r>
              <a:rPr lang="en-US" sz="3300" dirty="0" smtClean="0"/>
              <a:t>But I'm not the only one</a:t>
            </a:r>
            <a:br>
              <a:rPr lang="en-US" sz="3300" dirty="0" smtClean="0"/>
            </a:br>
            <a:r>
              <a:rPr lang="en-US" sz="3300" dirty="0" smtClean="0"/>
              <a:t>I hope someday you'll join us</a:t>
            </a:r>
            <a:br>
              <a:rPr lang="en-US" sz="3300" dirty="0" smtClean="0"/>
            </a:br>
            <a:r>
              <a:rPr lang="en-US" sz="3300" dirty="0" smtClean="0"/>
              <a:t>And the world will live as one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wrbeaver\Downloads\Industrial Revolution - Britain_-_Agricultural_Revolution_-_Enclosure_Acts__List__16th_-18th_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914400"/>
          </a:xfrm>
        </p:spPr>
        <p:txBody>
          <a:bodyPr/>
          <a:lstStyle/>
          <a:p>
            <a:r>
              <a:rPr lang="en-US" dirty="0" smtClean="0"/>
              <a:t>But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534400" cy="6096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://ts3.mm.bing.net/th?id=H.4753065069709414&amp;pid=15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762000"/>
            <a:ext cx="6096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685800"/>
          </a:xfrm>
        </p:spPr>
        <p:txBody>
          <a:bodyPr/>
          <a:lstStyle/>
          <a:p>
            <a:r>
              <a:rPr lang="en-US" dirty="0" smtClean="0"/>
              <a:t> . . . and then there were 3!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85800"/>
            <a:ext cx="9144000" cy="633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610600" cy="685800"/>
          </a:xfrm>
        </p:spPr>
        <p:txBody>
          <a:bodyPr/>
          <a:lstStyle/>
          <a:p>
            <a:r>
              <a:rPr lang="en-US" dirty="0" smtClean="0"/>
              <a:t>Self Interest???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671883"/>
            <a:ext cx="4495800" cy="626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2209800"/>
          </a:xfrm>
        </p:spPr>
        <p:txBody>
          <a:bodyPr/>
          <a:lstStyle/>
          <a:p>
            <a:pPr algn="ctr"/>
            <a:r>
              <a:rPr lang="en-US" dirty="0" smtClean="0"/>
              <a:t>How would supporters of each use the image &amp; message to win supporters?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35509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09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Smith or Marx???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839200" cy="6324600"/>
          </a:xfrm>
        </p:spPr>
        <p:txBody>
          <a:bodyPr>
            <a:normAutofit fontScale="85000" lnSpcReduction="20000"/>
          </a:bodyPr>
          <a:lstStyle/>
          <a:p>
            <a:pPr marL="582930" indent="-514350">
              <a:buFont typeface="+mj-lt"/>
              <a:buAutoNum type="arabicPeriod"/>
            </a:pPr>
            <a:r>
              <a:rPr lang="en-US" dirty="0" smtClean="0"/>
              <a:t>Laissez-faire capitalism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Communism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History is a struggle between “have’s &amp; have </a:t>
            </a:r>
            <a:r>
              <a:rPr lang="en-US" dirty="0" err="1" smtClean="0"/>
              <a:t>nots</a:t>
            </a:r>
            <a:r>
              <a:rPr lang="en-US" dirty="0" smtClean="0"/>
              <a:t>”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The proletariat will rise up &amp; seize power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“supply &amp; demand” is the “invisible hand” that determines price &amp; profit</a:t>
            </a:r>
          </a:p>
          <a:p>
            <a:pPr marL="582930" indent="-514350">
              <a:buFont typeface="+mj-lt"/>
              <a:buAutoNum type="arabicPeriod"/>
            </a:pPr>
            <a:r>
              <a:rPr lang="en-US" u="sng" dirty="0" smtClean="0"/>
              <a:t>The Communist Manifesto</a:t>
            </a:r>
          </a:p>
          <a:p>
            <a:pPr marL="582930" indent="-514350">
              <a:buFont typeface="+mj-lt"/>
              <a:buAutoNum type="arabicPeriod"/>
            </a:pPr>
            <a:r>
              <a:rPr lang="en-US" u="sng" dirty="0" smtClean="0"/>
              <a:t>The Wealth of Nations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Eventually a “classless” society will emerge where all resources will be shared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The law of competition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Government should limit its interference with the operation of business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err="1" smtClean="0"/>
              <a:t>Gov’t</a:t>
            </a:r>
            <a:r>
              <a:rPr lang="en-US" dirty="0" smtClean="0"/>
              <a:t> will eventually be unnecessary &amp; disappear</a:t>
            </a:r>
          </a:p>
          <a:p>
            <a:pPr marL="582930" indent="-514350">
              <a:buFont typeface="+mj-lt"/>
              <a:buAutoNum type="arabicPeriod"/>
            </a:pPr>
            <a:r>
              <a:rPr lang="en-US" dirty="0" smtClean="0"/>
              <a:t>Private ownership &amp; free enterprise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609600"/>
          </a:xfrm>
        </p:spPr>
        <p:txBody>
          <a:bodyPr/>
          <a:lstStyle/>
          <a:p>
            <a:pPr algn="ctr"/>
            <a:r>
              <a:rPr lang="en-US" dirty="0" smtClean="0"/>
              <a:t>Capitalism &amp; Communism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609600"/>
            <a:ext cx="4040188" cy="639762"/>
          </a:xfrm>
        </p:spPr>
        <p:txBody>
          <a:bodyPr/>
          <a:lstStyle/>
          <a:p>
            <a:r>
              <a:rPr lang="en-US" dirty="0" smtClean="0"/>
              <a:t>Adam Smith (1723-1790)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572000" y="609600"/>
            <a:ext cx="4041775" cy="639762"/>
          </a:xfrm>
        </p:spPr>
        <p:txBody>
          <a:bodyPr/>
          <a:lstStyle/>
          <a:p>
            <a:r>
              <a:rPr lang="en-US" dirty="0" smtClean="0"/>
              <a:t>Karl Marx (1818-1883)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0" y="1295400"/>
            <a:ext cx="4497388" cy="5562600"/>
          </a:xfrm>
        </p:spPr>
        <p:txBody>
          <a:bodyPr/>
          <a:lstStyle/>
          <a:p>
            <a:r>
              <a:rPr lang="en-US" dirty="0" smtClean="0"/>
              <a:t>Laissez-faire  capitalism</a:t>
            </a:r>
          </a:p>
          <a:p>
            <a:r>
              <a:rPr lang="en-US" dirty="0" smtClean="0"/>
              <a:t>Supply &amp; demand = “invisible hand”</a:t>
            </a:r>
          </a:p>
          <a:p>
            <a:r>
              <a:rPr lang="en-US" dirty="0" smtClean="0"/>
              <a:t>Wealth of Nations</a:t>
            </a:r>
          </a:p>
          <a:p>
            <a:r>
              <a:rPr lang="en-US" dirty="0" smtClean="0"/>
              <a:t>Law of competition</a:t>
            </a:r>
          </a:p>
          <a:p>
            <a:r>
              <a:rPr lang="en-US" dirty="0" smtClean="0"/>
              <a:t>Limited </a:t>
            </a:r>
            <a:r>
              <a:rPr lang="en-US" dirty="0" err="1" smtClean="0"/>
              <a:t>gov’t</a:t>
            </a:r>
            <a:r>
              <a:rPr lang="en-US" dirty="0" smtClean="0"/>
              <a:t> interference w/ business</a:t>
            </a:r>
          </a:p>
          <a:p>
            <a:r>
              <a:rPr lang="en-US" dirty="0" smtClean="0"/>
              <a:t>Private ownership &amp; free enterprise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295400"/>
            <a:ext cx="4498975" cy="5562600"/>
          </a:xfrm>
        </p:spPr>
        <p:txBody>
          <a:bodyPr/>
          <a:lstStyle/>
          <a:p>
            <a:r>
              <a:rPr lang="en-US" dirty="0" smtClean="0"/>
              <a:t>Communism</a:t>
            </a:r>
          </a:p>
          <a:p>
            <a:r>
              <a:rPr lang="en-US" dirty="0" smtClean="0"/>
              <a:t>History is a struggle between have’s &amp; have </a:t>
            </a:r>
            <a:r>
              <a:rPr lang="en-US" dirty="0" err="1" smtClean="0"/>
              <a:t>nots</a:t>
            </a:r>
            <a:endParaRPr lang="en-US" dirty="0" smtClean="0"/>
          </a:p>
          <a:p>
            <a:r>
              <a:rPr lang="en-US" dirty="0" smtClean="0"/>
              <a:t>Proletariat will rise up &amp; seize power</a:t>
            </a:r>
          </a:p>
          <a:p>
            <a:r>
              <a:rPr lang="en-US" dirty="0" smtClean="0"/>
              <a:t>Communist Manifesto</a:t>
            </a:r>
          </a:p>
          <a:p>
            <a:r>
              <a:rPr lang="en-US" dirty="0" smtClean="0"/>
              <a:t>Eventually a classless society</a:t>
            </a:r>
          </a:p>
          <a:p>
            <a:r>
              <a:rPr lang="en-US" dirty="0" err="1" smtClean="0"/>
              <a:t>Gov’t</a:t>
            </a:r>
            <a:r>
              <a:rPr lang="en-US" dirty="0" smtClean="0"/>
              <a:t> eventually unnecessary &amp; disappears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914400"/>
          </a:xfrm>
        </p:spPr>
        <p:txBody>
          <a:bodyPr/>
          <a:lstStyle/>
          <a:p>
            <a:r>
              <a:rPr lang="en-US" dirty="0" smtClean="0"/>
              <a:t>Thomas Malthus - 1798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772400" cy="55626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Poverty &amp; famine were natural</a:t>
            </a:r>
          </a:p>
          <a:p>
            <a:pPr>
              <a:buNone/>
            </a:pPr>
            <a:r>
              <a:rPr lang="en-US" dirty="0" smtClean="0"/>
              <a:t> outcomes of </a:t>
            </a:r>
            <a:r>
              <a:rPr lang="en-US" dirty="0" smtClean="0">
                <a:solidFill>
                  <a:srgbClr val="FFFF00"/>
                </a:solidFill>
              </a:rPr>
              <a:t>overpopulation. </a:t>
            </a:r>
          </a:p>
          <a:p>
            <a:pPr algn="ctr">
              <a:buNone/>
            </a:pPr>
            <a:r>
              <a:rPr lang="en-US" dirty="0" smtClean="0"/>
              <a:t>(Inevitable)</a:t>
            </a:r>
          </a:p>
          <a:p>
            <a:pPr algn="ctr"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Obstacle to further progress. </a:t>
            </a:r>
            <a:r>
              <a:rPr lang="en-US" dirty="0" smtClean="0">
                <a:solidFill>
                  <a:srgbClr val="92D050"/>
                </a:solidFill>
              </a:rPr>
              <a:t>(caused misery)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Explained decline of living conditions in England.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Blamed irresponsibility of lower classes.</a:t>
            </a:r>
            <a:endParaRPr lang="en-US" dirty="0"/>
          </a:p>
        </p:txBody>
      </p:sp>
      <p:pic>
        <p:nvPicPr>
          <p:cNvPr id="1026" name="Picture 2" descr="http://www.ucmp.berkeley.edu/history/images/malth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0"/>
            <a:ext cx="2514600" cy="2971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914400"/>
          </a:xfrm>
        </p:spPr>
        <p:txBody>
          <a:bodyPr/>
          <a:lstStyle/>
          <a:p>
            <a:r>
              <a:rPr lang="en-US" dirty="0" smtClean="0"/>
              <a:t>David Ricardo - 1817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772400" cy="6019800"/>
          </a:xfrm>
        </p:spPr>
        <p:txBody>
          <a:bodyPr/>
          <a:lstStyle/>
          <a:p>
            <a:pPr marL="514350" indent="-514350">
              <a:buNone/>
            </a:pPr>
            <a:r>
              <a:rPr lang="en-US" b="1" dirty="0" smtClean="0">
                <a:solidFill>
                  <a:srgbClr val="BCF62A"/>
                </a:solidFill>
              </a:rPr>
              <a:t>“iron law of wages” </a:t>
            </a:r>
          </a:p>
          <a:p>
            <a:pPr marL="514350" indent="-514350"/>
            <a:r>
              <a:rPr lang="en-US" dirty="0" smtClean="0"/>
              <a:t>Pointless to artificially raise wages to help working class standard of living because wages are directly related to population.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Controlled by </a:t>
            </a:r>
            <a:r>
              <a:rPr lang="en-US" b="1" i="1" dirty="0" smtClean="0">
                <a:solidFill>
                  <a:srgbClr val="BCF62A"/>
                </a:solidFill>
              </a:rPr>
              <a:t>supply &amp; demand</a:t>
            </a:r>
          </a:p>
          <a:p>
            <a:pPr marL="514350" indent="-514350"/>
            <a:r>
              <a:rPr lang="en-US" dirty="0" smtClean="0"/>
              <a:t>Would always remain around</a:t>
            </a:r>
          </a:p>
          <a:p>
            <a:pPr marL="514350" indent="-514350">
              <a:buNone/>
            </a:pPr>
            <a:r>
              <a:rPr lang="en-US" dirty="0" smtClean="0"/>
              <a:t>                  </a:t>
            </a:r>
            <a:r>
              <a:rPr lang="en-US" b="1" i="1" dirty="0" smtClean="0">
                <a:solidFill>
                  <a:srgbClr val="FFFF00"/>
                </a:solidFill>
              </a:rPr>
              <a:t>“subsistence level”</a:t>
            </a:r>
          </a:p>
          <a:p>
            <a:pPr marL="514350" indent="-514350" algn="ctr"/>
            <a:endParaRPr lang="en-US" dirty="0" smtClean="0"/>
          </a:p>
          <a:p>
            <a:pPr marL="514350" indent="-514350"/>
            <a:r>
              <a:rPr lang="en-US" b="1" i="1" dirty="0" smtClean="0">
                <a:solidFill>
                  <a:srgbClr val="00FFFF"/>
                </a:solidFill>
              </a:rPr>
              <a:t>Did these guys subscribe to </a:t>
            </a:r>
          </a:p>
          <a:p>
            <a:pPr marL="514350" indent="-514350" algn="ctr">
              <a:buNone/>
            </a:pPr>
            <a:r>
              <a:rPr lang="en-US" b="1" i="1" dirty="0" smtClean="0">
                <a:solidFill>
                  <a:srgbClr val="00FFFF"/>
                </a:solidFill>
              </a:rPr>
              <a:t>laissez faire ideas?</a:t>
            </a:r>
          </a:p>
          <a:p>
            <a:pPr marL="514350" indent="-514350" algn="ctr"/>
            <a:endParaRPr lang="en-US" dirty="0" smtClean="0"/>
          </a:p>
          <a:p>
            <a:pPr marL="514350" indent="-514350" algn="ctr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David Ricar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878577"/>
            <a:ext cx="2590800" cy="2979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John Stuart Mill </a:t>
            </a:r>
            <a:r>
              <a:rPr lang="en-US" dirty="0" smtClean="0"/>
              <a:t>(1806-1873)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pPr marL="514350" indent="-514350"/>
            <a:r>
              <a:rPr lang="en-US" dirty="0" smtClean="0"/>
              <a:t>Government should protect the freedoms of all &amp; </a:t>
            </a:r>
            <a:r>
              <a:rPr lang="en-US" dirty="0" smtClean="0">
                <a:solidFill>
                  <a:srgbClr val="00FFFF"/>
                </a:solidFill>
              </a:rPr>
              <a:t>control </a:t>
            </a:r>
            <a:r>
              <a:rPr lang="en-US" dirty="0" smtClean="0"/>
              <a:t>the distribution of wealth</a:t>
            </a:r>
          </a:p>
          <a:p>
            <a:pPr marL="514350" indent="-514350" algn="ctr"/>
            <a:r>
              <a:rPr lang="en-US" i="1" dirty="0" smtClean="0">
                <a:solidFill>
                  <a:srgbClr val="FF66FF"/>
                </a:solidFill>
              </a:rPr>
              <a:t>“welfare state”</a:t>
            </a:r>
          </a:p>
          <a:p>
            <a:pPr marL="514350" indent="-514350" algn="ctr"/>
            <a:r>
              <a:rPr lang="en-US" dirty="0" smtClean="0"/>
              <a:t>Unions &amp; expansion of suffrage will protect common interest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Led to ideas of</a:t>
            </a:r>
          </a:p>
          <a:p>
            <a:pPr marL="514350" indent="-514350"/>
            <a:r>
              <a:rPr lang="en-US" dirty="0" smtClean="0">
                <a:solidFill>
                  <a:srgbClr val="BCF62A"/>
                </a:solidFill>
              </a:rPr>
              <a:t>“Utopian Socialism”… 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BCF62A"/>
                </a:solidFill>
              </a:rPr>
              <a:t>social &amp; economic planning</a:t>
            </a:r>
          </a:p>
          <a:p>
            <a:pPr marL="514350" indent="-51435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“cooperation not competition”</a:t>
            </a:r>
          </a:p>
          <a:p>
            <a:pPr marL="514350" indent="-514350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7650" name="Picture 2" descr="http://tbn0.google.com/images?q=tbn:7NYyN8wxGzEJ:portrait.kaar.at/Weltanschauung/images/john_stuart_mil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236165"/>
            <a:ext cx="2590800" cy="3621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096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Agricultural Revolution in England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85800"/>
            <a:ext cx="7772400" cy="5791200"/>
          </a:xfrm>
        </p:spPr>
        <p:txBody>
          <a:bodyPr/>
          <a:lstStyle/>
          <a:p>
            <a:pPr marL="514350" indent="-514350">
              <a:buAutoNum type="alphaLcParenR" startAt="2"/>
            </a:pPr>
            <a:r>
              <a:rPr lang="en-US" dirty="0" smtClean="0">
                <a:solidFill>
                  <a:srgbClr val="BCF62A"/>
                </a:solidFill>
              </a:rPr>
              <a:t>New farming &amp; breeding techniques </a:t>
            </a:r>
            <a:r>
              <a:rPr lang="en-US" dirty="0" smtClean="0">
                <a:solidFill>
                  <a:srgbClr val="FFC000"/>
                </a:solidFill>
              </a:rPr>
              <a:t>(Dutch)</a:t>
            </a:r>
          </a:p>
          <a:p>
            <a:pPr marL="514350" indent="-514350"/>
            <a:r>
              <a:rPr lang="en-US" dirty="0" smtClean="0"/>
              <a:t>Seed drill </a:t>
            </a:r>
            <a:r>
              <a:rPr lang="en-US" dirty="0" smtClean="0">
                <a:solidFill>
                  <a:srgbClr val="00FFFF"/>
                </a:solidFill>
              </a:rPr>
              <a:t>(</a:t>
            </a:r>
            <a:r>
              <a:rPr lang="en-US" dirty="0" err="1" smtClean="0">
                <a:solidFill>
                  <a:srgbClr val="00FFFF"/>
                </a:solidFill>
              </a:rPr>
              <a:t>Jethro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Tull</a:t>
            </a:r>
            <a:r>
              <a:rPr lang="en-US" dirty="0" smtClean="0">
                <a:solidFill>
                  <a:srgbClr val="00FFFF"/>
                </a:solidFill>
              </a:rPr>
              <a:t>)</a:t>
            </a:r>
          </a:p>
          <a:p>
            <a:pPr marL="514350" indent="-514350"/>
            <a:r>
              <a:rPr lang="en-US" dirty="0" smtClean="0">
                <a:solidFill>
                  <a:srgbClr val="FFFF00"/>
                </a:solidFill>
              </a:rPr>
              <a:t>Charles Townsend</a:t>
            </a:r>
            <a:r>
              <a:rPr lang="en-US" dirty="0" smtClean="0"/>
              <a:t>: root plants / crop rotation</a:t>
            </a:r>
          </a:p>
          <a:p>
            <a:pPr marL="514350" indent="-514350"/>
            <a:r>
              <a:rPr lang="en-US" dirty="0" smtClean="0"/>
              <a:t>manure as fertilizer </a:t>
            </a:r>
          </a:p>
          <a:p>
            <a:pPr marL="514350" indent="-514350"/>
            <a:r>
              <a:rPr lang="en-US" dirty="0" smtClean="0"/>
              <a:t>Selective breeding</a:t>
            </a:r>
            <a:endParaRPr lang="en-US" dirty="0"/>
          </a:p>
        </p:txBody>
      </p:sp>
      <p:pic>
        <p:nvPicPr>
          <p:cNvPr id="4" name="Picture 8" descr="seed drill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867400" y="2438400"/>
            <a:ext cx="3276600" cy="1943722"/>
          </a:xfrm>
          <a:prstGeom prst="rect">
            <a:avLst/>
          </a:prstGeom>
          <a:noFill/>
          <a:ln/>
        </p:spPr>
      </p:pic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838200" y="3504915"/>
            <a:ext cx="3831551" cy="3353085"/>
            <a:chOff x="775" y="-179"/>
            <a:chExt cx="2489" cy="2352"/>
          </a:xfrm>
        </p:grpSpPr>
        <p:pic>
          <p:nvPicPr>
            <p:cNvPr id="6" name="Picture 6" descr="four field syste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6" y="-179"/>
              <a:ext cx="1152" cy="106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" name="Picture 7" descr="four field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5" y="1104"/>
              <a:ext cx="1152" cy="1069"/>
            </a:xfrm>
            <a:prstGeom prst="rect">
              <a:avLst/>
            </a:prstGeom>
            <a:noFill/>
          </p:spPr>
        </p:pic>
        <p:pic>
          <p:nvPicPr>
            <p:cNvPr id="8" name="Picture 8" descr="four field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12" y="-179"/>
              <a:ext cx="1152" cy="1068"/>
            </a:xfrm>
            <a:prstGeom prst="rect">
              <a:avLst/>
            </a:prstGeom>
            <a:noFill/>
          </p:spPr>
        </p:pic>
        <p:pic>
          <p:nvPicPr>
            <p:cNvPr id="9" name="Picture 9" descr="four field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12" y="1105"/>
              <a:ext cx="1152" cy="1068"/>
            </a:xfrm>
            <a:prstGeom prst="rect">
              <a:avLst/>
            </a:prstGeom>
            <a:noFill/>
          </p:spPr>
        </p:pic>
      </p:grpSp>
      <p:pic>
        <p:nvPicPr>
          <p:cNvPr id="57346" name="Picture 2" descr="http://www.honestfarm.org/UserFiles/Image/JulyAugust%20photos/cattle%20grazin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490657"/>
            <a:ext cx="3276600" cy="2367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Industrial Revolution Begins 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smtClean="0">
                <a:solidFill>
                  <a:srgbClr val="FF0000"/>
                </a:solidFill>
              </a:rPr>
              <a:t>England First </a:t>
            </a:r>
            <a:r>
              <a:rPr lang="en-US" sz="3600" dirty="0" smtClean="0"/>
              <a:t>(1750’s)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791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WHY???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FFC000"/>
                </a:solidFill>
              </a:rPr>
              <a:t>Land &amp; geography</a:t>
            </a:r>
          </a:p>
          <a:p>
            <a:pPr marL="514350" indent="-514350"/>
            <a:r>
              <a:rPr lang="en-US" dirty="0" smtClean="0">
                <a:solidFill>
                  <a:srgbClr val="BCF62A"/>
                </a:solidFill>
              </a:rPr>
              <a:t>Natural resources </a:t>
            </a:r>
            <a:r>
              <a:rPr lang="en-US" dirty="0" smtClean="0"/>
              <a:t>(coal &amp; iron)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>
                <a:solidFill>
                  <a:srgbClr val="00FFFF"/>
                </a:solidFill>
              </a:rPr>
              <a:t>Navigable rivers &amp; water power</a:t>
            </a:r>
          </a:p>
          <a:p>
            <a:pPr marL="514350" indent="-514350"/>
            <a:endParaRPr lang="en-US" dirty="0" smtClean="0">
              <a:solidFill>
                <a:srgbClr val="00FFFF"/>
              </a:solidFill>
            </a:endParaRPr>
          </a:p>
          <a:p>
            <a:pPr marL="514350" indent="-514350"/>
            <a:r>
              <a:rPr lang="en-US" dirty="0" smtClean="0"/>
              <a:t>Canals &amp; roads </a:t>
            </a:r>
            <a:r>
              <a:rPr lang="en-US" dirty="0" smtClean="0">
                <a:solidFill>
                  <a:srgbClr val="FF66FF"/>
                </a:solidFill>
              </a:rPr>
              <a:t>(transportation)</a:t>
            </a:r>
          </a:p>
          <a:p>
            <a:pPr marL="514350" indent="-514350"/>
            <a:endParaRPr lang="en-US" dirty="0" smtClean="0">
              <a:solidFill>
                <a:srgbClr val="F66064"/>
              </a:solidFill>
            </a:endParaRPr>
          </a:p>
          <a:p>
            <a:pPr marL="514350" indent="-514350"/>
            <a:r>
              <a:rPr lang="en-US" dirty="0" smtClean="0">
                <a:solidFill>
                  <a:srgbClr val="00FFFF"/>
                </a:solidFill>
              </a:rPr>
              <a:t>An island!</a:t>
            </a:r>
          </a:p>
        </p:txBody>
      </p:sp>
      <p:pic>
        <p:nvPicPr>
          <p:cNvPr id="5" name="Picture 8" descr="ca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95260" y="2057400"/>
            <a:ext cx="2948740" cy="38862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5415</TotalTime>
  <Words>2956</Words>
  <Application>Microsoft Office PowerPoint</Application>
  <PresentationFormat>On-screen Show (4:3)</PresentationFormat>
  <Paragraphs>511</Paragraphs>
  <Slides>78</Slides>
  <Notes>65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Metro</vt:lpstr>
      <vt:lpstr>The Industrial Revolution</vt:lpstr>
      <vt:lpstr>Slide 2</vt:lpstr>
      <vt:lpstr>Slide 3</vt:lpstr>
      <vt:lpstr>Industrial Revolution</vt:lpstr>
      <vt:lpstr>Agricultural Revolution</vt:lpstr>
      <vt:lpstr>Agricultural Revolution in England</vt:lpstr>
      <vt:lpstr>Slide 7</vt:lpstr>
      <vt:lpstr>Agricultural Revolution in England</vt:lpstr>
      <vt:lpstr>Industrial Revolution Begins  in England First (1750’s)</vt:lpstr>
      <vt:lpstr>Why England First ?</vt:lpstr>
      <vt:lpstr>Why England First ?</vt:lpstr>
      <vt:lpstr>Cause &amp; Effect</vt:lpstr>
      <vt:lpstr>Railroads</vt:lpstr>
      <vt:lpstr>Cotton Textiles</vt:lpstr>
      <vt:lpstr>Slide 15</vt:lpstr>
      <vt:lpstr>Cotton Textiles</vt:lpstr>
      <vt:lpstr>Eli Whitney’s Cotton Gin (1793)</vt:lpstr>
      <vt:lpstr>Cotton Textiles</vt:lpstr>
      <vt:lpstr>British Population Moves to the Cities</vt:lpstr>
      <vt:lpstr>Source Analysis</vt:lpstr>
      <vt:lpstr>Do Now</vt:lpstr>
      <vt:lpstr>Factory System</vt:lpstr>
      <vt:lpstr>The Factory System</vt:lpstr>
      <vt:lpstr>Interchangeable Parts</vt:lpstr>
      <vt:lpstr>Factory System</vt:lpstr>
      <vt:lpstr>Factory System</vt:lpstr>
      <vt:lpstr>4. Factories &amp; working conditions: </vt:lpstr>
      <vt:lpstr>Factories &amp; working conditions: </vt:lpstr>
      <vt:lpstr>What do you see happening?  Who is involved?</vt:lpstr>
      <vt:lpstr>5.  Effects on Workers &amp; Society</vt:lpstr>
      <vt:lpstr>Slide 31</vt:lpstr>
      <vt:lpstr>Effects on Workers &amp; Society</vt:lpstr>
      <vt:lpstr>Effects on Workers &amp; Society</vt:lpstr>
      <vt:lpstr>Analyze Cause &amp; Effects</vt:lpstr>
      <vt:lpstr>Chp. 25 – section 2 DO NOW</vt:lpstr>
      <vt:lpstr>Industrialization Spreads</vt:lpstr>
      <vt:lpstr>International Impact of Industrialization</vt:lpstr>
      <vt:lpstr>Do Now:</vt:lpstr>
      <vt:lpstr>Effects of the Industrial Revolution</vt:lpstr>
      <vt:lpstr>Labor Organizes</vt:lpstr>
      <vt:lpstr>Labor Demonstrations &amp; Violence</vt:lpstr>
      <vt:lpstr>Chartism</vt:lpstr>
      <vt:lpstr>Effects of the Industrial Revolution</vt:lpstr>
      <vt:lpstr>Industrial Revolution</vt:lpstr>
      <vt:lpstr>Slide 45</vt:lpstr>
      <vt:lpstr>Technological Innovations</vt:lpstr>
      <vt:lpstr>“Skyscrapers”</vt:lpstr>
      <vt:lpstr>Empire State Building - 1931</vt:lpstr>
      <vt:lpstr>Alexander Graham Bell </vt:lpstr>
      <vt:lpstr>Telephone - 1876</vt:lpstr>
      <vt:lpstr>Thomas Edison</vt:lpstr>
      <vt:lpstr>Edison’s Improved Light Bulb (1879)</vt:lpstr>
      <vt:lpstr>Henry Ford</vt:lpstr>
      <vt:lpstr>The Automobile</vt:lpstr>
      <vt:lpstr>The Wright Brothers</vt:lpstr>
      <vt:lpstr>Aircraft</vt:lpstr>
      <vt:lpstr>Economic Ideas</vt:lpstr>
      <vt:lpstr>Economic Ideas</vt:lpstr>
      <vt:lpstr>Important People</vt:lpstr>
      <vt:lpstr>Adam Smith on “self-interest”</vt:lpstr>
      <vt:lpstr>Adam Smith on “wealth”</vt:lpstr>
      <vt:lpstr>Adam Smith . . . </vt:lpstr>
      <vt:lpstr>Adam Smith on government . . .</vt:lpstr>
      <vt:lpstr>Utopian Socialism</vt:lpstr>
      <vt:lpstr>Important People</vt:lpstr>
      <vt:lpstr>Marx’s stages of economic development</vt:lpstr>
      <vt:lpstr>Marx’s “Communism”</vt:lpstr>
      <vt:lpstr>Marx’s Communism</vt:lpstr>
      <vt:lpstr>Slide 69</vt:lpstr>
      <vt:lpstr>But does it work?</vt:lpstr>
      <vt:lpstr> . . . and then there were 3!</vt:lpstr>
      <vt:lpstr>Self Interest???</vt:lpstr>
      <vt:lpstr>How would supporters of each use the image &amp; message to win supporters?</vt:lpstr>
      <vt:lpstr>Smith or Marx???</vt:lpstr>
      <vt:lpstr>Capitalism &amp; Communism</vt:lpstr>
      <vt:lpstr>Thomas Malthus - 1798</vt:lpstr>
      <vt:lpstr>David Ricardo - 1817</vt:lpstr>
      <vt:lpstr>John Stuart Mill (1806-1873) </vt:lpstr>
    </vt:vector>
  </TitlesOfParts>
  <Company>Jackson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the Industrial Revolution</dc:title>
  <dc:creator>gregas</dc:creator>
  <cp:lastModifiedBy>admin</cp:lastModifiedBy>
  <cp:revision>232</cp:revision>
  <dcterms:created xsi:type="dcterms:W3CDTF">2007-11-14T16:15:00Z</dcterms:created>
  <dcterms:modified xsi:type="dcterms:W3CDTF">2017-01-03T15:56:23Z</dcterms:modified>
</cp:coreProperties>
</file>