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1"/>
  </p:notesMasterIdLst>
  <p:handoutMasterIdLst>
    <p:handoutMasterId r:id="rId92"/>
  </p:handoutMasterIdLst>
  <p:sldIdLst>
    <p:sldId id="264" r:id="rId2"/>
    <p:sldId id="325" r:id="rId3"/>
    <p:sldId id="298" r:id="rId4"/>
    <p:sldId id="295" r:id="rId5"/>
    <p:sldId id="256" r:id="rId6"/>
    <p:sldId id="313" r:id="rId7"/>
    <p:sldId id="314" r:id="rId8"/>
    <p:sldId id="315" r:id="rId9"/>
    <p:sldId id="316" r:id="rId10"/>
    <p:sldId id="318" r:id="rId11"/>
    <p:sldId id="263" r:id="rId12"/>
    <p:sldId id="323" r:id="rId13"/>
    <p:sldId id="335" r:id="rId14"/>
    <p:sldId id="348" r:id="rId15"/>
    <p:sldId id="347" r:id="rId16"/>
    <p:sldId id="270" r:id="rId17"/>
    <p:sldId id="317" r:id="rId18"/>
    <p:sldId id="265" r:id="rId19"/>
    <p:sldId id="324" r:id="rId20"/>
    <p:sldId id="320" r:id="rId21"/>
    <p:sldId id="321" r:id="rId22"/>
    <p:sldId id="322" r:id="rId23"/>
    <p:sldId id="308" r:id="rId24"/>
    <p:sldId id="271" r:id="rId25"/>
    <p:sldId id="272" r:id="rId26"/>
    <p:sldId id="266" r:id="rId27"/>
    <p:sldId id="273" r:id="rId28"/>
    <p:sldId id="296" r:id="rId29"/>
    <p:sldId id="299" r:id="rId30"/>
    <p:sldId id="306" r:id="rId31"/>
    <p:sldId id="257" r:id="rId32"/>
    <p:sldId id="274" r:id="rId33"/>
    <p:sldId id="275" r:id="rId34"/>
    <p:sldId id="332" r:id="rId35"/>
    <p:sldId id="333" r:id="rId36"/>
    <p:sldId id="334" r:id="rId37"/>
    <p:sldId id="336" r:id="rId38"/>
    <p:sldId id="337" r:id="rId39"/>
    <p:sldId id="258" r:id="rId40"/>
    <p:sldId id="259" r:id="rId41"/>
    <p:sldId id="349" r:id="rId42"/>
    <p:sldId id="310" r:id="rId43"/>
    <p:sldId id="276" r:id="rId44"/>
    <p:sldId id="338" r:id="rId45"/>
    <p:sldId id="277" r:id="rId46"/>
    <p:sldId id="260" r:id="rId47"/>
    <p:sldId id="278" r:id="rId48"/>
    <p:sldId id="279" r:id="rId49"/>
    <p:sldId id="280" r:id="rId50"/>
    <p:sldId id="339" r:id="rId51"/>
    <p:sldId id="281" r:id="rId52"/>
    <p:sldId id="261" r:id="rId53"/>
    <p:sldId id="327" r:id="rId54"/>
    <p:sldId id="328" r:id="rId55"/>
    <p:sldId id="331" r:id="rId56"/>
    <p:sldId id="282" r:id="rId57"/>
    <p:sldId id="326" r:id="rId58"/>
    <p:sldId id="284" r:id="rId59"/>
    <p:sldId id="340" r:id="rId60"/>
    <p:sldId id="329" r:id="rId61"/>
    <p:sldId id="330" r:id="rId62"/>
    <p:sldId id="342" r:id="rId63"/>
    <p:sldId id="343" r:id="rId64"/>
    <p:sldId id="341" r:id="rId65"/>
    <p:sldId id="346" r:id="rId66"/>
    <p:sldId id="344" r:id="rId67"/>
    <p:sldId id="283" r:id="rId68"/>
    <p:sldId id="262" r:id="rId69"/>
    <p:sldId id="285" r:id="rId70"/>
    <p:sldId id="267" r:id="rId71"/>
    <p:sldId id="307" r:id="rId72"/>
    <p:sldId id="268" r:id="rId73"/>
    <p:sldId id="286" r:id="rId74"/>
    <p:sldId id="287" r:id="rId75"/>
    <p:sldId id="288" r:id="rId76"/>
    <p:sldId id="289" r:id="rId77"/>
    <p:sldId id="311" r:id="rId78"/>
    <p:sldId id="292" r:id="rId79"/>
    <p:sldId id="293" r:id="rId80"/>
    <p:sldId id="297" r:id="rId81"/>
    <p:sldId id="290" r:id="rId82"/>
    <p:sldId id="291" r:id="rId83"/>
    <p:sldId id="305" r:id="rId84"/>
    <p:sldId id="269" r:id="rId85"/>
    <p:sldId id="301" r:id="rId86"/>
    <p:sldId id="302" r:id="rId87"/>
    <p:sldId id="312" r:id="rId88"/>
    <p:sldId id="350" r:id="rId89"/>
    <p:sldId id="351" r:id="rId9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EE90F8"/>
    <a:srgbClr val="50F2E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06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3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AF77F0BF-BD47-4ED3-B0EE-A31141B3DF57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3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25923E3D-2FA5-4503-A6B3-126ECB6A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2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598103E1-6381-44A5-880B-F2BBA99CA72C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E1AAD6B0-7F34-4646-857E-AF178BA2B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6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6B429-93D6-41A0-9A48-4D71DDC30DA4}" type="slidenum">
              <a:rPr lang="en-US"/>
              <a:pPr/>
              <a:t>12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-Since Elizabeth knew Catholics would be outraged if she executed Mary, the Queen kept Mary safe in the tower until she was forced to have her executed.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B439C-9590-4209-9C4E-C9B8BDC0ED8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BBCF2-0007-494A-AE6E-4C21A6EE38B3}" type="slidenum">
              <a:rPr lang="en-US"/>
              <a:pPr/>
              <a:t>17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'Everything depends upon the husband this woman takes.' -</a:t>
            </a:r>
            <a:r>
              <a:rPr lang="en-US" i="1"/>
              <a:t>the Spanish ambassador De Feria, 1560</a:t>
            </a:r>
          </a:p>
          <a:p>
            <a:pPr>
              <a:buFontTx/>
              <a:buChar char="-"/>
            </a:pPr>
            <a:r>
              <a:rPr lang="en-US"/>
              <a:t>Elizabeth’s unwillingness to marry could have come from the sight of the unsuccessful marriages of her father or a fear of dying in childbirth.</a:t>
            </a:r>
          </a:p>
          <a:p>
            <a:pPr>
              <a:buFontTx/>
              <a:buChar char="-"/>
            </a:pPr>
            <a:r>
              <a:rPr lang="en-US"/>
              <a:t>Another reason for not marrying could have just been that she was simply not a romantic person, she was pragmatic and harsh.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5F6A3-4250-4C82-820F-A6B0333045A4}" type="slidenum">
              <a:rPr lang="en-US"/>
              <a:pPr/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Elizabeth was dedicated to her country in a way few monarchs had been or have been since. Elizabeth had the mind of a political genius and nurtured her country through careful leadership and by choosing capable men to assist her, such as Sir William Cecil and Sir Francis Walsingham.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7563F-4480-492F-8A97-C16E929B5DBA}" type="slidenum">
              <a:rPr lang="en-US"/>
              <a:pPr/>
              <a:t>21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-The role of the secretary was mainly advising the Queen, overseeing the preservation of law and order, defending the realm against plots, and genera security </a:t>
            </a:r>
          </a:p>
          <a:p>
            <a:r>
              <a:rPr lang="en-US"/>
              <a:t>- William Cecil joined Elizabeth as her chief advisor in 1558 and then served her until he died in 1598.</a:t>
            </a:r>
          </a:p>
          <a:p>
            <a:r>
              <a:rPr lang="en-US"/>
              <a:t>	- He was her major confidante and considered one of the greatest statesman in English history.</a:t>
            </a:r>
          </a:p>
          <a:p>
            <a:r>
              <a:rPr lang="en-US"/>
              <a:t>-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2890B-72A3-4207-B424-557D99199B15}" type="slidenum">
              <a:rPr lang="en-US"/>
              <a:pPr/>
              <a:t>22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the end of her term, there were only thirteen council members and they met every day.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62484-700F-4582-8972-1F0D82AD3498}" type="slidenum">
              <a:rPr lang="en-US"/>
              <a:pPr/>
              <a:t>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-Henry spent much of his energy in his social life in the courts, marrying six times in total.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29AC6-AC81-40AA-B251-CABF50533DB1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-Henry was devastated with Elizabeth’s birth because he had been hoping for a son and an heir to his throne. When Anne Boleyn was declared null and void, Elizabeth was declared illegitimate and she no longer held a place in the line of succession</a:t>
            </a:r>
          </a:p>
          <a:p>
            <a:r>
              <a:rPr lang="en-US"/>
              <a:t>	-Later, Henry reinstated his daughters in the line of succession </a:t>
            </a:r>
          </a:p>
          <a:p>
            <a:r>
              <a:rPr lang="en-US"/>
              <a:t>-She had a special flare for languages, and by adulthood, she could reputedly speak five languages fluently.</a:t>
            </a:r>
          </a:p>
          <a:p>
            <a:r>
              <a:rPr lang="en-US"/>
              <a:t>- Her last stepmother, Katherine Parr, made sure that Elizabeth and her brother Edward were well-educated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97027-BF92-4D3B-8E74-35ED74AABD83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D6B0-7F34-4646-857E-AF178BA2BA38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CDC0-0C80-446A-B812-020DE9A72DAC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CDC0-0C80-446A-B812-020DE9A72DAC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4AA73-B1D7-4315-A4DB-1827EB1B3A24}" type="slidenum">
              <a:rPr lang="en-US"/>
              <a:pPr/>
              <a:t>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Elizabeth was thought to be part of this plot because Thomas was widely known in his affection or the young princess.</a:t>
            </a:r>
          </a:p>
          <a:p>
            <a:r>
              <a:rPr lang="en-US"/>
              <a:t>- While Mary was Queen, she was frequently suspicious of Elizabeth and constantly thought that Elizabeth and other Protestants would try to overthrow her.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4F32B-24BD-4475-9178-60E1A21C233F}" type="slidenum">
              <a:rPr lang="en-US"/>
              <a:pPr/>
              <a:t>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-Although many of Mary’s Catholic followers wanted her executed, she was simply locked up in the Tower of London for two months.</a:t>
            </a:r>
          </a:p>
          <a:p>
            <a:r>
              <a:rPr lang="en-US"/>
              <a:t>- It was widely known that Mary’s husband, King Phillip of Spain, had actually wanted to marry Elizabeth.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B9753-606C-4940-9504-8CA18877B74E}" type="slidenum">
              <a:rPr lang="en-US"/>
              <a:pPr/>
              <a:t>10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conflicting beliefs of King Edward and Queen Mary had left England in a sorry state of affairs at the beginning of her reign.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2600" y="274638"/>
            <a:ext cx="7239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35814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600200"/>
            <a:ext cx="35814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76400" y="4152900"/>
            <a:ext cx="35814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4152900"/>
            <a:ext cx="35814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239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600200"/>
            <a:ext cx="35814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814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E243BA-223A-4CDE-BE77-C4AD68A3399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35B3247-85F8-4C33-A505-1CF76176B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hyperlink" Target="http://www.victorianweb.org/sculpture/thornycroft/28.html" TargetMode="External"/><Relationship Id="rId10" Type="http://schemas.openxmlformats.org/officeDocument/2006/relationships/hyperlink" Target="http://www.greatbuildings.com/cgi-bin/gbi.cgi/Westminster_Palace.html/cid_uk_parliament_001.html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izabeth_I_of_England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Catholic_League_(French)" TargetMode="External"/><Relationship Id="rId5" Type="http://schemas.openxmlformats.org/officeDocument/2006/relationships/hyperlink" Target="http://en.wikipedia.org/wiki/Philip_II_of_Spain" TargetMode="External"/><Relationship Id="rId4" Type="http://schemas.openxmlformats.org/officeDocument/2006/relationships/hyperlink" Target="http://en.wikipedia.org/wiki/Mary,_Queen_of_Sco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atbuildings.com/cgi-bin/gbi.cgi/Westminster_Palace.html/cid_uk_parliament_001.html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parliament.uk/about/visiting/panoramas/lordschamber.cf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Walsingham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buildings.com/cgi-bin/gbi.cgi/Westminster_Palace.html/cid_uk_parliament_001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iament.uk/about/visiting/panoramas/lordschamber.cf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www.parliament.uk/about/visiting/panoramas/commonschamber_galleryquicktime.cfm" TargetMode="Externa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reatbuildings.com/cgi-bin/gbi.cgi/Westminster_Palace.html/cid_uk_parliament_001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/imgres?imgurl=http://www.edb.ups-tlse.fr/equipe3/NE/Images/english%20flag.gif&amp;imgrefurl=http://www.edb.ups-tlse.fr/equipe3/NE/Page%20web%20english.html&amp;h=250&amp;w=400&amp;sz=7&amp;tbnid=tQ2mmoM2S4jaKM::&amp;tbnh=78&amp;tbnw=124&amp;prev=/images?q=English+flag&amp;usg=____LIPaoohxMivefXONkCDIpS99k=&amp;ei=tkvwSdzyGqTmlQfpre3LDA&amp;sa=X&amp;oi=image_result&amp;resnum=1&amp;ct=imag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t_Patrick's_saltire.svg" TargetMode="External"/><Relationship Id="rId3" Type="http://schemas.openxmlformats.org/officeDocument/2006/relationships/image" Target="../media/image48.gi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Flag_of_England.svg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://www.google.com/imgres?imgurl=http://www.edb.ups-tlse.fr/equipe3/NE/Images/english%20flag.gif&amp;imgrefurl=http://www.edb.ups-tlse.fr/equipe3/NE/Page%20web%20english.html&amp;h=250&amp;w=400&amp;sz=7&amp;tbnid=tQ2mmoM2S4jaKM::&amp;tbnh=78&amp;tbnw=124&amp;prev=/images?q=English+flag&amp;usg=____LIPaoohxMivefXONkCDIpS99k=&amp;ei=tkvwSdzyGqTmlQfpre3LDA&amp;sa=X&amp;oi=image_result&amp;resnum=1&amp;ct=image" TargetMode="External"/><Relationship Id="rId9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hyperlink" Target="http://www.englishmonarchs.co.uk/images/stuart/tn_charles_i.jpg" TargetMode="External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udorhistory.org/henry7/henry7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affiliates.allposters.com/link/redirect.asp?item=1995333&amp;AID=649295561&amp;PSTID=1&amp;LTID=1&amp;lang=1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pload.wikimedia.org/wikipedia/commons/5/54/AnneCleves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hyperlink" Target="http://upload.wikimedia.org/wikipedia/commons/2/27/Kathparr.jpg" TargetMode="External"/><Relationship Id="rId4" Type="http://schemas.openxmlformats.org/officeDocument/2006/relationships/hyperlink" Target="http://upload.wikimedia.org/wikipedia/commons/9/94/JaneSeymour.jpg" TargetMode="External"/><Relationship Id="rId9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buildings.com/cgi-bin/gbi.cgi/Westminster_Palace.html/cid_uk_parliament_001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t_Patrick's_saltire.svg" TargetMode="External"/><Relationship Id="rId3" Type="http://schemas.openxmlformats.org/officeDocument/2006/relationships/image" Target="../media/image48.gi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Flag_of_England.svg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://www.google.com/imgres?imgurl=http://www.edb.ups-tlse.fr/equipe3/NE/Images/english%20flag.gif&amp;imgrefurl=http://www.edb.ups-tlse.fr/equipe3/NE/Page%20web%20english.html&amp;h=250&amp;w=400&amp;sz=7&amp;tbnid=tQ2mmoM2S4jaKM::&amp;tbnh=78&amp;tbnw=124&amp;prev=/images?q=English+flag&amp;usg=____LIPaoohxMivefXONkCDIpS99k=&amp;ei=tkvwSdzyGqTmlQfpre3LDA&amp;sa=X&amp;oi=image_result&amp;resnum=1&amp;ct=image" TargetMode="External"/><Relationship Id="rId9" Type="http://schemas.openxmlformats.org/officeDocument/2006/relationships/image" Target="../media/image5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leibniz.com/leibniz/leibniz_gif.htm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cise.ufl.edu/~dcc/pub/flag/flag6600.gif&amp;imgrefurl=http://www.cise.ufl.edu/~dcc/pub/flag/&amp;h=79&amp;w=150&amp;sz=80&amp;tbnid=SdXCLB1p8lAJ:&amp;tbnh=79&amp;tbnw=150&amp;prev=/images?q=American+flag&amp;sa=X&amp;oi=image_result&amp;resnum=1&amp;ct=image&amp;cd=1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://www.google.com/imgres?imgurl=http://www.edb.ups-tlse.fr/equipe3/NE/Images/english%20flag.gif&amp;imgrefurl=http://www.edb.ups-tlse.fr/equipe3/NE/Page%20web%20english.html&amp;h=250&amp;w=400&amp;sz=7&amp;tbnid=tQ2mmoM2S4jaKM::&amp;tbnh=78&amp;tbnw=124&amp;prev=/images?q=English+flag&amp;usg=____LIPaoohxMivefXONkCDIpS99k=&amp;ei=tkvwSdzyGqTmlQfpre3LDA&amp;sa=X&amp;oi=image_result&amp;resnum=1&amp;ct=image" TargetMode="External"/><Relationship Id="rId4" Type="http://schemas.openxmlformats.org/officeDocument/2006/relationships/image" Target="../media/image90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cise.ufl.edu/~dcc/pub/flag/flag6600.gif&amp;imgrefurl=http://www.cise.ufl.edu/~dcc/pub/flag/&amp;h=79&amp;w=150&amp;sz=80&amp;tbnid=SdXCLB1p8lAJ:&amp;tbnh=79&amp;tbnw=150&amp;prev=/images?q=American+flag&amp;sa=X&amp;oi=image_result&amp;resnum=1&amp;ct=image&amp;cd=1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hyperlink" Target="http://www.google.com/imgres?imgurl=http://islandfox.org/uploaded_images/beagle-706532.jpg&amp;imgrefurl=http://islandfox.org/2006/04/restoring-natural-balance-bald-eagle.html&amp;h=150&amp;w=100&amp;sz=72&amp;tbnid=z9CFe7yKJfkJ:&amp;tbnh=150&amp;tbnw=100&amp;prev=/images?q=bald+Eagle&amp;sa=X&amp;oi=image_result&amp;resnum=1&amp;ct=image&amp;cd=1" TargetMode="External"/><Relationship Id="rId4" Type="http://schemas.openxmlformats.org/officeDocument/2006/relationships/image" Target="../media/image90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hyperlink" Target="http://www.foundersofamerica.com/_AMERICAN_FLAG_AND_FLAG_DAY_AND_JULY_4/Declaration_of_Independence_Writing.htm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gi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England &amp; Constitutional</a:t>
            </a:r>
            <a:b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Monarchy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'The Rainbow Portrait' of Elizabeth I, c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24594"/>
            <a:ext cx="2362200" cy="3104606"/>
          </a:xfrm>
          <a:prstGeom prst="rect">
            <a:avLst/>
          </a:prstGeom>
          <a:noFill/>
        </p:spPr>
      </p:pic>
      <p:pic>
        <p:nvPicPr>
          <p:cNvPr id="1030" name="Picture 6" descr="Charles 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-152400"/>
            <a:ext cx="2209801" cy="2180294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5"/>
              </a:rPr>
              <a:t>  </a:t>
            </a:r>
            <a:r>
              <a:rPr kumimoji="0" lang="en-US" sz="8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 </a:t>
            </a:r>
          </a:p>
        </p:txBody>
      </p:sp>
      <p:pic>
        <p:nvPicPr>
          <p:cNvPr id="1042" name="Picture 18" descr="http://www.open2.net/civilwar/img/totalwar_p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017529"/>
            <a:ext cx="4419600" cy="1840471"/>
          </a:xfrm>
          <a:prstGeom prst="rect">
            <a:avLst/>
          </a:prstGeom>
          <a:noFill/>
        </p:spPr>
      </p:pic>
      <p:pic>
        <p:nvPicPr>
          <p:cNvPr id="13" name="Picture 8" descr="http://www.saburchill.com/history/images01/171107007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143000"/>
            <a:ext cx="2743200" cy="3861816"/>
          </a:xfrm>
          <a:prstGeom prst="rect">
            <a:avLst/>
          </a:prstGeom>
          <a:noFill/>
        </p:spPr>
      </p:pic>
      <p:pic>
        <p:nvPicPr>
          <p:cNvPr id="14" name="Picture 16" descr="http://www.open2.net/civilwar/img/home_en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73078"/>
            <a:ext cx="4724400" cy="2584922"/>
          </a:xfrm>
          <a:prstGeom prst="rect">
            <a:avLst/>
          </a:prstGeom>
          <a:noFill/>
        </p:spPr>
      </p:pic>
      <p:pic>
        <p:nvPicPr>
          <p:cNvPr id="15" name="Picture 12" descr="http://www.saburchill.com/history/images01/171107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76400" cy="2328999"/>
          </a:xfrm>
          <a:prstGeom prst="rect">
            <a:avLst/>
          </a:prstGeom>
          <a:noFill/>
        </p:spPr>
      </p:pic>
      <p:pic>
        <p:nvPicPr>
          <p:cNvPr id="16" name="Picture 20" descr="http://www.GreatBuildings.com/gbc/images/cid_uk_parliament_001.15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905001"/>
            <a:ext cx="2133600" cy="2362200"/>
          </a:xfrm>
          <a:prstGeom prst="rect">
            <a:avLst/>
          </a:prstGeom>
          <a:noFill/>
        </p:spPr>
      </p:pic>
      <p:pic>
        <p:nvPicPr>
          <p:cNvPr id="17" name="Picture 6" descr="http://www.mainlesson.com/books/haaren/middle/zpage19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1143000"/>
            <a:ext cx="2286000" cy="315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763000" cy="944562"/>
          </a:xfrm>
          <a:ln/>
        </p:spPr>
        <p:txBody>
          <a:bodyPr/>
          <a:lstStyle/>
          <a:p>
            <a:pPr algn="ctr"/>
            <a:r>
              <a:rPr lang="en-US" dirty="0"/>
              <a:t>State of Affairs in </a:t>
            </a:r>
            <a:r>
              <a:rPr lang="en-US" dirty="0" smtClean="0"/>
              <a:t>1558 . . . </a:t>
            </a:r>
            <a:br>
              <a:rPr lang="en-US" dirty="0" smtClean="0"/>
            </a:br>
            <a:r>
              <a:rPr lang="en-US" dirty="0" smtClean="0"/>
              <a:t>“NOT GOOD!”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058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b="0" i="1" dirty="0"/>
              <a:t>'The Queen poor; the realm exhausted; the nobility poor and decayed; want of good captains and soldiers; the people out of order; justice not executed; justices of peace unmeet for office; </a:t>
            </a:r>
            <a:r>
              <a:rPr lang="en-US" sz="2800" b="0" i="1" dirty="0" smtClean="0"/>
              <a:t>division </a:t>
            </a:r>
            <a:r>
              <a:rPr lang="en-US" sz="2800" b="0" i="1" dirty="0"/>
              <a:t>among ourselves; war with France and Scotland; the French King, having one foot in Calais and the other in Scotland; steadfast </a:t>
            </a:r>
            <a:r>
              <a:rPr lang="en-US" sz="2800" b="0" i="1" dirty="0" smtClean="0"/>
              <a:t>enmity (opposition), </a:t>
            </a:r>
            <a:r>
              <a:rPr lang="en-US" sz="2800" b="0" i="1" dirty="0"/>
              <a:t>but no steadfast friendship abroad.'  </a:t>
            </a:r>
          </a:p>
          <a:p>
            <a:pPr marL="1371600" lvl="1">
              <a:lnSpc>
                <a:spcPct val="80000"/>
              </a:lnSpc>
            </a:pPr>
            <a:r>
              <a:rPr lang="en-US" sz="2400" b="0" dirty="0"/>
              <a:t>An anonymous contemporary observer in 1558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Elizabeth (1558-1603)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77240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“Greatest Tudor Monarch”</a:t>
            </a:r>
          </a:p>
          <a:p>
            <a:r>
              <a:rPr lang="en-US" dirty="0" smtClean="0"/>
              <a:t>Religious tolerance, but </a:t>
            </a:r>
          </a:p>
          <a:p>
            <a:pPr>
              <a:buNone/>
            </a:pPr>
            <a:r>
              <a:rPr lang="en-US" dirty="0" smtClean="0"/>
              <a:t>      demanded national unity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trouble w/ </a:t>
            </a:r>
            <a:r>
              <a:rPr lang="en-US" dirty="0" smtClean="0">
                <a:solidFill>
                  <a:srgbClr val="66FF33"/>
                </a:solidFill>
              </a:rPr>
              <a:t>Catholics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Puritans</a:t>
            </a:r>
          </a:p>
          <a:p>
            <a:pPr>
              <a:buFont typeface="Wingdings" pitchFamily="2" charset="2"/>
              <a:buChar char="ü"/>
            </a:pPr>
            <a:r>
              <a:rPr lang="en-US" i="1" dirty="0" smtClean="0"/>
              <a:t>Puritans want to </a:t>
            </a:r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“purify”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Anglican Church</a:t>
            </a:r>
          </a:p>
          <a:p>
            <a:pPr algn="ctr">
              <a:buFont typeface="Wingdings" pitchFamily="2" charset="2"/>
              <a:buChar char=""/>
            </a:pPr>
            <a:endParaRPr lang="en-US" dirty="0" smtClean="0"/>
          </a:p>
          <a:p>
            <a:pPr algn="ctr">
              <a:buFont typeface="Wingdings" pitchFamily="2" charset="2"/>
              <a:buChar char=""/>
            </a:pPr>
            <a:endParaRPr lang="en-US" dirty="0" smtClean="0"/>
          </a:p>
          <a:p>
            <a:pPr algn="ctr">
              <a:buFont typeface="Wingdings" pitchFamily="2" charset="2"/>
              <a:buChar char=""/>
            </a:pPr>
            <a:r>
              <a:rPr lang="en-US" dirty="0" smtClean="0"/>
              <a:t>Catholics &amp; </a:t>
            </a:r>
            <a:r>
              <a:rPr lang="en-US" dirty="0" smtClean="0">
                <a:solidFill>
                  <a:srgbClr val="50F2E3"/>
                </a:solidFill>
              </a:rPr>
              <a:t>Mary Stuart </a:t>
            </a:r>
            <a:r>
              <a:rPr lang="en-US" dirty="0" smtClean="0"/>
              <a:t>of </a:t>
            </a:r>
          </a:p>
          <a:p>
            <a:pPr algn="ctr">
              <a:buNone/>
            </a:pPr>
            <a:r>
              <a:rPr lang="en-US" dirty="0" smtClean="0"/>
              <a:t>Scotland </a:t>
            </a:r>
          </a:p>
          <a:p>
            <a:pPr algn="ctr"/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5" name="Picture 2" descr="'The Rainbow Portrait' of Elizabeth I, c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85801"/>
            <a:ext cx="2666999" cy="3505199"/>
          </a:xfrm>
          <a:prstGeom prst="rect">
            <a:avLst/>
          </a:prstGeom>
          <a:noFill/>
        </p:spPr>
      </p:pic>
      <p:pic>
        <p:nvPicPr>
          <p:cNvPr id="21506" name="Picture 2" descr="sketch of Mary, queen of Scots, age 12 or 13, by Clou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56659"/>
            <a:ext cx="1905000" cy="3101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28600"/>
            <a:ext cx="3733800" cy="914400"/>
          </a:xfrm>
          <a:ln/>
        </p:spPr>
        <p:txBody>
          <a:bodyPr/>
          <a:lstStyle/>
          <a:p>
            <a:r>
              <a:rPr lang="en-US"/>
              <a:t>Scotland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124200"/>
            <a:ext cx="87630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b="0" dirty="0"/>
              <a:t>After Mary was forced out of Scotland and fled to England, Elizabeth </a:t>
            </a:r>
            <a:r>
              <a:rPr lang="en-US" sz="2300" b="0" dirty="0" smtClean="0"/>
              <a:t>imprisoned her for </a:t>
            </a:r>
            <a:r>
              <a:rPr lang="en-US" sz="2300" b="0" dirty="0"/>
              <a:t>20 years.</a:t>
            </a:r>
          </a:p>
          <a:p>
            <a:pPr>
              <a:lnSpc>
                <a:spcPct val="90000"/>
              </a:lnSpc>
            </a:pPr>
            <a:r>
              <a:rPr lang="en-US" sz="2300" b="0" dirty="0"/>
              <a:t>Although Elizabeth did not want to have her cousin executed, she was forced to send Mary to execution after the plot of Babington was </a:t>
            </a:r>
            <a:r>
              <a:rPr lang="en-US" sz="2300" b="0" dirty="0" smtClean="0"/>
              <a:t>uncovered.; </a:t>
            </a:r>
            <a:r>
              <a:rPr lang="en-US" sz="2400" dirty="0" smtClean="0"/>
              <a:t>a plot in 1586 to assassinate </a:t>
            </a:r>
            <a:r>
              <a:rPr lang="en-US" sz="2400" dirty="0" smtClean="0">
                <a:hlinkClick r:id="rId3" tooltip="Elizabeth I of England"/>
              </a:rPr>
              <a:t>Queen Elizabeth</a:t>
            </a:r>
            <a:r>
              <a:rPr lang="en-US" sz="2400" dirty="0" smtClean="0"/>
              <a:t> and put the rescued </a:t>
            </a:r>
            <a:r>
              <a:rPr lang="en-US" sz="2400" dirty="0" smtClean="0">
                <a:hlinkClick r:id="rId4" tooltip="Mary, Queen of Scots"/>
              </a:rPr>
              <a:t>Mary, Queen of Scots</a:t>
            </a:r>
            <a:r>
              <a:rPr lang="en-US" sz="2400" dirty="0" smtClean="0"/>
              <a:t>, on the English throne.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long-term goal of the plot was an invasion by the Spanish forces of </a:t>
            </a:r>
            <a:r>
              <a:rPr lang="en-US" sz="2400" dirty="0" smtClean="0">
                <a:hlinkClick r:id="rId5" tooltip="Philip II of Spain"/>
              </a:rPr>
              <a:t>King Philip II</a:t>
            </a:r>
            <a:r>
              <a:rPr lang="en-US" sz="2400" dirty="0" smtClean="0"/>
              <a:t> and the </a:t>
            </a:r>
            <a:r>
              <a:rPr lang="en-US" sz="2400" dirty="0" smtClean="0">
                <a:hlinkClick r:id="rId6" tooltip="Catholic League (French)"/>
              </a:rPr>
              <a:t>Catholic League</a:t>
            </a:r>
            <a:r>
              <a:rPr lang="en-US" sz="2400" dirty="0" smtClean="0"/>
              <a:t>, leading to the restoration of Catholicism in England. </a:t>
            </a:r>
            <a:endParaRPr lang="en-US" sz="2300" b="0" dirty="0"/>
          </a:p>
        </p:txBody>
      </p:sp>
      <p:pic>
        <p:nvPicPr>
          <p:cNvPr id="46085" name="Picture 5" descr="maryscots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57200" y="152400"/>
            <a:ext cx="2219325" cy="2743200"/>
          </a:xfrm>
          <a:noFill/>
          <a:ln>
            <a:solidFill>
              <a:schemeClr val="tx1"/>
            </a:solidFill>
          </a:ln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895600" y="1143000"/>
            <a:ext cx="4876800" cy="104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0988" indent="-280988" algn="l">
              <a:lnSpc>
                <a:spcPct val="90000"/>
              </a:lnSpc>
              <a:spcBef>
                <a:spcPct val="20000"/>
              </a:spcBef>
              <a:buClr>
                <a:srgbClr val="00A400"/>
              </a:buClr>
              <a:buFontTx/>
              <a:buChar char="•"/>
            </a:pPr>
            <a:r>
              <a:rPr lang="en-US" sz="2300" dirty="0">
                <a:solidFill>
                  <a:srgbClr val="FFFF00"/>
                </a:solidFill>
                <a:latin typeface="Comic Sans MS" pitchFamily="66" charset="0"/>
              </a:rPr>
              <a:t>Many believed that Mary, Queen of Scots, a catholic, was the rightful Queen of England</a:t>
            </a:r>
            <a:r>
              <a:rPr lang="en-US" sz="23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US" sz="23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4" y="0"/>
            <a:ext cx="9208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Explain the quote. . 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960"/>
          </a:xfrm>
        </p:spPr>
        <p:txBody>
          <a:bodyPr/>
          <a:lstStyle/>
          <a:p>
            <a:r>
              <a:rPr lang="en-US" dirty="0" smtClean="0"/>
              <a:t>With regards to her views on religion…what do you think Queen Elizabeth meant when she said,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“I do not desire windows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into men’s souls.”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'The Rainbow Portrait' of Elizabeth I, c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2451463"/>
            <a:ext cx="3352800" cy="440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686800" cy="660864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</a:rPr>
              <a:t>Elizabeth Restores Protestantism in England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562600"/>
          </a:xfrm>
        </p:spPr>
        <p:txBody>
          <a:bodyPr/>
          <a:lstStyle/>
          <a:p>
            <a:pPr algn="ctr"/>
            <a:r>
              <a:rPr lang="en-US" dirty="0" smtClean="0"/>
              <a:t>Made head of the </a:t>
            </a:r>
            <a:r>
              <a:rPr lang="en-US" b="1" dirty="0" smtClean="0">
                <a:solidFill>
                  <a:srgbClr val="FFFF00"/>
                </a:solidFill>
              </a:rPr>
              <a:t>Anglican Church </a:t>
            </a:r>
            <a:r>
              <a:rPr lang="en-US" dirty="0" smtClean="0"/>
              <a:t>by Parliament</a:t>
            </a:r>
          </a:p>
          <a:p>
            <a:r>
              <a:rPr lang="en-US" dirty="0" smtClean="0"/>
              <a:t>Very moderate reforms</a:t>
            </a:r>
          </a:p>
          <a:p>
            <a:r>
              <a:rPr lang="en-US" sz="2800" dirty="0" smtClean="0"/>
              <a:t>She herself believed in toleration of all religions.</a:t>
            </a:r>
          </a:p>
          <a:p>
            <a:pPr lvl="1"/>
            <a:r>
              <a:rPr lang="en-US" sz="2400" i="1" dirty="0" smtClean="0"/>
              <a:t>‘There is only one Christ, Jesus, one faith… all else is a dispute over trifles.’</a:t>
            </a:r>
            <a:endParaRPr lang="en-US" sz="2400" dirty="0" smtClean="0"/>
          </a:p>
          <a:p>
            <a:r>
              <a:rPr lang="en-US" b="1" i="1" dirty="0" smtClean="0">
                <a:solidFill>
                  <a:srgbClr val="FFC000"/>
                </a:solidFill>
              </a:rPr>
              <a:t>“We are all English first . . .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 loyal to monarch &amp; country.”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4" name="Picture 14" descr="S:\Publishing\powerpoint\World history\zp936\Images\elizabet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198045"/>
            <a:ext cx="2819400" cy="3659955"/>
          </a:xfrm>
          <a:prstGeom prst="rect">
            <a:avLst/>
          </a:prstGeom>
          <a:noFill/>
        </p:spPr>
      </p:pic>
      <p:pic>
        <p:nvPicPr>
          <p:cNvPr id="1028" name="Picture 4" descr="http://www.geocities.com/anglicana_ecclesia/canterbury_cathed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24443"/>
            <a:ext cx="3886200" cy="2333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Elizabeth (1558-1603)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441160"/>
          </a:xfrm>
        </p:spPr>
        <p:txBody>
          <a:bodyPr/>
          <a:lstStyle/>
          <a:p>
            <a:r>
              <a:rPr lang="en-US" dirty="0" smtClean="0"/>
              <a:t>Skillfully dealt with </a:t>
            </a:r>
            <a:r>
              <a:rPr lang="en-US" dirty="0" smtClean="0">
                <a:solidFill>
                  <a:srgbClr val="00B050"/>
                </a:solidFill>
              </a:rPr>
              <a:t>Parliament</a:t>
            </a:r>
          </a:p>
          <a:p>
            <a:pPr algn="ctr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Period of flourishing culture…</a:t>
            </a:r>
          </a:p>
          <a:p>
            <a:pPr algn="ctr">
              <a:buNone/>
            </a:pPr>
            <a:r>
              <a:rPr lang="en-US" dirty="0" smtClean="0"/>
              <a:t>time of </a:t>
            </a:r>
            <a:r>
              <a:rPr lang="en-US" dirty="0" smtClean="0">
                <a:solidFill>
                  <a:srgbClr val="50F2E3"/>
                </a:solidFill>
              </a:rPr>
              <a:t>Shakespeare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2" descr="William Shakespe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352799"/>
            <a:ext cx="2438400" cy="3505201"/>
          </a:xfrm>
          <a:prstGeom prst="rect">
            <a:avLst/>
          </a:prstGeom>
          <a:noFill/>
        </p:spPr>
      </p:pic>
      <p:pic>
        <p:nvPicPr>
          <p:cNvPr id="5" name="Picture 2" descr="House of Lords Chamber panorama (Flash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524000"/>
            <a:ext cx="3809996" cy="1905000"/>
          </a:xfrm>
          <a:prstGeom prst="rect">
            <a:avLst/>
          </a:prstGeom>
          <a:noFill/>
        </p:spPr>
      </p:pic>
      <p:pic>
        <p:nvPicPr>
          <p:cNvPr id="6" name="Picture 20" descr="http://www.GreatBuildings.com/gbc/images/cid_uk_parliament_001.15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28600"/>
            <a:ext cx="2438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914400"/>
          </a:xfrm>
          <a:ln/>
        </p:spPr>
        <p:txBody>
          <a:bodyPr/>
          <a:lstStyle/>
          <a:p>
            <a:r>
              <a:rPr lang="en-US" dirty="0"/>
              <a:t>Elizabeth’s Refusal to Marry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0" dirty="0"/>
              <a:t>Most thought that </a:t>
            </a:r>
            <a:r>
              <a:rPr lang="en-US" sz="2500" b="0" dirty="0" smtClean="0"/>
              <a:t>Elizabeth </a:t>
            </a:r>
            <a:r>
              <a:rPr lang="en-US" sz="2500" b="0" dirty="0"/>
              <a:t>would marry within her first year or so as Queen.</a:t>
            </a:r>
          </a:p>
          <a:p>
            <a:pPr>
              <a:lnSpc>
                <a:spcPct val="90000"/>
              </a:lnSpc>
            </a:pPr>
            <a:r>
              <a:rPr lang="en-US" sz="2500" b="0" dirty="0"/>
              <a:t>Elizabeth valued the independence she had and did not feel she needed a man to guide her</a:t>
            </a:r>
            <a:r>
              <a:rPr lang="en-US" sz="2500" b="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Feared foreign threat</a:t>
            </a:r>
            <a:endParaRPr lang="en-US" sz="2500" b="0" dirty="0"/>
          </a:p>
          <a:p>
            <a:pPr>
              <a:lnSpc>
                <a:spcPct val="90000"/>
              </a:lnSpc>
            </a:pPr>
            <a:r>
              <a:rPr lang="en-US" sz="2500" b="0" dirty="0"/>
              <a:t>It would have also been politically difficult for her to choose a suitable husband.</a:t>
            </a:r>
          </a:p>
          <a:p>
            <a:pPr>
              <a:lnSpc>
                <a:spcPct val="90000"/>
              </a:lnSpc>
            </a:pPr>
            <a:r>
              <a:rPr lang="en-US" sz="2500" b="0" dirty="0"/>
              <a:t>The Privy Council, whose job it was to choose a husband for the Queen, was too divided to ever agree on a suitable mate.</a:t>
            </a:r>
          </a:p>
          <a:p>
            <a:pPr lvl="1">
              <a:lnSpc>
                <a:spcPct val="90000"/>
              </a:lnSpc>
            </a:pPr>
            <a:r>
              <a:rPr lang="en-US" sz="2500" b="0" i="1" dirty="0"/>
              <a:t>This made it much easier for Elizabeth to refuse any marriage suggestions or proposals.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Elizabeth (1558-1603)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9436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Foreign policy</a:t>
            </a:r>
            <a:r>
              <a:rPr lang="en-US" dirty="0" smtClean="0"/>
              <a:t>: rival </a:t>
            </a:r>
            <a:r>
              <a:rPr lang="en-US" dirty="0" smtClean="0">
                <a:solidFill>
                  <a:srgbClr val="50F2E3"/>
                </a:solidFill>
              </a:rPr>
              <a:t>Spain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sea dogs </a:t>
            </a:r>
            <a:r>
              <a:rPr lang="en-US" dirty="0" smtClean="0"/>
              <a:t>&amp;</a:t>
            </a:r>
          </a:p>
          <a:p>
            <a:pPr>
              <a:buNone/>
            </a:pPr>
            <a:r>
              <a:rPr lang="en-US" dirty="0" smtClean="0"/>
              <a:t>                 defeat of the </a:t>
            </a:r>
            <a:r>
              <a:rPr lang="en-US" dirty="0" smtClean="0">
                <a:solidFill>
                  <a:srgbClr val="FF66FF"/>
                </a:solidFill>
              </a:rPr>
              <a:t>Spanish Armada (1588)</a:t>
            </a:r>
          </a:p>
          <a:p>
            <a:pPr>
              <a:buNone/>
            </a:pPr>
            <a:r>
              <a:rPr lang="en-US" dirty="0" smtClean="0"/>
              <a:t>                                …turning point in history!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Always ENGLAND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Never married…no children (problem)</a:t>
            </a:r>
          </a:p>
          <a:p>
            <a:endParaRPr lang="en-US" dirty="0"/>
          </a:p>
        </p:txBody>
      </p:sp>
      <p:pic>
        <p:nvPicPr>
          <p:cNvPr id="5" name="Picture 8" descr="Philip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429000"/>
            <a:ext cx="2526506" cy="3429000"/>
          </a:xfrm>
          <a:prstGeom prst="rect">
            <a:avLst/>
          </a:prstGeom>
          <a:noFill/>
        </p:spPr>
      </p:pic>
      <p:pic>
        <p:nvPicPr>
          <p:cNvPr id="6" name="Picture 8" descr="Defeated Spanish Arm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4466028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6800" y="5334000"/>
            <a:ext cx="1563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Philip II: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Catholic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Monarch of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Spain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Whitehall Palace, London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everycastle.com/images/Whitehall%20Palace2_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18" y="1245326"/>
            <a:ext cx="8449182" cy="5612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6868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DO NOW: Can you “C” Elizabeth?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0601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Assess how each of the following terms can be used to describe Elizabeth and her actions as ruler: 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captivating,  clever,  commanding, 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compromising,  cultural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4" name="Picture 2" descr="'The Rainbow Portrait' of Elizabeth I, c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065" y="2819400"/>
            <a:ext cx="284093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4343400" cy="944562"/>
          </a:xfrm>
          <a:ln/>
        </p:spPr>
        <p:txBody>
          <a:bodyPr/>
          <a:lstStyle/>
          <a:p>
            <a:r>
              <a:rPr lang="en-US" dirty="0"/>
              <a:t>Political Skill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/>
              <a:t>Elizabeth’s approach to the monarchy was drastically different from any of her predecessors because of her willingness to listen to those around her.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She would change a policy if it was unpopular. 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Her approach to politics was serious, conservative, and cautious. </a:t>
            </a:r>
          </a:p>
        </p:txBody>
      </p:sp>
      <p:pic>
        <p:nvPicPr>
          <p:cNvPr id="4" name="Picture 14" descr="http://www.saburchill.com/history/images01/171107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657600"/>
            <a:ext cx="3429000" cy="285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>
          <a:xfrm>
            <a:off x="3352800" y="274638"/>
            <a:ext cx="3429000" cy="944562"/>
          </a:xfrm>
          <a:ln/>
        </p:spPr>
        <p:txBody>
          <a:bodyPr/>
          <a:lstStyle/>
          <a:p>
            <a:r>
              <a:rPr lang="en-US"/>
              <a:t>Advisors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7239000" cy="4953000"/>
          </a:xfrm>
        </p:spPr>
        <p:txBody>
          <a:bodyPr/>
          <a:lstStyle/>
          <a:p>
            <a:r>
              <a:rPr lang="en-US" sz="2600" b="0"/>
              <a:t>Elizabeth was especially gifted at choosing smart people to help her lead.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638800" y="2895600"/>
            <a:ext cx="3048000" cy="3613150"/>
            <a:chOff x="1344" y="1824"/>
            <a:chExt cx="1920" cy="2276"/>
          </a:xfrm>
        </p:grpSpPr>
        <p:pic>
          <p:nvPicPr>
            <p:cNvPr id="49157" name="Picture 5" descr="Francis Walsingham by John de Critz (detail)">
              <a:hlinkClick r:id="rId3" tooltip="Francis Walsingham by John de Critz (detail)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2" y="1824"/>
              <a:ext cx="1605" cy="1872"/>
            </a:xfrm>
            <a:prstGeom prst="rect">
              <a:avLst/>
            </a:prstGeom>
            <a:noFill/>
          </p:spPr>
        </p:pic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1344" y="3696"/>
              <a:ext cx="19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B241"/>
                </a:buClr>
              </a:pPr>
              <a:r>
                <a:rPr lang="en-US" b="1" dirty="0">
                  <a:solidFill>
                    <a:srgbClr val="FFFF00"/>
                  </a:solidFill>
                  <a:latin typeface="Comic Sans MS" pitchFamily="66" charset="0"/>
                </a:rPr>
                <a:t>Sir Francis </a:t>
              </a:r>
              <a:r>
                <a:rPr lang="en-US" b="1" dirty="0" err="1">
                  <a:solidFill>
                    <a:srgbClr val="FFFF00"/>
                  </a:solidFill>
                  <a:latin typeface="Comic Sans MS" pitchFamily="66" charset="0"/>
                </a:rPr>
                <a:t>Walsingham</a:t>
              </a:r>
              <a:r>
                <a:rPr lang="en-US" b="1" dirty="0">
                  <a:solidFill>
                    <a:srgbClr val="FFFF00"/>
                  </a:solidFill>
                  <a:latin typeface="Comic Sans MS" pitchFamily="66" charset="0"/>
                </a:rPr>
                <a:t>,</a:t>
              </a:r>
              <a:br>
                <a:rPr lang="en-US" b="1" dirty="0">
                  <a:solidFill>
                    <a:srgbClr val="FFFF00"/>
                  </a:solidFill>
                  <a:latin typeface="Comic Sans MS" pitchFamily="66" charset="0"/>
                </a:rPr>
              </a:br>
              <a:r>
                <a:rPr lang="en-US" b="1" dirty="0">
                  <a:solidFill>
                    <a:srgbClr val="FFFF00"/>
                  </a:solidFill>
                  <a:latin typeface="Comic Sans MS" pitchFamily="66" charset="0"/>
                </a:rPr>
                <a:t>The Queen’s Spymaster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0" y="2895600"/>
            <a:ext cx="2819400" cy="3649663"/>
            <a:chOff x="3744" y="1824"/>
            <a:chExt cx="1776" cy="2271"/>
          </a:xfrm>
        </p:grpSpPr>
        <p:pic>
          <p:nvPicPr>
            <p:cNvPr id="49161" name="Picture 9" descr="Cecils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1824"/>
              <a:ext cx="1567" cy="187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3744" y="3696"/>
              <a:ext cx="177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B241"/>
                </a:buClr>
              </a:pPr>
              <a:r>
                <a:rPr lang="en-US" b="1" dirty="0">
                  <a:solidFill>
                    <a:srgbClr val="FFFF00"/>
                  </a:solidFill>
                  <a:latin typeface="Comic Sans MS" pitchFamily="66" charset="0"/>
                </a:rPr>
                <a:t>Sir William Cecil</a:t>
              </a:r>
              <a:br>
                <a:rPr lang="en-US" b="1" dirty="0">
                  <a:solidFill>
                    <a:srgbClr val="FFFF00"/>
                  </a:solidFill>
                  <a:latin typeface="Comic Sans MS" pitchFamily="66" charset="0"/>
                </a:rPr>
              </a:br>
              <a:r>
                <a:rPr lang="en-US" b="1" dirty="0">
                  <a:solidFill>
                    <a:srgbClr val="FFFF00"/>
                  </a:solidFill>
                  <a:latin typeface="Comic Sans MS" pitchFamily="66" charset="0"/>
                </a:rPr>
                <a:t>Secretary of State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477000" cy="792163"/>
          </a:xfrm>
          <a:ln/>
        </p:spPr>
        <p:txBody>
          <a:bodyPr/>
          <a:lstStyle/>
          <a:p>
            <a:r>
              <a:rPr lang="en-US" dirty="0"/>
              <a:t>Privy Council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610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300" b="0" dirty="0" smtClean="0"/>
          </a:p>
          <a:p>
            <a:pPr>
              <a:lnSpc>
                <a:spcPct val="80000"/>
              </a:lnSpc>
            </a:pPr>
            <a:r>
              <a:rPr lang="en-US" sz="2300" b="0" dirty="0" smtClean="0"/>
              <a:t>The </a:t>
            </a:r>
            <a:r>
              <a:rPr lang="en-US" sz="2300" b="0" dirty="0"/>
              <a:t>main job of the Council was to </a:t>
            </a:r>
            <a:br>
              <a:rPr lang="en-US" sz="2300" b="0" dirty="0"/>
            </a:br>
            <a:r>
              <a:rPr lang="en-US" sz="2300" b="0" dirty="0"/>
              <a:t>give advice to Queen Elizabeth.  The </a:t>
            </a:r>
            <a:br>
              <a:rPr lang="en-US" sz="2300" b="0" dirty="0"/>
            </a:br>
            <a:r>
              <a:rPr lang="en-US" sz="2300" b="0" dirty="0"/>
              <a:t>Councilors 	did not always agree on </a:t>
            </a:r>
            <a:br>
              <a:rPr lang="en-US" sz="2300" b="0" dirty="0"/>
            </a:br>
            <a:r>
              <a:rPr lang="en-US" sz="2300" b="0" dirty="0"/>
              <a:t>matters, but Elizabeth listened to all </a:t>
            </a:r>
            <a:br>
              <a:rPr lang="en-US" sz="2300" b="0" dirty="0"/>
            </a:br>
            <a:r>
              <a:rPr lang="en-US" sz="2300" b="0" dirty="0"/>
              <a:t>sides of the argument, and then made </a:t>
            </a:r>
            <a:br>
              <a:rPr lang="en-US" sz="2300" b="0" dirty="0"/>
            </a:br>
            <a:r>
              <a:rPr lang="en-US" sz="2300" b="0" dirty="0"/>
              <a:t>up her own mind about what to do. This increased her power as she could always make the final </a:t>
            </a:r>
            <a:r>
              <a:rPr lang="en-US" sz="2300" b="0" dirty="0" smtClean="0"/>
              <a:t>decision</a:t>
            </a:r>
          </a:p>
          <a:p>
            <a:pPr>
              <a:lnSpc>
                <a:spcPct val="80000"/>
              </a:lnSpc>
            </a:pPr>
            <a:endParaRPr lang="en-US" sz="2300" b="0" dirty="0"/>
          </a:p>
          <a:p>
            <a:pPr>
              <a:lnSpc>
                <a:spcPct val="80000"/>
              </a:lnSpc>
            </a:pPr>
            <a:r>
              <a:rPr lang="en-US" sz="2300" b="0" dirty="0"/>
              <a:t>The Privy Council was part of a more localized method of government which was very important in Tudor England.</a:t>
            </a:r>
          </a:p>
          <a:p>
            <a:pPr lvl="1">
              <a:lnSpc>
                <a:spcPct val="80000"/>
              </a:lnSpc>
            </a:pPr>
            <a:r>
              <a:rPr lang="en-US" sz="1900" b="0" dirty="0"/>
              <a:t>Royal representatives were situated in every county in the country to make sure that the Queen’s wishes were carried out. </a:t>
            </a:r>
          </a:p>
        </p:txBody>
      </p:sp>
      <p:pic>
        <p:nvPicPr>
          <p:cNvPr id="82949" name="Picture 5" descr="Elpar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152401"/>
            <a:ext cx="2808288" cy="3304468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685800"/>
          </a:xfrm>
        </p:spPr>
        <p:txBody>
          <a:bodyPr/>
          <a:lstStyle/>
          <a:p>
            <a:r>
              <a:rPr lang="en-US" dirty="0" smtClean="0"/>
              <a:t>Summation – Written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763000" cy="6248400"/>
          </a:xfrm>
        </p:spPr>
        <p:txBody>
          <a:bodyPr/>
          <a:lstStyle/>
          <a:p>
            <a:r>
              <a:rPr lang="en-US" dirty="0" smtClean="0"/>
              <a:t>Think back to our discussion on day one of this chapter regarding the pros &amp; cons of monarchy.</a:t>
            </a:r>
          </a:p>
          <a:p>
            <a:r>
              <a:rPr lang="en-US" dirty="0" smtClean="0"/>
              <a:t>Choose any </a:t>
            </a:r>
            <a:r>
              <a:rPr lang="en-US" dirty="0" smtClean="0">
                <a:solidFill>
                  <a:srgbClr val="FFFF00"/>
                </a:solidFill>
              </a:rPr>
              <a:t>two monarchs </a:t>
            </a:r>
            <a:r>
              <a:rPr lang="en-US" dirty="0" smtClean="0"/>
              <a:t>we have discussed &amp; analyzed this week . . . </a:t>
            </a:r>
          </a:p>
          <a:p>
            <a:pPr algn="ctr"/>
            <a:r>
              <a:rPr lang="en-US" dirty="0" smtClean="0"/>
              <a:t>One you believe was a </a:t>
            </a:r>
            <a:r>
              <a:rPr lang="en-US" b="1" dirty="0" smtClean="0">
                <a:solidFill>
                  <a:srgbClr val="66FF33"/>
                </a:solidFill>
              </a:rPr>
              <a:t>GOOD</a:t>
            </a:r>
            <a:r>
              <a:rPr lang="en-US" dirty="0" smtClean="0"/>
              <a:t> ruler</a:t>
            </a:r>
          </a:p>
          <a:p>
            <a:pPr algn="ctr"/>
            <a:r>
              <a:rPr lang="en-US" dirty="0" smtClean="0"/>
              <a:t>One you believe was a </a:t>
            </a:r>
            <a:r>
              <a:rPr lang="en-US" b="1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 ruler</a:t>
            </a:r>
          </a:p>
          <a:p>
            <a:r>
              <a:rPr lang="en-US" dirty="0" smtClean="0"/>
              <a:t>For each: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Identify the </a:t>
            </a:r>
            <a:r>
              <a:rPr lang="en-US" dirty="0" smtClean="0">
                <a:solidFill>
                  <a:srgbClr val="FFFF00"/>
                </a:solidFill>
              </a:rPr>
              <a:t>dynasty</a:t>
            </a:r>
            <a:r>
              <a:rPr lang="en-US" dirty="0" smtClean="0"/>
              <a:t> he/she was a part of and what </a:t>
            </a:r>
            <a:r>
              <a:rPr lang="en-US" dirty="0" smtClean="0">
                <a:solidFill>
                  <a:srgbClr val="FFFF00"/>
                </a:solidFill>
              </a:rPr>
              <a:t>country/region</a:t>
            </a:r>
            <a:r>
              <a:rPr lang="en-US" dirty="0" smtClean="0"/>
              <a:t> he/she ruled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Provide multiple examples of evidence to support your position on each.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990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Development of Limited Monarchy in England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86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66FF33"/>
                </a:solidFill>
              </a:rPr>
              <a:t>Magna </a:t>
            </a:r>
            <a:r>
              <a:rPr lang="en-US" dirty="0" err="1" smtClean="0">
                <a:solidFill>
                  <a:srgbClr val="66FF33"/>
                </a:solidFill>
              </a:rPr>
              <a:t>Carta</a:t>
            </a:r>
            <a:r>
              <a:rPr lang="en-US" dirty="0" smtClean="0">
                <a:solidFill>
                  <a:srgbClr val="66FF33"/>
                </a:solidFill>
              </a:rPr>
              <a:t> (1215)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“Great Charter”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Forced on </a:t>
            </a:r>
            <a:r>
              <a:rPr lang="en-US" dirty="0" smtClean="0">
                <a:solidFill>
                  <a:srgbClr val="FF0000"/>
                </a:solidFill>
              </a:rPr>
              <a:t>John I </a:t>
            </a:r>
            <a:r>
              <a:rPr lang="en-US" dirty="0" smtClean="0"/>
              <a:t>by nobles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Limited the power of the king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“the king is not above the law”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new taxes w/out consent of the</a:t>
            </a:r>
          </a:p>
          <a:p>
            <a:pPr algn="ctr">
              <a:buNone/>
            </a:pPr>
            <a:r>
              <a:rPr lang="en-US" dirty="0" smtClean="0"/>
              <a:t>            </a:t>
            </a:r>
            <a:r>
              <a:rPr lang="en-US" dirty="0" smtClean="0">
                <a:solidFill>
                  <a:srgbClr val="50F2E3"/>
                </a:solidFill>
              </a:rPr>
              <a:t>Great Council</a:t>
            </a:r>
          </a:p>
          <a:p>
            <a:pPr algn="r">
              <a:buFont typeface="Arial" pitchFamily="34" charset="0"/>
              <a:buChar char="•"/>
            </a:pPr>
            <a:r>
              <a:rPr lang="en-US" dirty="0" smtClean="0">
                <a:solidFill>
                  <a:srgbClr val="FF66FF"/>
                </a:solidFill>
              </a:rPr>
              <a:t>Protected rights of </a:t>
            </a:r>
          </a:p>
          <a:p>
            <a:pPr algn="r">
              <a:buNone/>
            </a:pPr>
            <a:r>
              <a:rPr lang="en-US" dirty="0" smtClean="0">
                <a:solidFill>
                  <a:srgbClr val="FF66FF"/>
                </a:solidFill>
              </a:rPr>
              <a:t>nobles; later extended</a:t>
            </a:r>
          </a:p>
          <a:p>
            <a:pPr algn="r">
              <a:buNone/>
            </a:pPr>
            <a:r>
              <a:rPr lang="en-US" dirty="0" smtClean="0">
                <a:solidFill>
                  <a:srgbClr val="FF66FF"/>
                </a:solidFill>
              </a:rPr>
              <a:t>to all citizens</a:t>
            </a:r>
            <a:endParaRPr lang="en-US" dirty="0">
              <a:solidFill>
                <a:srgbClr val="FF66FF"/>
              </a:solidFill>
            </a:endParaRPr>
          </a:p>
        </p:txBody>
      </p:sp>
      <p:pic>
        <p:nvPicPr>
          <p:cNvPr id="2056" name="Picture 8" descr="Magna Ca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4102652" cy="2136475"/>
          </a:xfrm>
          <a:prstGeom prst="rect">
            <a:avLst/>
          </a:prstGeom>
          <a:noFill/>
        </p:spPr>
      </p:pic>
      <p:pic>
        <p:nvPicPr>
          <p:cNvPr id="2058" name="Picture 10" descr="http://www.evervigilant.net/images/mag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33400"/>
            <a:ext cx="3429000" cy="22479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460526" y="2819400"/>
            <a:ext cx="1683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John I signs the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Magna </a:t>
            </a:r>
            <a:r>
              <a:rPr lang="en-US" dirty="0" err="1" smtClean="0">
                <a:solidFill>
                  <a:srgbClr val="FFFF00"/>
                </a:solidFill>
              </a:rPr>
              <a:t>Carta</a:t>
            </a:r>
            <a:r>
              <a:rPr lang="en-US" dirty="0" smtClean="0">
                <a:solidFill>
                  <a:srgbClr val="FFFF00"/>
                </a:solidFill>
              </a:rPr>
              <a:t> at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Runnymede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6477000"/>
            <a:ext cx="25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Copy of the Magna </a:t>
            </a:r>
            <a:r>
              <a:rPr lang="en-US" dirty="0" err="1" smtClean="0">
                <a:solidFill>
                  <a:srgbClr val="FFFF00"/>
                </a:solidFill>
              </a:rPr>
              <a:t>Carta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Development of Limited Monarchy in England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FFFF00"/>
                </a:solidFill>
              </a:rPr>
              <a:t>Edward I </a:t>
            </a:r>
            <a:r>
              <a:rPr lang="en-US" dirty="0" smtClean="0">
                <a:solidFill>
                  <a:srgbClr val="FFFF00"/>
                </a:solidFill>
              </a:rPr>
              <a:t>(1272-1307)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Expansion of </a:t>
            </a:r>
            <a:r>
              <a:rPr lang="en-US" dirty="0" smtClean="0">
                <a:solidFill>
                  <a:srgbClr val="66FF33"/>
                </a:solidFill>
              </a:rPr>
              <a:t>“Common law”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FF66FF"/>
                </a:solidFill>
              </a:rPr>
              <a:t>Decisions of royal courts were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FF66FF"/>
                </a:solidFill>
              </a:rPr>
              <a:t>recorded &amp; became basis for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FF66FF"/>
                </a:solidFill>
              </a:rPr>
              <a:t>future court decisions</a:t>
            </a:r>
          </a:p>
          <a:p>
            <a:pPr>
              <a:buNone/>
            </a:pPr>
            <a:r>
              <a:rPr lang="en-US" dirty="0" smtClean="0"/>
              <a:t>(which along with </a:t>
            </a:r>
            <a:r>
              <a:rPr lang="en-US" dirty="0" smtClean="0">
                <a:solidFill>
                  <a:srgbClr val="50F2E3"/>
                </a:solidFill>
              </a:rPr>
              <a:t>juries</a:t>
            </a:r>
            <a:r>
              <a:rPr lang="en-US" dirty="0" smtClean="0"/>
              <a:t> was </a:t>
            </a:r>
          </a:p>
          <a:p>
            <a:pPr>
              <a:buNone/>
            </a:pPr>
            <a:r>
              <a:rPr lang="en-US" dirty="0" smtClean="0"/>
              <a:t>           started by Henry II: 1154-89)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i="1" dirty="0" smtClean="0">
                <a:solidFill>
                  <a:srgbClr val="FFFF00"/>
                </a:solidFill>
              </a:rPr>
              <a:t>Jury system &amp; common law are the basis for present day legal systems in both England &amp; the United States.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S:\Publishing\powerpoint\World history\ZP932\Pictures for PP\edward_I_eng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09600"/>
            <a:ext cx="3048000" cy="336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Development of Limited Monarchy in England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71500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/>
              <a:t>Power struggles between king &amp; nobles continued into the 1260’s-70’s, included the demand for more representation in the </a:t>
            </a:r>
          </a:p>
          <a:p>
            <a:pPr algn="ctr">
              <a:buNone/>
            </a:pPr>
            <a:r>
              <a:rPr lang="en-US" dirty="0" smtClean="0">
                <a:solidFill>
                  <a:srgbClr val="50F2E3"/>
                </a:solidFill>
              </a:rPr>
              <a:t>Great Council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(1295)  </a:t>
            </a:r>
            <a:r>
              <a:rPr lang="en-US" dirty="0" smtClean="0">
                <a:solidFill>
                  <a:srgbClr val="FFFF00"/>
                </a:solidFill>
              </a:rPr>
              <a:t>Edward</a:t>
            </a:r>
            <a:r>
              <a:rPr lang="en-US" dirty="0" smtClean="0"/>
              <a:t> legally extends membership to “middle classes” (knights &amp; burgesses) creating </a:t>
            </a:r>
            <a:r>
              <a:rPr lang="en-US" dirty="0" smtClean="0">
                <a:solidFill>
                  <a:srgbClr val="66FF33"/>
                </a:solidFill>
              </a:rPr>
              <a:t>“Model Parliament”</a:t>
            </a:r>
          </a:p>
        </p:txBody>
      </p:sp>
      <p:pic>
        <p:nvPicPr>
          <p:cNvPr id="8" name="Picture 20" descr="http://www.GreatBuildings.com/gbc/images/cid_uk_parliament_001.1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572000"/>
            <a:ext cx="280219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Development of Limited Monarchy in England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50F2E3"/>
                </a:solidFill>
              </a:rPr>
              <a:t>“what touches all, must be approved by all”</a:t>
            </a:r>
          </a:p>
          <a:p>
            <a:pPr algn="ctr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66FF33"/>
                </a:solidFill>
              </a:rPr>
              <a:t>Houses of Lords &amp; Commons</a:t>
            </a:r>
          </a:p>
          <a:p>
            <a:pPr algn="ctr">
              <a:buFont typeface="Wingdings" pitchFamily="2" charset="2"/>
              <a:buChar char="Ø"/>
            </a:pPr>
            <a:endParaRPr lang="en-US" i="1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FF00"/>
                </a:solidFill>
              </a:rPr>
              <a:t>1</a:t>
            </a:r>
            <a:r>
              <a:rPr lang="en-US" i="1" baseline="30000" dirty="0" smtClean="0">
                <a:solidFill>
                  <a:srgbClr val="FFFF00"/>
                </a:solidFill>
              </a:rPr>
              <a:t>st</a:t>
            </a:r>
            <a:r>
              <a:rPr lang="en-US" i="1" dirty="0" smtClean="0">
                <a:solidFill>
                  <a:srgbClr val="FFFF00"/>
                </a:solidFill>
              </a:rPr>
              <a:t> step towards representative government in England</a:t>
            </a:r>
          </a:p>
          <a:p>
            <a:endParaRPr lang="en-US" dirty="0"/>
          </a:p>
        </p:txBody>
      </p:sp>
      <p:pic>
        <p:nvPicPr>
          <p:cNvPr id="4" name="Picture 2" descr="House of Lords Chamber panorama (Flash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4800600"/>
            <a:ext cx="3657601" cy="1828802"/>
          </a:xfrm>
          <a:prstGeom prst="rect">
            <a:avLst/>
          </a:prstGeom>
          <a:noFill/>
        </p:spPr>
      </p:pic>
      <p:pic>
        <p:nvPicPr>
          <p:cNvPr id="5" name="Picture 6" descr="Commons Chamber - gallery view &#10;&#10;&#10;&#10;(QuickTime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1" y="4800600"/>
            <a:ext cx="3657599" cy="182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543800" cy="45719"/>
          </a:xfrm>
        </p:spPr>
        <p:txBody>
          <a:bodyPr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7239000"/>
          </a:xfrm>
        </p:spPr>
        <p:txBody>
          <a:bodyPr>
            <a:noAutofit/>
          </a:bodyPr>
          <a:lstStyle/>
          <a:p>
            <a:pPr marL="582930" indent="-51435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1.  Who were the Stuarts &amp; how did they attain the throne of England?</a:t>
            </a:r>
          </a:p>
          <a:p>
            <a:pPr marL="582930" indent="-51435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2.  Why did James I &amp; Charles I have such difficulty with Parliament?</a:t>
            </a:r>
          </a:p>
          <a:p>
            <a:pPr marL="582930" indent="-51435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3.  How did religion play a role in the friction between the Stuarts &amp; Parliament?</a:t>
            </a:r>
          </a:p>
          <a:p>
            <a:pPr marL="582930" indent="-51435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4.  Describe the Petition of Right (1628).</a:t>
            </a:r>
          </a:p>
          <a:p>
            <a:pPr marL="582930" indent="-51435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5.  Why did civil war start? Describe opposing sides &amp; outcome</a:t>
            </a:r>
          </a:p>
          <a:p>
            <a:pPr marL="582930" indent="-514350">
              <a:buAutoNum type="arabicPeriod" startAt="6"/>
            </a:pPr>
            <a:r>
              <a:rPr lang="en-US" sz="2600" dirty="0" smtClean="0">
                <a:solidFill>
                  <a:srgbClr val="FFFF00"/>
                </a:solidFill>
              </a:rPr>
              <a:t>Who was Cromwell?  What role did he play? </a:t>
            </a:r>
          </a:p>
          <a:p>
            <a:pPr marL="582930" indent="-514350">
              <a:buAutoNum type="arabicPeriod" startAt="6"/>
            </a:pPr>
            <a:r>
              <a:rPr lang="en-US" sz="2600" dirty="0" smtClean="0">
                <a:solidFill>
                  <a:srgbClr val="FFFF00"/>
                </a:solidFill>
              </a:rPr>
              <a:t> Did the “commonwealth” of England have any better success at dealing with Parliament?  Do you think Cromwell was popular with the people?</a:t>
            </a:r>
          </a:p>
          <a:p>
            <a:pPr marL="582930" indent="-51435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8.  What was the Restoration &amp; why did it occur?</a:t>
            </a:r>
          </a:p>
          <a:p>
            <a:pPr marL="582930" indent="-51435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9.  What was the Glorious Revolution &amp; why did it occur?</a:t>
            </a:r>
          </a:p>
          <a:p>
            <a:pPr marL="582930" indent="-514350">
              <a:buAutoNum type="arabicPeriod" startAt="10"/>
            </a:pPr>
            <a:r>
              <a:rPr lang="en-US" sz="2600" dirty="0" smtClean="0">
                <a:solidFill>
                  <a:srgbClr val="FFFF00"/>
                </a:solidFill>
              </a:rPr>
              <a:t>How was it a victory for the people of England?</a:t>
            </a:r>
            <a:endParaRPr lang="en-US" sz="2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dirty="0" smtClean="0"/>
              <a:t>Timeline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763000" cy="6248400"/>
          </a:xfrm>
        </p:spPr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/>
              <a:t>Your group will be assigned an item/topic to research.  Create an outline of information identifying/describing who or what it was, actions or events / causes &amp; effects surrounding it.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You will place your item/topic on the event timeline on the front board. 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Your group will present &amp; explain the topic to the class and answer any of my questions.</a:t>
            </a:r>
          </a:p>
          <a:p>
            <a:pPr marL="582930" indent="-514350">
              <a:buNone/>
            </a:pPr>
            <a:r>
              <a:rPr lang="en-US" dirty="0" smtClean="0"/>
              <a:t>Grade based upon correct placement on timeline, accuracy of information and group presentation.</a:t>
            </a:r>
          </a:p>
          <a:p>
            <a:pPr marL="582930" indent="-514350" algn="ctr">
              <a:buNone/>
            </a:pPr>
            <a:r>
              <a:rPr lang="en-US" smtClean="0"/>
              <a:t>(25 points)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Explain the quote. . 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960"/>
          </a:xfrm>
        </p:spPr>
        <p:txBody>
          <a:bodyPr/>
          <a:lstStyle/>
          <a:p>
            <a:r>
              <a:rPr lang="en-US" dirty="0" smtClean="0"/>
              <a:t>With regards to her views on religion…what do you think Queen Elizabeth meant when she said,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“I do not desire windows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into men’s souls.”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'The Rainbow Portrait' of Elizabeth I, c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2451463"/>
            <a:ext cx="3352800" cy="440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r>
              <a:rPr lang="en-US" dirty="0" smtClean="0"/>
              <a:t>TIMELINE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763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James I               James II          Charles I          Charles II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mtClean="0"/>
              <a:t>Act </a:t>
            </a:r>
            <a:r>
              <a:rPr lang="en-US" dirty="0" smtClean="0"/>
              <a:t>of Union          Cabinet          Petition of  Right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Habeas Corpus        Restoration        Glorious Revolution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Great Fire          Constitutional Monarchy        Civil War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Elizabeth dies                    Commonwealth of England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Stuarts &amp;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1603: Queen Elizabeth dies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</a:t>
            </a:r>
            <a:r>
              <a:rPr lang="en-US" dirty="0" smtClean="0"/>
              <a:t>with no heirs… </a:t>
            </a:r>
          </a:p>
          <a:p>
            <a:r>
              <a:rPr lang="en-US" dirty="0" smtClean="0"/>
              <a:t>Parliament invites </a:t>
            </a:r>
            <a:r>
              <a:rPr lang="en-US" dirty="0" smtClean="0">
                <a:solidFill>
                  <a:srgbClr val="00B050"/>
                </a:solidFill>
              </a:rPr>
              <a:t>cousin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   James of Scotland </a:t>
            </a:r>
          </a:p>
          <a:p>
            <a:pPr>
              <a:buNone/>
            </a:pPr>
            <a:r>
              <a:rPr lang="en-US" dirty="0" smtClean="0"/>
              <a:t>(son of Mary Stuart former </a:t>
            </a:r>
          </a:p>
          <a:p>
            <a:pPr algn="r">
              <a:buNone/>
            </a:pPr>
            <a:r>
              <a:rPr lang="en-US" dirty="0" smtClean="0"/>
              <a:t> Queen of Scots) to become king  </a:t>
            </a:r>
          </a:p>
        </p:txBody>
      </p:sp>
      <p:pic>
        <p:nvPicPr>
          <p:cNvPr id="4" name="Picture 14" descr="http://www.saburchill.com/history/images01/171107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09601"/>
            <a:ext cx="3429000" cy="2854554"/>
          </a:xfrm>
          <a:prstGeom prst="rect">
            <a:avLst/>
          </a:prstGeom>
          <a:noFill/>
        </p:spPr>
      </p:pic>
      <p:pic>
        <p:nvPicPr>
          <p:cNvPr id="5" name="Picture 12" descr="http://www.saburchill.com/history/images01/171107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70367"/>
            <a:ext cx="2438400" cy="33876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1800" y="4114800"/>
            <a:ext cx="54328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James I who was king of England (1603-1625) </a:t>
            </a:r>
          </a:p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started the Stuart dynasty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715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Wrote </a:t>
            </a:r>
            <a:r>
              <a:rPr lang="en-US" sz="2400" dirty="0" smtClean="0">
                <a:solidFill>
                  <a:srgbClr val="50F2E3"/>
                </a:solidFill>
              </a:rPr>
              <a:t>“The True Law of Free Monarchies”,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which defended the divine right of kings.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US" dirty="0" smtClean="0"/>
              <a:t>Stuarts &amp;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6096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0F2E3"/>
                </a:solidFill>
              </a:rPr>
              <a:t>James I &amp; son Charles 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attempt to rule as </a:t>
            </a:r>
            <a:r>
              <a:rPr lang="en-US" dirty="0" smtClean="0">
                <a:solidFill>
                  <a:srgbClr val="FF66FF"/>
                </a:solidFill>
              </a:rPr>
              <a:t>“absolute monarchs”…</a:t>
            </a:r>
            <a:r>
              <a:rPr lang="en-US" dirty="0" smtClean="0"/>
              <a:t>not English way</a:t>
            </a:r>
          </a:p>
          <a:p>
            <a:r>
              <a:rPr lang="en-US" dirty="0" smtClean="0"/>
              <a:t>Believed in the </a:t>
            </a:r>
            <a:r>
              <a:rPr lang="en-US" dirty="0" smtClean="0">
                <a:solidFill>
                  <a:srgbClr val="66FF33"/>
                </a:solidFill>
              </a:rPr>
              <a:t>“divine right” </a:t>
            </a:r>
            <a:r>
              <a:rPr lang="en-US" dirty="0" smtClean="0"/>
              <a:t>theory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levy </a:t>
            </a:r>
            <a:r>
              <a:rPr lang="en-US" dirty="0" smtClean="0">
                <a:solidFill>
                  <a:srgbClr val="FFC000"/>
                </a:solidFill>
              </a:rPr>
              <a:t>taxes</a:t>
            </a:r>
            <a:r>
              <a:rPr lang="en-US" dirty="0" smtClean="0"/>
              <a:t> w/o Parliament approval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Create royal courts that resort</a:t>
            </a:r>
          </a:p>
          <a:p>
            <a:pPr>
              <a:buNone/>
            </a:pPr>
            <a:r>
              <a:rPr lang="en-US" dirty="0" smtClean="0"/>
              <a:t>                      to unfair trials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Illegal imprisonment &amp; torture</a:t>
            </a:r>
          </a:p>
          <a:p>
            <a:endParaRPr lang="en-US" dirty="0"/>
          </a:p>
        </p:txBody>
      </p:sp>
      <p:pic>
        <p:nvPicPr>
          <p:cNvPr id="4" name="Picture 6" descr="Charles 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4001064"/>
            <a:ext cx="2895600" cy="28569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6248400"/>
            <a:ext cx="346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King Charles I (1625-1649)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Stuarts &amp;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Oppose &amp; </a:t>
            </a:r>
            <a:r>
              <a:rPr lang="en-US" dirty="0" smtClean="0">
                <a:solidFill>
                  <a:srgbClr val="FF0000"/>
                </a:solidFill>
              </a:rPr>
              <a:t>persecute Puritans </a:t>
            </a:r>
          </a:p>
          <a:p>
            <a:pPr>
              <a:buNone/>
            </a:pPr>
            <a:r>
              <a:rPr lang="en-US" dirty="0" smtClean="0"/>
              <a:t>(who made up large % of Parliament)</a:t>
            </a:r>
          </a:p>
          <a:p>
            <a:endParaRPr lang="en-US" dirty="0"/>
          </a:p>
        </p:txBody>
      </p:sp>
      <p:pic>
        <p:nvPicPr>
          <p:cNvPr id="1026" name="Picture 2" descr="The Puritans rise to power in Parliament.&#10;     This image is from the video 'Cromwell'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0"/>
            <a:ext cx="4762500" cy="2095501"/>
          </a:xfrm>
          <a:prstGeom prst="rect">
            <a:avLst/>
          </a:prstGeom>
          <a:noFill/>
        </p:spPr>
      </p:pic>
      <p:pic>
        <p:nvPicPr>
          <p:cNvPr id="5" name="Picture 20" descr="http://www.GreatBuildings.com/gbc/images/cid_uk_parliament_001.1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806" y="3048000"/>
            <a:ext cx="280219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76299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39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" y="49758"/>
            <a:ext cx="6076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50110"/>
            <a:ext cx="7376473" cy="393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230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5" y="0"/>
            <a:ext cx="93439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713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4" y="0"/>
            <a:ext cx="9208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08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4" y="0"/>
            <a:ext cx="9208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723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Stuarts &amp;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50F2E3"/>
                </a:solidFill>
              </a:rPr>
              <a:t>Petition of Right </a:t>
            </a:r>
            <a:r>
              <a:rPr lang="en-US" dirty="0" smtClean="0">
                <a:solidFill>
                  <a:srgbClr val="50F2E3"/>
                </a:solidFill>
              </a:rPr>
              <a:t>(1628)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Issued by Parliament when Charles requested new taxes (needed $)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Limits power of the monarch</a:t>
            </a:r>
            <a:r>
              <a:rPr lang="en-US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No illegal imprisonment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No new taxes w/o Parliament’s ok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No forced quartering of troops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…Charles agrees, takes $, then ignores it!</a:t>
            </a:r>
          </a:p>
          <a:p>
            <a:pPr>
              <a:buNone/>
            </a:pPr>
            <a:r>
              <a:rPr lang="en-US" dirty="0" smtClean="0"/>
              <a:t>Parliament objects, </a:t>
            </a:r>
            <a:r>
              <a:rPr lang="en-US" dirty="0" smtClean="0">
                <a:solidFill>
                  <a:srgbClr val="FFFF00"/>
                </a:solidFill>
              </a:rPr>
              <a:t>Charles </a:t>
            </a:r>
            <a:r>
              <a:rPr lang="en-US" dirty="0" smtClean="0"/>
              <a:t>dismisses them and rules for 11 years alone </a:t>
            </a:r>
            <a:r>
              <a:rPr lang="en-US" dirty="0" smtClean="0">
                <a:solidFill>
                  <a:srgbClr val="66FF33"/>
                </a:solidFill>
              </a:rPr>
              <a:t>= absolute rule (1629-40)</a:t>
            </a:r>
          </a:p>
        </p:txBody>
      </p:sp>
      <p:pic>
        <p:nvPicPr>
          <p:cNvPr id="18434" name="Picture 2" descr="King Charles I (c.1635-163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905000"/>
            <a:ext cx="212119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Elizabeth source &amp; text pgs. 494 &amp; 614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6248400"/>
          </a:xfrm>
        </p:spPr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What family dynasty was she from?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How did she become queen of England?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What problems of religion did </a:t>
            </a:r>
            <a:r>
              <a:rPr lang="en-US" smtClean="0"/>
              <a:t>she face?</a:t>
            </a:r>
            <a:endParaRPr lang="en-US" dirty="0" smtClean="0"/>
          </a:p>
          <a:p>
            <a:pPr marL="582930" indent="-514350" algn="ctr">
              <a:buFont typeface="+mj-lt"/>
              <a:buAutoNum type="arabicPeriod"/>
            </a:pPr>
            <a:r>
              <a:rPr lang="en-US" dirty="0" smtClean="0"/>
              <a:t>What was Elizabeth’s solution to religious division in England?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What policies led to eventual conflict with Spain?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What actions do you think demonstrated that Elizabeth was both a clever &amp; fair ruler?  Explain.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The great cultural achievements in England during Elizabeth’s reign were highlighted by whom?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Why did Elizabeth’s death in 1603 present a problem for England?</a:t>
            </a:r>
          </a:p>
          <a:p>
            <a:pPr marL="58293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Stuarts &amp;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(1637) – Charles tries to impose </a:t>
            </a:r>
            <a:r>
              <a:rPr lang="en-US" dirty="0" smtClean="0">
                <a:solidFill>
                  <a:srgbClr val="FFFF00"/>
                </a:solidFill>
              </a:rPr>
              <a:t>a standard prayer book </a:t>
            </a:r>
            <a:r>
              <a:rPr lang="en-US" dirty="0" smtClean="0"/>
              <a:t>upon his Presbyterian subjects in </a:t>
            </a:r>
            <a:r>
              <a:rPr lang="en-US" dirty="0" smtClean="0">
                <a:solidFill>
                  <a:srgbClr val="00B0F0"/>
                </a:solidFill>
              </a:rPr>
              <a:t>Scotland</a:t>
            </a:r>
          </a:p>
          <a:p>
            <a:r>
              <a:rPr lang="en-US" dirty="0" smtClean="0">
                <a:solidFill>
                  <a:srgbClr val="50F2E3"/>
                </a:solidFill>
              </a:rPr>
              <a:t>Scotland revolts (1639) </a:t>
            </a:r>
            <a:r>
              <a:rPr lang="en-US" dirty="0" smtClean="0"/>
              <a:t>&amp; invades England…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66FF33"/>
                </a:solidFill>
              </a:rPr>
              <a:t>Charles needs $; recalls Parliament by 1640</a:t>
            </a:r>
          </a:p>
          <a:p>
            <a:endParaRPr lang="en-US" dirty="0" smtClean="0"/>
          </a:p>
        </p:txBody>
      </p:sp>
      <p:pic>
        <p:nvPicPr>
          <p:cNvPr id="15362" name="Picture 2" descr="http://www.flags.net/images/largeflags/UNKG01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799" y="4114800"/>
            <a:ext cx="453683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What flag is this?  What 3 countries flags were combined to create it?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edb.ups-tlse.fr/equipe3/NE/Page%20web%20english.htm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642033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1707 – Act of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686800" cy="6324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In 1707, England &amp; Scotland will be officially unified into the “United Kingdom of Great Britain”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flags.net/images/largeflags/UNKG01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150576" cy="1981200"/>
          </a:xfrm>
          <a:prstGeom prst="rect">
            <a:avLst/>
          </a:prstGeom>
          <a:noFill/>
        </p:spPr>
      </p:pic>
      <p:pic>
        <p:nvPicPr>
          <p:cNvPr id="5" name="Picture 2" descr="http://www.edb.ups-tlse.fr/equipe3/NE/Page%20web%20english.htm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0"/>
            <a:ext cx="3581400" cy="2252819"/>
          </a:xfrm>
          <a:prstGeom prst="rect">
            <a:avLst/>
          </a:prstGeom>
          <a:noFill/>
        </p:spPr>
      </p:pic>
      <p:pic>
        <p:nvPicPr>
          <p:cNvPr id="1026" name="Picture 2" descr="Flag of England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676400"/>
            <a:ext cx="3047995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3581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Cross of St. Andrew  Scotland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581400"/>
            <a:ext cx="2003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Cross of St. George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England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257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The “Union Jack”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 – U.K.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upload.wikimedia.org/wikipedia/commons/thumb/2/20/St_Patrick%27s_saltire.svg/250px-St_Patrick%27s_saltire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5429250"/>
            <a:ext cx="2381250" cy="1428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43200" y="6488668"/>
            <a:ext cx="281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St. Patrick’s Cross - Ireland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r>
              <a:rPr lang="en-US" dirty="0" smtClean="0"/>
              <a:t>Stuarts &amp;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r>
              <a:rPr lang="en-US" dirty="0" smtClean="0"/>
              <a:t>Money granted, but </a:t>
            </a:r>
            <a:r>
              <a:rPr lang="en-US" dirty="0" smtClean="0">
                <a:solidFill>
                  <a:srgbClr val="FFFF00"/>
                </a:solidFill>
              </a:rPr>
              <a:t>place limits </a:t>
            </a:r>
            <a:r>
              <a:rPr lang="en-US" dirty="0" smtClean="0"/>
              <a:t>on royal power…sat for 20 years = </a:t>
            </a:r>
            <a:r>
              <a:rPr lang="en-US" dirty="0" smtClean="0">
                <a:solidFill>
                  <a:srgbClr val="FF0000"/>
                </a:solidFill>
              </a:rPr>
              <a:t>“Long Parliament”</a:t>
            </a:r>
          </a:p>
          <a:p>
            <a:pPr algn="ctr">
              <a:buNone/>
            </a:pPr>
            <a:r>
              <a:rPr lang="en-US" dirty="0" smtClean="0"/>
              <a:t>(dominated by </a:t>
            </a:r>
            <a:r>
              <a:rPr lang="en-US" dirty="0" smtClean="0">
                <a:solidFill>
                  <a:srgbClr val="FF0000"/>
                </a:solidFill>
              </a:rPr>
              <a:t>Puritans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(1642) they push too far &amp; Charles sends troops to arrest opponents = </a:t>
            </a:r>
            <a:r>
              <a:rPr lang="en-US" dirty="0" smtClean="0">
                <a:solidFill>
                  <a:srgbClr val="66FF33"/>
                </a:solidFill>
              </a:rPr>
              <a:t>spark of civil war</a:t>
            </a:r>
          </a:p>
          <a:p>
            <a:endParaRPr lang="en-US" dirty="0"/>
          </a:p>
        </p:txBody>
      </p:sp>
      <p:pic>
        <p:nvPicPr>
          <p:cNvPr id="4" name="Picture 2" descr="Charles dismissing Parlia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57567"/>
            <a:ext cx="3962400" cy="29004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953000"/>
            <a:ext cx="47820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50F2E3"/>
                </a:solidFill>
              </a:rPr>
              <a:t>Charles enters Parliament with troops</a:t>
            </a:r>
          </a:p>
          <a:p>
            <a:pPr algn="ctr"/>
            <a:r>
              <a:rPr lang="en-US" sz="2200" b="1" dirty="0" smtClean="0">
                <a:solidFill>
                  <a:srgbClr val="50F2E3"/>
                </a:solidFill>
              </a:rPr>
              <a:t>calling for the arrest of the leaders</a:t>
            </a:r>
          </a:p>
          <a:p>
            <a:pPr algn="ctr"/>
            <a:r>
              <a:rPr lang="en-US" sz="2200" b="1" dirty="0" smtClean="0">
                <a:solidFill>
                  <a:srgbClr val="50F2E3"/>
                </a:solidFill>
              </a:rPr>
              <a:t> who oppose him.</a:t>
            </a:r>
            <a:endParaRPr lang="en-US" sz="2200" b="1" dirty="0">
              <a:solidFill>
                <a:srgbClr val="50F2E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4" y="0"/>
            <a:ext cx="9208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Civil War (1642 -1648)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772400" cy="5441160"/>
          </a:xfrm>
        </p:spPr>
        <p:txBody>
          <a:bodyPr/>
          <a:lstStyle/>
          <a:p>
            <a:pPr algn="r">
              <a:buFont typeface="Wingdings" pitchFamily="2" charset="2"/>
              <a:buChar char="Ø"/>
            </a:pPr>
            <a:r>
              <a:rPr lang="en-US" dirty="0" smtClean="0">
                <a:solidFill>
                  <a:srgbClr val="50F2E3"/>
                </a:solidFill>
              </a:rPr>
              <a:t>Cavaliers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= king’s supporters</a:t>
            </a:r>
          </a:p>
          <a:p>
            <a:pPr algn="r">
              <a:buNone/>
            </a:pPr>
            <a:r>
              <a:rPr lang="en-US" dirty="0" smtClean="0"/>
              <a:t>(Anglicans, nobles, Catholics)</a:t>
            </a:r>
          </a:p>
          <a:p>
            <a:pPr algn="ctr">
              <a:buFont typeface="Wingdings" pitchFamily="2" charset="2"/>
              <a:buChar char="Ø"/>
            </a:pPr>
            <a:endParaRPr lang="en-US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dirty="0" smtClean="0">
              <a:solidFill>
                <a:srgbClr val="00B050"/>
              </a:solidFill>
            </a:endParaRPr>
          </a:p>
          <a:p>
            <a:pPr algn="r">
              <a:buFont typeface="Wingdings" pitchFamily="2" charset="2"/>
              <a:buChar char="Ø"/>
            </a:pPr>
            <a:r>
              <a:rPr lang="en-US" dirty="0" smtClean="0">
                <a:solidFill>
                  <a:srgbClr val="66FF33"/>
                </a:solidFill>
              </a:rPr>
              <a:t>Roundheads</a:t>
            </a:r>
            <a:r>
              <a:rPr lang="en-US" dirty="0" smtClean="0"/>
              <a:t> = supporters of Parliament</a:t>
            </a:r>
          </a:p>
          <a:p>
            <a:pPr algn="ctr">
              <a:buNone/>
            </a:pPr>
            <a:r>
              <a:rPr lang="en-US" dirty="0" smtClean="0"/>
              <a:t>(Puritans, middle class, all vs. absolute rule)</a:t>
            </a:r>
          </a:p>
          <a:p>
            <a:endParaRPr lang="en-US" dirty="0"/>
          </a:p>
        </p:txBody>
      </p:sp>
      <p:pic>
        <p:nvPicPr>
          <p:cNvPr id="4" name="Picture 6" descr="The Puritan Army goes to war against the king&#10;singing hymns under the banner, In God We Trus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419600"/>
            <a:ext cx="4762500" cy="2438400"/>
          </a:xfrm>
          <a:prstGeom prst="rect">
            <a:avLst/>
          </a:prstGeom>
          <a:noFill/>
        </p:spPr>
      </p:pic>
      <p:pic>
        <p:nvPicPr>
          <p:cNvPr id="5" name="Picture 4" descr="The Puritan Army goes to war against the king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6000750" cy="2438400"/>
          </a:xfrm>
          <a:prstGeom prst="rect">
            <a:avLst/>
          </a:prstGeom>
          <a:noFill/>
        </p:spPr>
      </p:pic>
      <p:pic>
        <p:nvPicPr>
          <p:cNvPr id="6" name="Picture 2" descr="Charles 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-1"/>
            <a:ext cx="2467778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Civil War (1642 -1648)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Early </a:t>
            </a:r>
            <a:r>
              <a:rPr lang="en-US" dirty="0" smtClean="0">
                <a:solidFill>
                  <a:srgbClr val="50F2E3"/>
                </a:solidFill>
              </a:rPr>
              <a:t>Cavalier</a:t>
            </a:r>
            <a:r>
              <a:rPr lang="en-US" dirty="0" smtClean="0"/>
              <a:t> success until </a:t>
            </a:r>
            <a:r>
              <a:rPr lang="en-US" dirty="0" smtClean="0">
                <a:solidFill>
                  <a:srgbClr val="66FF33"/>
                </a:solidFill>
              </a:rPr>
              <a:t>Oliver Cromwell </a:t>
            </a:r>
            <a:r>
              <a:rPr lang="en-US" dirty="0" smtClean="0"/>
              <a:t>organizes &amp; leads Parliament’s </a:t>
            </a:r>
            <a:r>
              <a:rPr lang="en-US" dirty="0" smtClean="0">
                <a:solidFill>
                  <a:srgbClr val="FFFF00"/>
                </a:solidFill>
              </a:rPr>
              <a:t>New Model Army </a:t>
            </a:r>
            <a:r>
              <a:rPr lang="en-US" dirty="0" smtClean="0"/>
              <a:t>to victory </a:t>
            </a:r>
            <a:r>
              <a:rPr lang="en-US" dirty="0" smtClean="0">
                <a:solidFill>
                  <a:srgbClr val="50F2E3"/>
                </a:solidFill>
              </a:rPr>
              <a:t>(Marston Moor &amp; Naseby)</a:t>
            </a:r>
          </a:p>
        </p:txBody>
      </p:sp>
      <p:pic>
        <p:nvPicPr>
          <p:cNvPr id="4" name="Picture 10" descr="http://www.saburchill.com/history/images01/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15927"/>
            <a:ext cx="3352800" cy="4242073"/>
          </a:xfrm>
          <a:prstGeom prst="rect">
            <a:avLst/>
          </a:prstGeom>
          <a:noFill/>
        </p:spPr>
      </p:pic>
      <p:pic>
        <p:nvPicPr>
          <p:cNvPr id="16386" name="Picture 2" descr="http://ak.buy.com/db_assets/prod_lrg_images/611/40227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667000"/>
            <a:ext cx="3886200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3048000"/>
            <a:ext cx="1613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One of the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“Ironsides”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cavalry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of Cromwell’s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New Model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Army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6388" name="Picture 4" descr="http://www.open2.net/civilwar/img/4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410200"/>
            <a:ext cx="2190750" cy="13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FF33"/>
                </a:solidFill>
              </a:rPr>
              <a:t>Commonwealth &amp; Dictatorship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Charles I </a:t>
            </a:r>
            <a:r>
              <a:rPr lang="en-US" dirty="0" smtClean="0"/>
              <a:t>found guilty of treason &amp; </a:t>
            </a:r>
            <a:r>
              <a:rPr lang="en-US" dirty="0" smtClean="0">
                <a:solidFill>
                  <a:srgbClr val="FF0000"/>
                </a:solidFill>
              </a:rPr>
              <a:t>executed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50F2E3"/>
                </a:solidFill>
              </a:rPr>
              <a:t>(1649)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 descr="Charles I exec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7276"/>
            <a:ext cx="4343400" cy="4040724"/>
          </a:xfrm>
          <a:prstGeom prst="rect">
            <a:avLst/>
          </a:prstGeom>
          <a:noFill/>
        </p:spPr>
      </p:pic>
      <p:pic>
        <p:nvPicPr>
          <p:cNvPr id="14340" name="Picture 4" descr="Public execution of Charles 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985"/>
            <a:ext cx="4419600" cy="400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FF33"/>
                </a:solidFill>
              </a:rPr>
              <a:t>Commonwealth &amp; Dictatorship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1648:</a:t>
            </a:r>
            <a:r>
              <a:rPr lang="en-US" dirty="0" smtClean="0"/>
              <a:t> Cromwell </a:t>
            </a:r>
            <a:r>
              <a:rPr lang="en-US" dirty="0" smtClean="0">
                <a:solidFill>
                  <a:srgbClr val="FFFF00"/>
                </a:solidFill>
              </a:rPr>
              <a:t>“purged” </a:t>
            </a:r>
            <a:r>
              <a:rPr lang="en-US" dirty="0" smtClean="0"/>
              <a:t>Parliament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1649:</a:t>
            </a:r>
            <a:r>
              <a:rPr lang="en-US" dirty="0" smtClean="0"/>
              <a:t> Monarchy dissolved = </a:t>
            </a:r>
            <a:r>
              <a:rPr lang="en-US" dirty="0" smtClean="0">
                <a:solidFill>
                  <a:srgbClr val="50F2E3"/>
                </a:solidFill>
              </a:rPr>
              <a:t>Commonwealth</a:t>
            </a:r>
            <a:r>
              <a:rPr lang="en-US" dirty="0" smtClean="0"/>
              <a:t> of England established </a:t>
            </a:r>
            <a:r>
              <a:rPr lang="en-US" dirty="0" smtClean="0">
                <a:solidFill>
                  <a:srgbClr val="FF66FF"/>
                </a:solidFill>
              </a:rPr>
              <a:t>(a republic)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1653:</a:t>
            </a:r>
            <a:r>
              <a:rPr lang="en-US" dirty="0" smtClean="0"/>
              <a:t> Parliament dissolved &amp; Cromwell becomes a </a:t>
            </a:r>
            <a:r>
              <a:rPr lang="en-US" dirty="0" smtClean="0">
                <a:solidFill>
                  <a:srgbClr val="FF0000"/>
                </a:solidFill>
              </a:rPr>
              <a:t>dictator: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66FF33"/>
                </a:solidFill>
              </a:rPr>
              <a:t>“Lord Protector”</a:t>
            </a:r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8" descr="http://www.saburchill.com/history/images01/171107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2598137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38100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0F2E3"/>
                </a:solidFill>
              </a:rPr>
              <a:t>Was Cromwell much different</a:t>
            </a:r>
          </a:p>
          <a:p>
            <a:r>
              <a:rPr lang="en-US" sz="2000" b="1" dirty="0" smtClean="0">
                <a:solidFill>
                  <a:srgbClr val="50F2E3"/>
                </a:solidFill>
              </a:rPr>
              <a:t> than the absolutist Stuarts?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Purged &amp; abolished Parliament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Censored the press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Imposed strict code on the people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Son Richard succeeded him to power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66FF33"/>
                </a:solidFill>
              </a:rPr>
              <a:t>Puritan Commonwealth (1649-60)</a:t>
            </a:r>
            <a:endParaRPr lang="en-US" sz="3200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66FF"/>
                </a:solidFill>
              </a:rPr>
              <a:t>Cromwell,</a:t>
            </a:r>
            <a:r>
              <a:rPr lang="en-US" dirty="0" smtClean="0"/>
              <a:t> a Puritan, issued </a:t>
            </a:r>
            <a:r>
              <a:rPr lang="en-US" dirty="0" smtClean="0">
                <a:solidFill>
                  <a:srgbClr val="66FF33"/>
                </a:solidFill>
              </a:rPr>
              <a:t>a strict moral code</a:t>
            </a:r>
            <a:r>
              <a:rPr lang="en-US" dirty="0" smtClean="0"/>
              <a:t> which became very unpopular</a:t>
            </a:r>
          </a:p>
          <a:p>
            <a:pPr>
              <a:buNone/>
            </a:pPr>
            <a:r>
              <a:rPr lang="en-US" sz="2400" dirty="0" smtClean="0"/>
              <a:t>(Closed theatres, no public amusement / sporting events, no drinking, gambling, no make-up or colorful dress, censorship of the press, brutalized the rebellious Irish, persecuted Catholics)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Fairbank cousins at an early 1900s reunion. Cousins are dressed in pilgrim period costumes, with an early American flag and the Fairbanks crest on a banner hanging behind them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3692" y="3657600"/>
            <a:ext cx="4220308" cy="3200400"/>
          </a:xfrm>
          <a:prstGeom prst="rect">
            <a:avLst/>
          </a:prstGeom>
          <a:noFill/>
        </p:spPr>
      </p:pic>
      <p:pic>
        <p:nvPicPr>
          <p:cNvPr id="6" name="Picture 2" descr="http://www.telfordsites.co.uk/photos/shrops/lci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61816"/>
            <a:ext cx="4191000" cy="27961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3276600"/>
            <a:ext cx="3150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Very simple interior of a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Puritan Church;  no “popery</a:t>
            </a:r>
            <a:r>
              <a:rPr lang="en-US" sz="2800" b="1" dirty="0" smtClean="0">
                <a:solidFill>
                  <a:srgbClr val="FFFF00"/>
                </a:solidFill>
              </a:rPr>
              <a:t>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algn="ctr"/>
            <a:r>
              <a:rPr lang="en-US" dirty="0" smtClean="0"/>
              <a:t>TUDOR DYNASTY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Tudor </a:t>
            </a:r>
            <a:r>
              <a:rPr lang="en-US" dirty="0" smtClean="0"/>
              <a:t>dynasty takes over </a:t>
            </a:r>
          </a:p>
          <a:p>
            <a:pPr>
              <a:buNone/>
            </a:pPr>
            <a:r>
              <a:rPr lang="en-US" dirty="0" smtClean="0"/>
              <a:t>    England in </a:t>
            </a:r>
            <a:r>
              <a:rPr lang="en-US" dirty="0" smtClean="0">
                <a:solidFill>
                  <a:srgbClr val="FF0000"/>
                </a:solidFill>
              </a:rPr>
              <a:t>1485</a:t>
            </a:r>
            <a:r>
              <a:rPr lang="en-US" dirty="0" smtClean="0"/>
              <a:t> after </a:t>
            </a:r>
            <a:r>
              <a:rPr lang="en-US" dirty="0" smtClean="0">
                <a:solidFill>
                  <a:srgbClr val="FF66FF"/>
                </a:solidFill>
              </a:rPr>
              <a:t>Wars of the Roses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Henry VIII &amp; </a:t>
            </a:r>
            <a:r>
              <a:rPr lang="en-US" dirty="0" smtClean="0">
                <a:solidFill>
                  <a:srgbClr val="0070C0"/>
                </a:solidFill>
              </a:rPr>
              <a:t>Anglican Church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Daughter Mary (1553-1558):</a:t>
            </a:r>
          </a:p>
          <a:p>
            <a:pPr algn="ctr">
              <a:buNone/>
            </a:pP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queen to rule England</a:t>
            </a:r>
          </a:p>
        </p:txBody>
      </p:sp>
      <p:pic>
        <p:nvPicPr>
          <p:cNvPr id="21506" name="Picture 2" descr="http://tudorhistory.org/henry7/thenry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1" cy="274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3" descr="S:\Publishing\powerpoint\World history\zp936\Images\mar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7700" y="3657600"/>
            <a:ext cx="21463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S:\Publishing\powerpoint\World history\zp936\Images\henry8_by_holbe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828800"/>
            <a:ext cx="212321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15000" y="2057400"/>
            <a:ext cx="1474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Henry VII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(1485-1509)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343400"/>
            <a:ext cx="258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Henry VIII (1509-1547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457890"/>
            <a:ext cx="640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“Bloody Mary” who tried restore Catholicism to England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4" y="0"/>
            <a:ext cx="9208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5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66FF33"/>
                </a:solidFill>
              </a:rPr>
              <a:t>He did expand England’s trade!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BUT . . . </a:t>
            </a:r>
          </a:p>
          <a:p>
            <a:pPr>
              <a:buNone/>
            </a:pPr>
            <a:r>
              <a:rPr lang="en-US" dirty="0" smtClean="0"/>
              <a:t>Was he much better than an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absolute monarch???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2" descr="puritan cartoons, puritan cartoon, puritan picture, puritan pictures, puritan image, puritan images, puritan illustration, puritan illustr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3672459" cy="4114800"/>
          </a:xfrm>
          <a:prstGeom prst="rect">
            <a:avLst/>
          </a:prstGeom>
          <a:noFill/>
        </p:spPr>
      </p:pic>
      <p:pic>
        <p:nvPicPr>
          <p:cNvPr id="24578" name="Picture 2" descr="http://www.wsu.edu/~dee/GRAPHICS/GALLERY/ENLIGHT/CR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575" y="0"/>
            <a:ext cx="2638425" cy="495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8400" y="5029200"/>
            <a:ext cx="27158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0F2E3"/>
                </a:solidFill>
              </a:rPr>
              <a:t>Cartoon satire of </a:t>
            </a:r>
          </a:p>
          <a:p>
            <a:pPr algn="ctr"/>
            <a:r>
              <a:rPr lang="en-US" sz="2200" b="1" dirty="0" smtClean="0">
                <a:solidFill>
                  <a:srgbClr val="50F2E3"/>
                </a:solidFill>
              </a:rPr>
              <a:t>Cromwell as an </a:t>
            </a:r>
          </a:p>
          <a:p>
            <a:pPr algn="ctr"/>
            <a:r>
              <a:rPr lang="en-US" sz="2200" b="1" dirty="0" smtClean="0">
                <a:solidFill>
                  <a:srgbClr val="50F2E3"/>
                </a:solidFill>
              </a:rPr>
              <a:t>“absolute monarch.”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EE90F8"/>
                </a:solidFill>
              </a:rPr>
              <a:t>Restoration (1660)</a:t>
            </a:r>
            <a:br>
              <a:rPr lang="en-US" dirty="0" smtClean="0">
                <a:solidFill>
                  <a:srgbClr val="EE90F8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/>
          <a:lstStyle/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ctr"/>
            <a:r>
              <a:rPr lang="en-US" dirty="0" smtClean="0"/>
              <a:t>2 years after Cromwell dies, new Parliament invites back </a:t>
            </a:r>
            <a:r>
              <a:rPr lang="en-US" dirty="0" smtClean="0">
                <a:solidFill>
                  <a:srgbClr val="50F2E3"/>
                </a:solidFill>
              </a:rPr>
              <a:t>Charles II </a:t>
            </a:r>
            <a:r>
              <a:rPr lang="en-US" dirty="0" smtClean="0"/>
              <a:t>(1660=1685) and </a:t>
            </a:r>
            <a:r>
              <a:rPr lang="en-US" dirty="0" smtClean="0">
                <a:solidFill>
                  <a:srgbClr val="FF66FF"/>
                </a:solidFill>
              </a:rPr>
              <a:t>“restores” </a:t>
            </a:r>
            <a:r>
              <a:rPr lang="en-US" dirty="0" smtClean="0"/>
              <a:t>monarchy</a:t>
            </a:r>
          </a:p>
          <a:p>
            <a:r>
              <a:rPr lang="en-US" dirty="0" smtClean="0"/>
              <a:t>Cooperative &amp; non-confrontational</a:t>
            </a:r>
          </a:p>
          <a:p>
            <a:r>
              <a:rPr lang="en-US" dirty="0" smtClean="0"/>
              <a:t>But, secretly Catholic &amp; had ties</a:t>
            </a:r>
          </a:p>
          <a:p>
            <a:pPr>
              <a:buNone/>
            </a:pPr>
            <a:r>
              <a:rPr lang="en-US" dirty="0" smtClean="0"/>
              <a:t>          to Louis XIV (suspicion)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300" name="Picture 12" descr="Portrait of Richard Cromw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95400" cy="17968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8382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Richard Cromwell, forced out after 2 years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867400"/>
            <a:ext cx="2706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FF33"/>
                </a:solidFill>
              </a:rPr>
              <a:t>The “Merry Monarch”</a:t>
            </a:r>
          </a:p>
          <a:p>
            <a:pPr algn="ctr"/>
            <a:r>
              <a:rPr lang="en-US" sz="2200" dirty="0" smtClean="0">
                <a:solidFill>
                  <a:srgbClr val="66FF33"/>
                </a:solidFill>
              </a:rPr>
              <a:t>Charles II</a:t>
            </a:r>
            <a:endParaRPr lang="en-US" sz="2200" dirty="0">
              <a:solidFill>
                <a:srgbClr val="66FF33"/>
              </a:solidFill>
            </a:endParaRPr>
          </a:p>
        </p:txBody>
      </p:sp>
      <p:pic>
        <p:nvPicPr>
          <p:cNvPr id="12302" name="Picture 14" descr="http://www.saburchill.com/history/images01/171107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8218" y="3657600"/>
            <a:ext cx="317578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e converted to&#10;&#10;Catholicism on&#10;his deathbed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86" y="228600"/>
            <a:ext cx="9056178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6674" name="Picture 2" descr="JAMES II&#10;&#10;Charles II’s&#10;Brother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44" y="152400"/>
            <a:ext cx="8703356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6F927"/>
                </a:solidFill>
              </a:rPr>
              <a:t>Balance of Power: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en-US" dirty="0" smtClean="0"/>
              <a:t>Maintaining an even distribution of international power &amp; politics to preserve national security.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(No one gets too strong &amp; threatens the others!)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00FFFF"/>
                </a:solidFill>
              </a:rPr>
              <a:t>DIPLOMACY &amp; ALLIANCES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90F8"/>
                </a:solidFill>
              </a:rPr>
              <a:t>Restoration (1660)</a:t>
            </a:r>
            <a:br>
              <a:rPr lang="en-US" dirty="0" smtClean="0">
                <a:solidFill>
                  <a:srgbClr val="EE90F8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5935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Charles promoted </a:t>
            </a:r>
            <a:r>
              <a:rPr lang="en-US" dirty="0" smtClean="0">
                <a:solidFill>
                  <a:srgbClr val="FFFF00"/>
                </a:solidFill>
              </a:rPr>
              <a:t>arts &amp; culture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Popular with the people</a:t>
            </a:r>
          </a:p>
          <a:p>
            <a:pPr algn="r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Great Fire of London (1666)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50F2E3"/>
                </a:solidFill>
              </a:rPr>
              <a:t>Architect</a:t>
            </a:r>
          </a:p>
          <a:p>
            <a:pPr>
              <a:buNone/>
            </a:pPr>
            <a:r>
              <a:rPr lang="en-US" dirty="0" smtClean="0">
                <a:solidFill>
                  <a:srgbClr val="50F2E3"/>
                </a:solidFill>
              </a:rPr>
              <a:t>Christopher Wren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The Great Fire of London, 1666. by Lieve Verschuier.">
            <a:hlinkClick r:id="rId3" tooltip="The Great Fire of London, 1666&#10;Giclee Pri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0"/>
            <a:ext cx="3962400" cy="2509256"/>
          </a:xfrm>
          <a:prstGeom prst="rect">
            <a:avLst/>
          </a:prstGeom>
          <a:noFill/>
        </p:spPr>
      </p:pic>
      <p:pic>
        <p:nvPicPr>
          <p:cNvPr id="8" name="Picture 8" descr="http://www.spartacus.schoolnet.co.uk/Artwren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2133600" cy="3206866"/>
          </a:xfrm>
          <a:prstGeom prst="rect">
            <a:avLst/>
          </a:prstGeom>
          <a:noFill/>
        </p:spPr>
      </p:pic>
      <p:pic>
        <p:nvPicPr>
          <p:cNvPr id="9" name="Picture 6" descr="St Paul's Cathedral, as seen from the Thames in 2007 ©  Shirley Burchi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471946"/>
            <a:ext cx="3009900" cy="23860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81600" y="6324600"/>
            <a:ext cx="24336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St. Paul’s Cathedral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Constitutional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82930" indent="-514350">
              <a:buAutoNum type="arabicPeriod" startAt="4"/>
            </a:pPr>
            <a:r>
              <a:rPr lang="en-US" dirty="0" smtClean="0">
                <a:solidFill>
                  <a:srgbClr val="50F2E3"/>
                </a:solidFill>
              </a:rPr>
              <a:t>Habeas </a:t>
            </a:r>
            <a:r>
              <a:rPr lang="en-US" smtClean="0">
                <a:solidFill>
                  <a:srgbClr val="50F2E3"/>
                </a:solidFill>
              </a:rPr>
              <a:t>Corpus Act (1679):</a:t>
            </a:r>
            <a:endParaRPr lang="en-US" dirty="0" smtClean="0">
              <a:solidFill>
                <a:srgbClr val="50F2E3"/>
              </a:solidFill>
            </a:endParaRPr>
          </a:p>
          <a:p>
            <a:pPr marL="582930" indent="-514350" algn="ctr">
              <a:buFont typeface="Arial" pitchFamily="34" charset="0"/>
              <a:buChar char="•"/>
            </a:pPr>
            <a:r>
              <a:rPr lang="en-US" dirty="0" smtClean="0"/>
              <a:t>The accused has the right to be informed of charge against him</a:t>
            </a:r>
          </a:p>
          <a:p>
            <a:pPr marL="582930" indent="-514350" algn="ctr">
              <a:buFont typeface="Arial" pitchFamily="34" charset="0"/>
              <a:buChar char="•"/>
            </a:pPr>
            <a:r>
              <a:rPr lang="en-US" dirty="0" smtClean="0"/>
              <a:t>The accused has the right to be brought before a judge </a:t>
            </a:r>
          </a:p>
          <a:p>
            <a:pPr marL="582930" indent="-514350" algn="ctr">
              <a:buFont typeface="Arial" pitchFamily="34" charset="0"/>
              <a:buChar char="•"/>
            </a:pPr>
            <a:r>
              <a:rPr lang="en-US" dirty="0" smtClean="0"/>
              <a:t>The accused has the right to a fair &amp; “speedy” trial</a:t>
            </a:r>
          </a:p>
          <a:p>
            <a:pPr marL="582930" indent="-514350"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“to produce the body”</a:t>
            </a:r>
          </a:p>
          <a:p>
            <a:pPr marL="582930" indent="-514350"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Protection from illegal imprisonment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Parliament’s Suspicions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50F2E3"/>
                </a:solidFill>
              </a:rPr>
              <a:t>1</a:t>
            </a:r>
            <a:r>
              <a:rPr lang="en-US" baseline="30000" dirty="0" smtClean="0">
                <a:solidFill>
                  <a:srgbClr val="50F2E3"/>
                </a:solidFill>
              </a:rPr>
              <a:t>st</a:t>
            </a:r>
            <a:r>
              <a:rPr lang="en-US" dirty="0" smtClean="0">
                <a:solidFill>
                  <a:srgbClr val="50F2E3"/>
                </a:solidFill>
              </a:rPr>
              <a:t> political parties </a:t>
            </a:r>
            <a:r>
              <a:rPr lang="en-US" dirty="0" smtClean="0"/>
              <a:t>form in Parliament: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Tories</a:t>
            </a:r>
            <a:r>
              <a:rPr lang="en-US" dirty="0" smtClean="0"/>
              <a:t> want </a:t>
            </a:r>
            <a:r>
              <a:rPr lang="en-US" dirty="0" smtClean="0">
                <a:solidFill>
                  <a:srgbClr val="FF0000"/>
                </a:solidFill>
              </a:rPr>
              <a:t>strong monarch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rgbClr val="66FF33"/>
                </a:solidFill>
              </a:rPr>
              <a:t>Whigs</a:t>
            </a:r>
            <a:r>
              <a:rPr lang="en-US" dirty="0" smtClean="0"/>
              <a:t> = limited monarch &amp; </a:t>
            </a:r>
            <a:r>
              <a:rPr lang="en-US" dirty="0" smtClean="0">
                <a:solidFill>
                  <a:srgbClr val="66FF33"/>
                </a:solidFill>
              </a:rPr>
              <a:t>strong Parliament</a:t>
            </a:r>
          </a:p>
          <a:p>
            <a:endParaRPr lang="en-US" dirty="0"/>
          </a:p>
        </p:txBody>
      </p:sp>
      <p:pic>
        <p:nvPicPr>
          <p:cNvPr id="5" name="Picture 4" descr="http://www.spartacus.schoolnet.co.uk/STUcharl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2687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743200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Charles II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6002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(1673) Test Acts: </a:t>
            </a:r>
            <a:r>
              <a:rPr lang="en-US" sz="3200" dirty="0" smtClean="0"/>
              <a:t>Fear of Catholicism, so outlawed Catholics from government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7724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75" y="2209801"/>
            <a:ext cx="7524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971800" y="152400"/>
            <a:ext cx="4876800" cy="838200"/>
          </a:xfrm>
          <a:ln/>
        </p:spPr>
        <p:txBody>
          <a:bodyPr/>
          <a:lstStyle/>
          <a:p>
            <a:r>
              <a:rPr lang="en-US"/>
              <a:t>Henry’s Wives</a:t>
            </a:r>
          </a:p>
        </p:txBody>
      </p:sp>
      <p:pic>
        <p:nvPicPr>
          <p:cNvPr id="57351" name="Picture 7" descr="AnneBoley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143000"/>
            <a:ext cx="1760538" cy="2286000"/>
          </a:xfrm>
          <a:noFill/>
          <a:ln>
            <a:solidFill>
              <a:schemeClr val="tx1"/>
            </a:solidFill>
          </a:ln>
        </p:spPr>
      </p:pic>
      <p:pic>
        <p:nvPicPr>
          <p:cNvPr id="57354" name="Picture 10" descr="369px-JaneSeymour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10400" y="1143000"/>
            <a:ext cx="1406525" cy="2286000"/>
          </a:xfrm>
          <a:ln>
            <a:solidFill>
              <a:schemeClr val="tx1"/>
            </a:solidFill>
          </a:ln>
        </p:spPr>
      </p:pic>
      <p:pic>
        <p:nvPicPr>
          <p:cNvPr id="57357" name="Picture 13" descr="449px-AnneCleves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057400" y="3962400"/>
            <a:ext cx="1712913" cy="2286000"/>
          </a:xfrm>
          <a:ln>
            <a:solidFill>
              <a:schemeClr val="tx1"/>
            </a:solidFill>
          </a:ln>
        </p:spPr>
      </p:pic>
      <p:pic>
        <p:nvPicPr>
          <p:cNvPr id="57349" name="Picture 5" descr="CatherineArag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1143000"/>
            <a:ext cx="148431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60" name="Picture 16" descr="HowardCatherine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419600" y="3962400"/>
            <a:ext cx="1838325" cy="2286000"/>
          </a:xfrm>
          <a:noFill/>
          <a:ln>
            <a:solidFill>
              <a:schemeClr val="tx1"/>
            </a:solidFill>
          </a:ln>
        </p:spPr>
      </p:pic>
      <p:pic>
        <p:nvPicPr>
          <p:cNvPr id="57363" name="Picture 19" descr="482px-Kathpar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3962400"/>
            <a:ext cx="183673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1752600" y="33528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b="1" dirty="0">
                <a:solidFill>
                  <a:srgbClr val="FFFF00"/>
                </a:solidFill>
              </a:rPr>
              <a:t>Catherine of Aragon       (1509-1533)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4114800" y="3352800"/>
            <a:ext cx="2362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b="1" dirty="0">
                <a:solidFill>
                  <a:srgbClr val="FFFF00"/>
                </a:solidFill>
              </a:rPr>
              <a:t>Anne </a:t>
            </a:r>
            <a:r>
              <a:rPr lang="en-US" sz="1700" b="1" dirty="0" smtClean="0">
                <a:solidFill>
                  <a:srgbClr val="FFFF00"/>
                </a:solidFill>
              </a:rPr>
              <a:t>Boleyn 1533-36      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6553200" y="33528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b="1" dirty="0">
                <a:solidFill>
                  <a:srgbClr val="FFFF00"/>
                </a:solidFill>
              </a:rPr>
              <a:t>Jane Seymour       (1536-1537)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1828800" y="621665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b="1" dirty="0">
                <a:solidFill>
                  <a:srgbClr val="FFFF00"/>
                </a:solidFill>
              </a:rPr>
              <a:t>Anne of Cleves       (1540)</a:t>
            </a: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4191000" y="621665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b="1" dirty="0">
                <a:solidFill>
                  <a:srgbClr val="FFFF00"/>
                </a:solidFill>
              </a:rPr>
              <a:t>Catherine Howard       (1540-1542)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6553200" y="621665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b="1" dirty="0">
                <a:solidFill>
                  <a:srgbClr val="FFFF00"/>
                </a:solidFill>
              </a:rPr>
              <a:t>Katherine Parr       (1543-1547)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7698" name="Picture 2" descr="‘.0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5" y="0"/>
            <a:ext cx="90332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 descr="Can a Catholic&#10;monarch rule&#10;a Protestant&#10;&#10;I  nation? &#10;&#10;v f-&#10;'/ I l&#10;I&#10;&#10;l &#10;&#10;' '&#10;&quot;‘u. '/‘ &quot;1' &#10;1; I,  &#10;&#10;1,’. &#10;&#10;‘gr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747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2" y="0"/>
            <a:ext cx="9208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2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James II (1685-1688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5" y="1524000"/>
            <a:ext cx="9208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James II (1685-1688)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" y="1524001"/>
            <a:ext cx="913235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James II (1685-1688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</a:t>
            </a:r>
            <a:r>
              <a:rPr lang="en-US" dirty="0"/>
              <a:t>’ brother becomes king; a Catholic &amp; absolute ruler</a:t>
            </a:r>
          </a:p>
          <a:p>
            <a:r>
              <a:rPr lang="en-US" dirty="0"/>
              <a:t>Disagreements w/ Parliament</a:t>
            </a:r>
          </a:p>
          <a:p>
            <a:r>
              <a:rPr lang="en-US" dirty="0"/>
              <a:t>Succession problem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36" y="2666999"/>
            <a:ext cx="2808689" cy="408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95" y="3931029"/>
            <a:ext cx="468486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JAMES II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3761"/>
            <a:ext cx="8719062" cy="544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“Glorious Revolution”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6172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50F2E3"/>
                </a:solidFill>
              </a:rPr>
              <a:t>Parliament invites </a:t>
            </a:r>
            <a:r>
              <a:rPr lang="en-US" dirty="0" smtClean="0"/>
              <a:t>James’ </a:t>
            </a:r>
          </a:p>
          <a:p>
            <a:pPr>
              <a:buNone/>
            </a:pPr>
            <a:r>
              <a:rPr lang="en-US" dirty="0" smtClean="0"/>
              <a:t>daughter </a:t>
            </a:r>
            <a:r>
              <a:rPr lang="en-US" dirty="0" smtClean="0">
                <a:solidFill>
                  <a:srgbClr val="66FF33"/>
                </a:solidFill>
              </a:rPr>
              <a:t>Mary &amp; husband William</a:t>
            </a:r>
          </a:p>
          <a:p>
            <a:pPr>
              <a:buNone/>
            </a:pPr>
            <a:r>
              <a:rPr lang="en-US" dirty="0" smtClean="0"/>
              <a:t>             (of Holland) </a:t>
            </a:r>
          </a:p>
          <a:p>
            <a:pPr>
              <a:buNone/>
            </a:pPr>
            <a:r>
              <a:rPr lang="en-US" dirty="0" smtClean="0"/>
              <a:t>                  to rule. </a:t>
            </a:r>
          </a:p>
          <a:p>
            <a:endParaRPr lang="en-US" dirty="0"/>
          </a:p>
        </p:txBody>
      </p:sp>
      <p:pic>
        <p:nvPicPr>
          <p:cNvPr id="1026" name="Picture 2" descr="http://www.saburchill.com/history/images01/171107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8709"/>
            <a:ext cx="2590800" cy="3349291"/>
          </a:xfrm>
          <a:prstGeom prst="rect">
            <a:avLst/>
          </a:prstGeom>
          <a:noFill/>
        </p:spPr>
      </p:pic>
      <p:pic>
        <p:nvPicPr>
          <p:cNvPr id="1028" name="Picture 4" descr="http://www.saburchill.com/history/images01/171107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55887"/>
            <a:ext cx="2751342" cy="36163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0400" y="4579487"/>
            <a:ext cx="1968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William &amp; Mary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“Glorious Revolution”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James flees (little support)</a:t>
            </a:r>
          </a:p>
          <a:p>
            <a:pPr algn="ctr"/>
            <a:r>
              <a:rPr lang="en-US" dirty="0" smtClean="0"/>
              <a:t>this </a:t>
            </a:r>
            <a:r>
              <a:rPr lang="en-US" dirty="0" smtClean="0">
                <a:solidFill>
                  <a:srgbClr val="50F2E3"/>
                </a:solidFill>
              </a:rPr>
              <a:t>Bloodless revolution </a:t>
            </a:r>
            <a:r>
              <a:rPr lang="en-US" dirty="0" smtClean="0"/>
              <a:t>is called the</a:t>
            </a:r>
          </a:p>
          <a:p>
            <a:pPr algn="ctr">
              <a:buNone/>
            </a:pPr>
            <a:r>
              <a:rPr lang="en-US" dirty="0" smtClean="0"/>
              <a:t> “Glorious Revolution”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10242" name="Picture 2" descr="King William III on white hors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3962400" cy="3825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6088559"/>
            <a:ext cx="4339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66FF33"/>
                </a:solidFill>
              </a:rPr>
              <a:t>William of Orange &amp; his army </a:t>
            </a:r>
          </a:p>
          <a:p>
            <a:pPr algn="ctr"/>
            <a:r>
              <a:rPr lang="en-US" sz="2200" b="1" dirty="0" smtClean="0">
                <a:solidFill>
                  <a:srgbClr val="66FF33"/>
                </a:solidFill>
              </a:rPr>
              <a:t>landing at </a:t>
            </a:r>
            <a:r>
              <a:rPr lang="en-US" sz="2200" b="1" dirty="0" err="1" smtClean="0">
                <a:solidFill>
                  <a:srgbClr val="66FF33"/>
                </a:solidFill>
              </a:rPr>
              <a:t>Torbay</a:t>
            </a:r>
            <a:r>
              <a:rPr lang="en-US" sz="2200" b="1" dirty="0" smtClean="0">
                <a:solidFill>
                  <a:srgbClr val="66FF33"/>
                </a:solidFill>
              </a:rPr>
              <a:t>, England (1688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Constitutional Monarchy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617220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Limited monarch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50F2E3"/>
                </a:solidFill>
              </a:rPr>
              <a:t>Parliament</a:t>
            </a:r>
            <a:r>
              <a:rPr lang="en-US" dirty="0" smtClean="0"/>
              <a:t> is now </a:t>
            </a:r>
            <a:r>
              <a:rPr lang="en-US" dirty="0" smtClean="0">
                <a:solidFill>
                  <a:srgbClr val="50F2E3"/>
                </a:solidFill>
              </a:rPr>
              <a:t>supreme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 all monarchs must be </a:t>
            </a:r>
            <a:r>
              <a:rPr lang="en-US" dirty="0" smtClean="0">
                <a:solidFill>
                  <a:srgbClr val="66FF33"/>
                </a:solidFill>
              </a:rPr>
              <a:t>approved by Parliament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All monarchs must </a:t>
            </a:r>
            <a:r>
              <a:rPr lang="en-US" dirty="0" smtClean="0">
                <a:solidFill>
                  <a:srgbClr val="FF66FF"/>
                </a:solidFill>
              </a:rPr>
              <a:t>accept the Bill of Rights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66FF33"/>
                </a:solidFill>
              </a:rPr>
              <a:t>limits power of monarch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50F2E3"/>
                </a:solidFill>
              </a:rPr>
              <a:t>protects people’s rights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0" descr="http://www.GreatBuildings.com/gbc/images/cid_uk_parliament_001.1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1147" y="3886200"/>
            <a:ext cx="3642853" cy="2971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105400"/>
            <a:ext cx="5186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The king is not above the law!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Queen Elizabeth Tudor 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7162800" cy="4953000"/>
          </a:xfrm>
        </p:spPr>
        <p:txBody>
          <a:bodyPr/>
          <a:lstStyle/>
          <a:p>
            <a:r>
              <a:rPr lang="en-US" b="0"/>
              <a:t>Born: September 7, </a:t>
            </a:r>
            <a:br>
              <a:rPr lang="en-US" b="0"/>
            </a:br>
            <a:r>
              <a:rPr lang="en-US" b="0"/>
              <a:t>1533 to King </a:t>
            </a:r>
            <a:br>
              <a:rPr lang="en-US" b="0"/>
            </a:br>
            <a:r>
              <a:rPr lang="en-US" b="0"/>
              <a:t>Henry VIII and </a:t>
            </a:r>
          </a:p>
          <a:p>
            <a:pPr>
              <a:buFontTx/>
              <a:buNone/>
            </a:pPr>
            <a:r>
              <a:rPr lang="en-US" b="0"/>
              <a:t> 	Anne Boleyn, his </a:t>
            </a:r>
            <a:br>
              <a:rPr lang="en-US" b="0"/>
            </a:br>
            <a:r>
              <a:rPr lang="en-US" b="0"/>
              <a:t>second 	wife.</a:t>
            </a:r>
          </a:p>
          <a:p>
            <a:r>
              <a:rPr lang="en-US" b="0"/>
              <a:t>Coronated: January </a:t>
            </a:r>
            <a:br>
              <a:rPr lang="en-US" b="0"/>
            </a:br>
            <a:r>
              <a:rPr lang="en-US" b="0"/>
              <a:t>15, 1559 at </a:t>
            </a:r>
            <a:br>
              <a:rPr lang="en-US" b="0"/>
            </a:br>
            <a:r>
              <a:rPr lang="en-US" b="0"/>
              <a:t>Westminster Abbey</a:t>
            </a:r>
          </a:p>
          <a:p>
            <a:r>
              <a:rPr lang="en-US" b="0"/>
              <a:t>Died: March 24, 1603 at age 69</a:t>
            </a:r>
          </a:p>
          <a:p>
            <a:endParaRPr lang="en-US" b="0"/>
          </a:p>
        </p:txBody>
      </p:sp>
      <p:pic>
        <p:nvPicPr>
          <p:cNvPr id="10244" name="Picture 4" descr="coro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828800"/>
            <a:ext cx="252412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858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English Bill of Rights (1689)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6248400"/>
          </a:xfrm>
        </p:spPr>
        <p:txBody>
          <a:bodyPr>
            <a:normAutofit fontScale="85000" lnSpcReduction="10000"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 King cannot suspending or create laws </a:t>
            </a:r>
            <a:r>
              <a:rPr lang="en-US" smtClean="0"/>
              <a:t>w/o Parliament.</a:t>
            </a: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King cannot raise taxes without Parliament's consent.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Subjects can petition their king without fear of imprisonment.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King cannot raise a peace-time army w/o Parliament's consent.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Free election of Parliament must be permitted.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Parliament must be allowed to meet frequently.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Freedom of speech.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There should be no excessive, cruel or unusual punishments.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Right of trial by jury for the accused.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Nobody can be punished before conviction and trial.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4572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Limited / Constitutional </a:t>
            </a:r>
            <a:r>
              <a:rPr lang="en-US" sz="3200" b="1" dirty="0" err="1" smtClean="0">
                <a:solidFill>
                  <a:srgbClr val="FFFF00"/>
                </a:solidFill>
              </a:rPr>
              <a:t>Gov’t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763000" cy="6400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/>
              <a:t>Throughout England’s history, several documents or actions worked to create limits on the monarch’s power &amp; safeguard certain rights/liberties of the people from the abuses of absolute rule.</a:t>
            </a:r>
          </a:p>
          <a:p>
            <a:pPr algn="ctr"/>
            <a:r>
              <a:rPr lang="en-US" sz="2400" dirty="0" smtClean="0"/>
              <a:t>Identify each of the documents below &amp; explain how it limited the power of the monarch and/or protected certain rights of the people:</a:t>
            </a:r>
          </a:p>
          <a:p>
            <a:pPr marL="58293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Magna </a:t>
            </a:r>
            <a:r>
              <a:rPr lang="en-US" b="1" dirty="0" err="1" smtClean="0">
                <a:solidFill>
                  <a:srgbClr val="FFFF00"/>
                </a:solidFill>
              </a:rPr>
              <a:t>Carta</a:t>
            </a:r>
            <a:r>
              <a:rPr lang="en-US" b="1" dirty="0" smtClean="0">
                <a:solidFill>
                  <a:srgbClr val="FFFF00"/>
                </a:solidFill>
              </a:rPr>
              <a:t> (1215)</a:t>
            </a:r>
          </a:p>
          <a:p>
            <a:pPr marL="58293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Creation of Model Parliament (1295)</a:t>
            </a:r>
          </a:p>
          <a:p>
            <a:pPr marL="58293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Petition of Right (1628)</a:t>
            </a:r>
          </a:p>
          <a:p>
            <a:pPr marL="58293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Habeas Corpus Act (1679)</a:t>
            </a:r>
          </a:p>
          <a:p>
            <a:pPr marL="58293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Bill of Rights </a:t>
            </a:r>
            <a:r>
              <a:rPr lang="en-US" b="1" smtClean="0">
                <a:solidFill>
                  <a:srgbClr val="FFFF00"/>
                </a:solidFill>
              </a:rPr>
              <a:t>(1689)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82930" indent="-514350" algn="ctr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66FF33"/>
                </a:solidFill>
              </a:rPr>
              <a:t>Identify &amp; describe examples of how the English government and/or legal system are similar to the United States today. </a:t>
            </a:r>
            <a:endParaRPr lang="en-US" b="1" i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Constitutional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>
            <a:normAutofit/>
          </a:bodyPr>
          <a:lstStyle/>
          <a:p>
            <a:r>
              <a:rPr lang="en-US" dirty="0" smtClean="0"/>
              <a:t>With Parliament’s victory over the Stuarts, the monarchs of England now see their power </a:t>
            </a:r>
            <a:r>
              <a:rPr lang="en-US" dirty="0" smtClean="0">
                <a:solidFill>
                  <a:srgbClr val="FFFF00"/>
                </a:solidFill>
              </a:rPr>
              <a:t>“limited” by documents of law:</a:t>
            </a:r>
          </a:p>
          <a:p>
            <a:pPr algn="ctr">
              <a:buNone/>
            </a:pPr>
            <a:r>
              <a:rPr lang="en-US" dirty="0" smtClean="0">
                <a:solidFill>
                  <a:srgbClr val="50F2E3"/>
                </a:solidFill>
              </a:rPr>
              <a:t>“Constitutional monarchy”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(no single document)</a:t>
            </a:r>
          </a:p>
          <a:p>
            <a:pPr marL="582930" indent="-514350">
              <a:buAutoNum type="arabicPeriod"/>
            </a:pPr>
            <a:r>
              <a:rPr lang="en-US" dirty="0" smtClean="0">
                <a:solidFill>
                  <a:srgbClr val="66FF33"/>
                </a:solidFill>
              </a:rPr>
              <a:t>Magna </a:t>
            </a:r>
            <a:r>
              <a:rPr lang="en-US" dirty="0" err="1" smtClean="0">
                <a:solidFill>
                  <a:srgbClr val="66FF33"/>
                </a:solidFill>
              </a:rPr>
              <a:t>Carta</a:t>
            </a:r>
            <a:r>
              <a:rPr lang="en-US" dirty="0" smtClean="0">
                <a:solidFill>
                  <a:srgbClr val="66FF33"/>
                </a:solidFill>
              </a:rPr>
              <a:t>:</a:t>
            </a:r>
          </a:p>
          <a:p>
            <a:pPr marL="582930" indent="-514350">
              <a:buFont typeface="Arial" pitchFamily="34" charset="0"/>
              <a:buChar char="•"/>
            </a:pPr>
            <a:r>
              <a:rPr lang="en-US" dirty="0" smtClean="0"/>
              <a:t>No new taxes w/o consent of Great Council</a:t>
            </a:r>
          </a:p>
          <a:p>
            <a:pPr marL="582930" indent="-514350">
              <a:buFont typeface="Arial" pitchFamily="34" charset="0"/>
              <a:buChar char="•"/>
            </a:pPr>
            <a:r>
              <a:rPr lang="en-US" dirty="0" smtClean="0"/>
              <a:t>Protected noble rights (like jury trial)</a:t>
            </a:r>
          </a:p>
          <a:p>
            <a:pPr marL="582930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“king is not above the law”</a:t>
            </a:r>
          </a:p>
          <a:p>
            <a:pPr marL="582930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 rights of the nobility later extended to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Constitutional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50F2E3"/>
                </a:solidFill>
              </a:rPr>
              <a:t>2.  Model Parliament: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Extended membership in Parliament to more people (middle classes)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“what touches all must be approved by all”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step towards a representative government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Constitutional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66FF33"/>
                </a:solidFill>
              </a:rPr>
              <a:t>3.  Petition of Right: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new taxes w/o Parliament approval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illegal imprisonment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Accused must be informed of charge &amp; receive a trial by jury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Limits power of monarch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Protects people against abuses of a monarch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Constitutional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82930" indent="-514350">
              <a:buAutoNum type="arabicPeriod" startAt="4"/>
            </a:pPr>
            <a:r>
              <a:rPr lang="en-US" dirty="0" smtClean="0">
                <a:solidFill>
                  <a:srgbClr val="50F2E3"/>
                </a:solidFill>
              </a:rPr>
              <a:t>Habeas Corpus Act:</a:t>
            </a:r>
          </a:p>
          <a:p>
            <a:pPr marL="582930" indent="-514350" algn="ctr">
              <a:buFont typeface="Arial" pitchFamily="34" charset="0"/>
              <a:buChar char="•"/>
            </a:pPr>
            <a:r>
              <a:rPr lang="en-US" dirty="0" smtClean="0"/>
              <a:t>The accused has the right to be informed of charge against him</a:t>
            </a:r>
          </a:p>
          <a:p>
            <a:pPr marL="582930" indent="-514350" algn="ctr">
              <a:buFont typeface="Arial" pitchFamily="34" charset="0"/>
              <a:buChar char="•"/>
            </a:pPr>
            <a:r>
              <a:rPr lang="en-US" dirty="0" smtClean="0"/>
              <a:t>The accused has the right to be brought before a judge </a:t>
            </a:r>
          </a:p>
          <a:p>
            <a:pPr marL="582930" indent="-514350" algn="ctr">
              <a:buFont typeface="Arial" pitchFamily="34" charset="0"/>
              <a:buChar char="•"/>
            </a:pPr>
            <a:r>
              <a:rPr lang="en-US" dirty="0" smtClean="0"/>
              <a:t>The accused has the right to a fair &amp; “speedy” trial</a:t>
            </a:r>
          </a:p>
          <a:p>
            <a:pPr marL="582930" indent="-514350"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“to produce the body”</a:t>
            </a:r>
          </a:p>
          <a:p>
            <a:pPr marL="582930" indent="-514350"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Protection from illegal imprisonment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Constitutional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>
            <a:normAutofit/>
          </a:bodyPr>
          <a:lstStyle/>
          <a:p>
            <a:pPr marL="582930" indent="-514350">
              <a:buAutoNum type="arabicPeriod" startAt="5"/>
            </a:pPr>
            <a:r>
              <a:rPr lang="en-US" dirty="0" smtClean="0">
                <a:solidFill>
                  <a:srgbClr val="66FF33"/>
                </a:solidFill>
              </a:rPr>
              <a:t>Bill of Rights:</a:t>
            </a:r>
          </a:p>
          <a:p>
            <a:pPr marL="582930" indent="-514350">
              <a:buFont typeface="Arial" pitchFamily="34" charset="0"/>
              <a:buChar char="•"/>
            </a:pPr>
            <a:r>
              <a:rPr lang="en-US" dirty="0" smtClean="0"/>
              <a:t>Monarch is an official approved by Parliament</a:t>
            </a:r>
          </a:p>
          <a:p>
            <a:pPr marL="582930" indent="-514350">
              <a:buFont typeface="Arial" pitchFamily="34" charset="0"/>
              <a:buChar char="•"/>
            </a:pPr>
            <a:r>
              <a:rPr lang="en-US" dirty="0" smtClean="0"/>
              <a:t>Monarch is subject to laws</a:t>
            </a:r>
          </a:p>
          <a:p>
            <a:pPr marL="582930" indent="-514350">
              <a:buFont typeface="Arial" pitchFamily="34" charset="0"/>
              <a:buChar char="•"/>
            </a:pPr>
            <a:r>
              <a:rPr lang="en-US" dirty="0" smtClean="0"/>
              <a:t>Protects basic civil liberties &amp; rights</a:t>
            </a:r>
          </a:p>
          <a:p>
            <a:pPr marL="582930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Safeguards against absolute rule</a:t>
            </a:r>
          </a:p>
          <a:p>
            <a:pPr marL="582930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Parliament is supreme </a:t>
            </a:r>
          </a:p>
          <a:p>
            <a:pPr marL="58293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(represents the people)</a:t>
            </a:r>
          </a:p>
          <a:p>
            <a:pPr marL="582930" indent="-514350">
              <a:buFont typeface="Wingdings" pitchFamily="2" charset="2"/>
              <a:buChar char="Ø"/>
            </a:pPr>
            <a:endParaRPr lang="en-US" dirty="0" smtClean="0"/>
          </a:p>
          <a:p>
            <a:pPr marL="582930" indent="-514350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1707 – Act of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686800" cy="6324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In 1707, England &amp; Scotland will be officially unified into the “United Kingdom of Great Britain”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flags.net/images/largeflags/UNKG01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150576" cy="1981200"/>
          </a:xfrm>
          <a:prstGeom prst="rect">
            <a:avLst/>
          </a:prstGeom>
          <a:noFill/>
        </p:spPr>
      </p:pic>
      <p:pic>
        <p:nvPicPr>
          <p:cNvPr id="5" name="Picture 2" descr="http://www.edb.ups-tlse.fr/equipe3/NE/Page%20web%20english.htm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0"/>
            <a:ext cx="3581400" cy="2252819"/>
          </a:xfrm>
          <a:prstGeom prst="rect">
            <a:avLst/>
          </a:prstGeom>
          <a:noFill/>
        </p:spPr>
      </p:pic>
      <p:pic>
        <p:nvPicPr>
          <p:cNvPr id="1026" name="Picture 2" descr="Flag of England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676400"/>
            <a:ext cx="3047995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3581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Cross of St. Andrew  Scotland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581400"/>
            <a:ext cx="2003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Cross of St. George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England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257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The “Union Jack”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 – U.K.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upload.wikimedia.org/wikipedia/commons/thumb/2/20/St_Patrick%27s_saltire.svg/250px-St_Patrick%27s_saltire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5429250"/>
            <a:ext cx="2381250" cy="1428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43200" y="6488668"/>
            <a:ext cx="281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St. Patrick’s Cross - Ireland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Constitutional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59356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66FF33"/>
                </a:solidFill>
              </a:rPr>
              <a:t>(1689) </a:t>
            </a:r>
            <a:r>
              <a:rPr lang="en-US" dirty="0" smtClean="0"/>
              <a:t>Still property requirements to vote &amp; serve in government.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Religion: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66FF33"/>
                </a:solidFill>
              </a:rPr>
              <a:t>(1673) </a:t>
            </a:r>
            <a:r>
              <a:rPr lang="en-US" dirty="0" smtClean="0"/>
              <a:t>No Catholics in </a:t>
            </a:r>
            <a:r>
              <a:rPr lang="en-US" dirty="0" err="1" smtClean="0"/>
              <a:t>gov’t</a:t>
            </a:r>
            <a:r>
              <a:rPr lang="en-US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rgbClr val="66FF33"/>
                </a:solidFill>
              </a:rPr>
              <a:t>(1689) </a:t>
            </a:r>
            <a:r>
              <a:rPr lang="en-US" dirty="0" smtClean="0"/>
              <a:t>Freedom of worship for all Protestants </a:t>
            </a:r>
          </a:p>
          <a:p>
            <a:pPr algn="ctr">
              <a:buNone/>
            </a:pPr>
            <a:r>
              <a:rPr lang="en-US" dirty="0" smtClean="0"/>
              <a:t>(but not Catholics/Jews) 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rgbClr val="66FF33"/>
                </a:solidFill>
              </a:rPr>
              <a:t>(1701) </a:t>
            </a:r>
            <a:r>
              <a:rPr lang="en-US" dirty="0" smtClean="0"/>
              <a:t>Only Protestants can hold the throne</a:t>
            </a:r>
          </a:p>
          <a:p>
            <a:pPr algn="ctr">
              <a:buNone/>
            </a:pPr>
            <a:r>
              <a:rPr lang="en-US" dirty="0" smtClean="0">
                <a:solidFill>
                  <a:srgbClr val="50F2E3"/>
                </a:solidFill>
              </a:rPr>
              <a:t>(Hanover Dynasty </a:t>
            </a:r>
            <a:r>
              <a:rPr lang="en-US" dirty="0" smtClean="0"/>
              <a:t>from Germany &amp; </a:t>
            </a:r>
            <a:r>
              <a:rPr lang="en-US" dirty="0" smtClean="0">
                <a:solidFill>
                  <a:srgbClr val="FFC000"/>
                </a:solidFill>
              </a:rPr>
              <a:t>Cabinet)</a:t>
            </a:r>
          </a:p>
          <a:p>
            <a:pPr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1st Prime Minister – Robert Walpole 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gwleibniz.com/images/leibniz_ds_t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48486"/>
            <a:ext cx="1828800" cy="2309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6858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Rulers of England (1558-1820)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(1588-1603) – Elizabeth I (Tudor)</a:t>
            </a:r>
          </a:p>
          <a:p>
            <a:pPr>
              <a:buNone/>
            </a:pPr>
            <a:r>
              <a:rPr lang="en-US" dirty="0" smtClean="0">
                <a:solidFill>
                  <a:srgbClr val="66FF33"/>
                </a:solidFill>
              </a:rPr>
              <a:t>(1603-25) – James I (Stuart)</a:t>
            </a:r>
          </a:p>
          <a:p>
            <a:pPr>
              <a:buNone/>
            </a:pPr>
            <a:r>
              <a:rPr lang="en-US" dirty="0" smtClean="0">
                <a:solidFill>
                  <a:srgbClr val="66FF33"/>
                </a:solidFill>
              </a:rPr>
              <a:t>(1625-49) – Charles I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(1649-60) – Cromwell’s Dictatorship</a:t>
            </a:r>
          </a:p>
          <a:p>
            <a:pPr>
              <a:buNone/>
            </a:pPr>
            <a:r>
              <a:rPr lang="en-US" dirty="0" smtClean="0">
                <a:solidFill>
                  <a:srgbClr val="66FF33"/>
                </a:solidFill>
              </a:rPr>
              <a:t>(1660-85) – Charles II (Stuart)</a:t>
            </a:r>
          </a:p>
          <a:p>
            <a:pPr>
              <a:buNone/>
            </a:pPr>
            <a:r>
              <a:rPr lang="en-US" dirty="0" smtClean="0">
                <a:solidFill>
                  <a:srgbClr val="66FF33"/>
                </a:solidFill>
              </a:rPr>
              <a:t>(1685-89) – James II</a:t>
            </a:r>
          </a:p>
          <a:p>
            <a:pPr>
              <a:buNone/>
            </a:pPr>
            <a:r>
              <a:rPr lang="en-US" dirty="0" smtClean="0">
                <a:solidFill>
                  <a:srgbClr val="66FF33"/>
                </a:solidFill>
              </a:rPr>
              <a:t>(1689-1702) – William &amp; Mary</a:t>
            </a:r>
          </a:p>
          <a:p>
            <a:pPr>
              <a:buNone/>
            </a:pPr>
            <a:r>
              <a:rPr lang="en-US" dirty="0" smtClean="0">
                <a:solidFill>
                  <a:srgbClr val="66FF33"/>
                </a:solidFill>
              </a:rPr>
              <a:t>(1702-14) – Anne</a:t>
            </a:r>
          </a:p>
          <a:p>
            <a:pPr>
              <a:buNone/>
            </a:pPr>
            <a:r>
              <a:rPr lang="en-US" dirty="0" smtClean="0">
                <a:solidFill>
                  <a:srgbClr val="50F2E3"/>
                </a:solidFill>
              </a:rPr>
              <a:t>(1714-27) – George I (Hanoverian)</a:t>
            </a:r>
          </a:p>
          <a:p>
            <a:pPr>
              <a:buNone/>
            </a:pPr>
            <a:r>
              <a:rPr lang="en-US" dirty="0" smtClean="0">
                <a:solidFill>
                  <a:srgbClr val="50F2E3"/>
                </a:solidFill>
              </a:rPr>
              <a:t>(1727-60) – George II</a:t>
            </a:r>
          </a:p>
          <a:p>
            <a:pPr>
              <a:buNone/>
            </a:pPr>
            <a:r>
              <a:rPr lang="en-US" dirty="0" smtClean="0">
                <a:solidFill>
                  <a:srgbClr val="50F2E3"/>
                </a:solidFill>
              </a:rPr>
              <a:t>(1760-1820) – George III</a:t>
            </a:r>
            <a:endParaRPr lang="en-US" dirty="0">
              <a:solidFill>
                <a:srgbClr val="50F2E3"/>
              </a:solidFill>
            </a:endParaRPr>
          </a:p>
        </p:txBody>
      </p:sp>
      <p:pic>
        <p:nvPicPr>
          <p:cNvPr id="1026" name="Picture 2" descr="http://www.uh.edu/engines/romanticism/george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3429000"/>
            <a:ext cx="2343150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10400" y="6457890"/>
            <a:ext cx="1811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King George III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www.spartacus.schoolnet.co.uk/STUgeor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609600"/>
            <a:ext cx="1571625" cy="2371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39000" y="3048000"/>
            <a:ext cx="1670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King George I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7391400" cy="685800"/>
          </a:xfrm>
          <a:ln/>
        </p:spPr>
        <p:txBody>
          <a:bodyPr/>
          <a:lstStyle/>
          <a:p>
            <a:r>
              <a:rPr lang="en-US" dirty="0"/>
              <a:t>Pre-Ruling Conflicts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r>
              <a:rPr lang="en-US" sz="2800" b="0" dirty="0"/>
              <a:t>Before she became Queen, Elizabeth, a Protestant, clashed with her sister Mary and other Catholics.</a:t>
            </a:r>
          </a:p>
          <a:p>
            <a:pPr lvl="1"/>
            <a:r>
              <a:rPr lang="en-US" sz="2400" b="0" dirty="0"/>
              <a:t>While her brother Edward was King, Elizabeth was </a:t>
            </a:r>
            <a:r>
              <a:rPr lang="en-US" sz="2400" b="0" dirty="0" smtClean="0"/>
              <a:t>wrongfully </a:t>
            </a:r>
            <a:r>
              <a:rPr lang="en-US" sz="2400" b="0" dirty="0"/>
              <a:t>implicated in a plot to overthrow the young King by his uncle Thomas Seymour.</a:t>
            </a:r>
          </a:p>
          <a:p>
            <a:pPr lvl="1"/>
            <a:r>
              <a:rPr lang="en-US" sz="2400" b="0" dirty="0"/>
              <a:t>Then, in the Wyatt Rebellion of 1554, Queen Mary accused Elizabeth of being in the plot to overthrow her.</a:t>
            </a:r>
          </a:p>
        </p:txBody>
      </p:sp>
      <p:pic>
        <p:nvPicPr>
          <p:cNvPr id="4" name="Picture 12" descr="S:\Publishing\powerpoint\World history\zp936\Images\Edward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2189163" cy="3200400"/>
          </a:xfrm>
          <a:prstGeom prst="rect">
            <a:avLst/>
          </a:prstGeom>
          <a:noFill/>
        </p:spPr>
      </p:pic>
      <p:pic>
        <p:nvPicPr>
          <p:cNvPr id="5" name="Picture 13" descr="S:\Publishing\powerpoint\World history\zp936\Images\mar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7700" y="3657600"/>
            <a:ext cx="21463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&amp;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/>
              <a:t>How many similarities can you identify between the English government that formed by the end of the 1600’s and our government today, which first formed in the 1780’s?</a:t>
            </a:r>
            <a:endParaRPr lang="en-US" dirty="0"/>
          </a:p>
        </p:txBody>
      </p:sp>
      <p:pic>
        <p:nvPicPr>
          <p:cNvPr id="4" name="Picture 2" descr="http://www.google.com/images?q=tbn:SdXCLB1p8lAJ:www.cise.ufl.edu/~dcc/pub/flag/flag660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00" y="4572000"/>
            <a:ext cx="4340500" cy="2286000"/>
          </a:xfrm>
          <a:prstGeom prst="rect">
            <a:avLst/>
          </a:prstGeom>
          <a:noFill/>
        </p:spPr>
      </p:pic>
      <p:pic>
        <p:nvPicPr>
          <p:cNvPr id="1026" name="Picture 2" descr="http://www.edb.ups-tlse.fr/equipe3/NE/Page%20web%20english.htm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605181"/>
            <a:ext cx="3581400" cy="2252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50F2E3"/>
                </a:solidFill>
              </a:rPr>
              <a:t>Similarities to the U.S.</a:t>
            </a:r>
            <a:endParaRPr lang="en-US" dirty="0">
              <a:solidFill>
                <a:srgbClr val="50F2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4411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Limited power </a:t>
            </a:r>
            <a:r>
              <a:rPr lang="en-US" dirty="0" smtClean="0"/>
              <a:t>of the chief executive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 </a:t>
            </a:r>
            <a:r>
              <a:rPr lang="en-US" dirty="0" smtClean="0">
                <a:solidFill>
                  <a:srgbClr val="FFFF00"/>
                </a:solidFill>
              </a:rPr>
              <a:t>representative body </a:t>
            </a:r>
            <a:r>
              <a:rPr lang="en-US" dirty="0" smtClean="0"/>
              <a:t>of the people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Representatives of the people make </a:t>
            </a:r>
            <a:r>
              <a:rPr lang="en-US" dirty="0" smtClean="0">
                <a:solidFill>
                  <a:srgbClr val="FFFF00"/>
                </a:solidFill>
              </a:rPr>
              <a:t>laws &amp; levy taxes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Bill of Rights </a:t>
            </a:r>
            <a:r>
              <a:rPr lang="en-US" dirty="0" smtClean="0"/>
              <a:t>protecting the people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Use of </a:t>
            </a:r>
            <a:r>
              <a:rPr lang="en-US" dirty="0" smtClean="0">
                <a:solidFill>
                  <a:srgbClr val="FFFF00"/>
                </a:solidFill>
              </a:rPr>
              <a:t>“common law”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Jury </a:t>
            </a:r>
            <a:r>
              <a:rPr lang="en-US" dirty="0" smtClean="0"/>
              <a:t>systems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Right to be informed of charge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Right to a </a:t>
            </a:r>
            <a:r>
              <a:rPr lang="en-US" dirty="0" smtClean="0">
                <a:solidFill>
                  <a:srgbClr val="FFFF00"/>
                </a:solidFill>
              </a:rPr>
              <a:t>“speedy” </a:t>
            </a:r>
            <a:r>
              <a:rPr lang="en-US" dirty="0" smtClean="0"/>
              <a:t>trial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No cruel/unusual punishment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www.google.com/images?q=tbn:SdXCLB1p8lAJ:www.cise.ufl.edu/~dcc/pub/flag/flag660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650" y="5257800"/>
            <a:ext cx="3038350" cy="1600200"/>
          </a:xfrm>
          <a:prstGeom prst="rect">
            <a:avLst/>
          </a:prstGeom>
          <a:noFill/>
        </p:spPr>
      </p:pic>
      <p:pic>
        <p:nvPicPr>
          <p:cNvPr id="6148" name="Picture 4" descr="http://www.google.com/images?q=tbn:z9CFe7yKJfkJ:islandfox.org/uploaded_images/beagle-70653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743200"/>
            <a:ext cx="1371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50F2E3"/>
                </a:solidFill>
              </a:rPr>
              <a:t>Similarities to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66FF33"/>
                </a:solidFill>
              </a:rPr>
              <a:t>Is this a coincidence???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NO, our </a:t>
            </a:r>
            <a:r>
              <a:rPr lang="en-US" dirty="0" smtClean="0">
                <a:solidFill>
                  <a:srgbClr val="50F2E3"/>
                </a:solidFill>
              </a:rPr>
              <a:t>“Founding Fathers” </a:t>
            </a:r>
            <a:r>
              <a:rPr lang="en-US" dirty="0" smtClean="0"/>
              <a:t>who wrote the </a:t>
            </a:r>
            <a:r>
              <a:rPr lang="en-US" dirty="0" smtClean="0">
                <a:solidFill>
                  <a:srgbClr val="FFFF00"/>
                </a:solidFill>
              </a:rPr>
              <a:t>U.S. Constitution </a:t>
            </a:r>
            <a:r>
              <a:rPr lang="en-US" dirty="0" smtClean="0"/>
              <a:t>were originally </a:t>
            </a:r>
            <a:r>
              <a:rPr lang="en-US" dirty="0" smtClean="0">
                <a:solidFill>
                  <a:srgbClr val="FF66FF"/>
                </a:solidFill>
              </a:rPr>
              <a:t>British subjects</a:t>
            </a:r>
            <a:r>
              <a:rPr lang="en-US" dirty="0" smtClean="0"/>
              <a:t> raised in the British political &amp; legal tradition during the 1700’s . . 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generation after Parliament’s actions. </a:t>
            </a:r>
            <a:endParaRPr lang="en-US" dirty="0"/>
          </a:p>
        </p:txBody>
      </p:sp>
      <p:pic>
        <p:nvPicPr>
          <p:cNvPr id="5128" name="Picture 8" descr="American Revolution - Signing of the Declaration of Independence, painting by John Trumbull in U.S. Capitol - In Congress, July 4, 1776. The unanimous declaration of the thirteen United States of Americ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2302"/>
            <a:ext cx="4343400" cy="3125697"/>
          </a:xfrm>
          <a:prstGeom prst="rect">
            <a:avLst/>
          </a:prstGeom>
          <a:noFill/>
        </p:spPr>
      </p:pic>
      <p:pic>
        <p:nvPicPr>
          <p:cNvPr id="5132" name="Picture 12" descr="http://www.foundersofamerica.com/images_brs_2/brs_3T_FA_PR_DECL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77602"/>
            <a:ext cx="2209800" cy="2980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TEST STUDY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685800"/>
            <a:ext cx="850392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Kings, queens, Cromwell</a:t>
            </a:r>
          </a:p>
          <a:p>
            <a:r>
              <a:rPr lang="en-US" dirty="0" smtClean="0"/>
              <a:t>Elizabeth’s Reign</a:t>
            </a:r>
          </a:p>
          <a:p>
            <a:r>
              <a:rPr lang="en-US" dirty="0" smtClean="0"/>
              <a:t>Events in struggle between Stuarts &amp; Parliament</a:t>
            </a:r>
          </a:p>
          <a:p>
            <a:r>
              <a:rPr lang="en-US" dirty="0" smtClean="0"/>
              <a:t>English Civil War</a:t>
            </a:r>
          </a:p>
          <a:p>
            <a:r>
              <a:rPr lang="en-US" dirty="0" smtClean="0"/>
              <a:t>Cromwell</a:t>
            </a:r>
          </a:p>
          <a:p>
            <a:r>
              <a:rPr lang="en-US" dirty="0" smtClean="0"/>
              <a:t>Restoration &amp; Glorious Revolution</a:t>
            </a:r>
          </a:p>
          <a:p>
            <a:r>
              <a:rPr lang="en-US" dirty="0" smtClean="0"/>
              <a:t>England’s Constitutional Monarchy</a:t>
            </a:r>
          </a:p>
          <a:p>
            <a:r>
              <a:rPr lang="en-US" dirty="0" smtClean="0"/>
              <a:t>Documents &amp; actions that limit/form government (Magna </a:t>
            </a:r>
            <a:r>
              <a:rPr lang="en-US" dirty="0" err="1" smtClean="0"/>
              <a:t>Carta</a:t>
            </a:r>
            <a:r>
              <a:rPr lang="en-US" dirty="0" smtClean="0"/>
              <a:t>, Parliament, Bill of Rights, etc.)</a:t>
            </a:r>
          </a:p>
          <a:p>
            <a:r>
              <a:rPr lang="en-US" dirty="0" smtClean="0"/>
              <a:t>Similarities between England &amp; U.S. </a:t>
            </a:r>
            <a:r>
              <a:rPr lang="en-US" dirty="0" err="1" smtClean="0"/>
              <a:t>gov’t</a:t>
            </a:r>
            <a:r>
              <a:rPr lang="en-US" dirty="0" smtClean="0"/>
              <a:t> &amp; legal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- Leviath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-6927"/>
            <a:ext cx="3581400" cy="6348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Absolute Monarchy – Summary/Evaluation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Determine whether each statement is either a </a:t>
            </a:r>
            <a:r>
              <a:rPr lang="en-US" b="1" dirty="0" smtClean="0">
                <a:solidFill>
                  <a:srgbClr val="67FA5C"/>
                </a:solidFill>
              </a:rPr>
              <a:t>positive / benefit</a:t>
            </a:r>
            <a:r>
              <a:rPr lang="en-US" dirty="0" smtClean="0"/>
              <a:t> or a </a:t>
            </a:r>
            <a:r>
              <a:rPr lang="en-US" dirty="0" smtClean="0">
                <a:solidFill>
                  <a:srgbClr val="FF0000"/>
                </a:solidFill>
              </a:rPr>
              <a:t>negative /weakness </a:t>
            </a:r>
            <a:r>
              <a:rPr lang="en-US" dirty="0" smtClean="0"/>
              <a:t>to a nation under an absolute monarch.</a:t>
            </a:r>
          </a:p>
          <a:p>
            <a:pPr marL="651510" indent="-514350" algn="ctr">
              <a:buFont typeface="+mj-lt"/>
              <a:buAutoNum type="arabicPeriod"/>
            </a:pPr>
            <a:r>
              <a:rPr lang="en-US" dirty="0" smtClean="0"/>
              <a:t>Provided a strong central government</a:t>
            </a:r>
          </a:p>
          <a:p>
            <a:pPr marL="651510" indent="-514350" algn="ctr">
              <a:buFont typeface="+mj-lt"/>
              <a:buAutoNum type="arabicPeriod"/>
            </a:pPr>
            <a:r>
              <a:rPr lang="en-US" dirty="0" smtClean="0"/>
              <a:t>The welfare of the nation depends upon the ability of only one person</a:t>
            </a:r>
          </a:p>
          <a:p>
            <a:pPr marL="651510" indent="-514350" algn="ctr">
              <a:buFont typeface="+mj-lt"/>
              <a:buAutoNum type="arabicPeriod"/>
            </a:pPr>
            <a:r>
              <a:rPr lang="en-US" dirty="0" smtClean="0"/>
              <a:t>Many good rulers are succeeded by poor ones which creates a weak/unstable government</a:t>
            </a:r>
          </a:p>
          <a:p>
            <a:pPr marL="651510" indent="-514350" algn="ctr">
              <a:buFont typeface="+mj-lt"/>
              <a:buAutoNum type="arabicPeriod"/>
            </a:pPr>
            <a:r>
              <a:rPr lang="en-US" dirty="0" smtClean="0"/>
              <a:t>Many absolute rulers put personal interests &amp; selfish motives above what is in the best interests of the people &amp; nation</a:t>
            </a:r>
          </a:p>
          <a:p>
            <a:pPr marL="651510" indent="-514350" algn="ctr">
              <a:buFont typeface="+mj-lt"/>
              <a:buAutoNum type="arabicPeriod"/>
            </a:pPr>
            <a:r>
              <a:rPr lang="en-US" dirty="0" smtClean="0"/>
              <a:t>United people together under them to form a nation</a:t>
            </a:r>
          </a:p>
          <a:p>
            <a:pPr marL="651510" indent="-514350" algn="ctr">
              <a:buFont typeface="+mj-lt"/>
              <a:buAutoNum type="arabicPeriod"/>
            </a:pPr>
            <a:r>
              <a:rPr lang="en-US" dirty="0" smtClean="0"/>
              <a:t>Many absolute monarchs involved their nations in frequent wars</a:t>
            </a:r>
          </a:p>
          <a:p>
            <a:pPr marL="651510" indent="-514350" algn="ctr">
              <a:buFont typeface="+mj-lt"/>
              <a:buAutoNum type="arabicPeriod"/>
            </a:pPr>
            <a:r>
              <a:rPr lang="en-US" dirty="0" smtClean="0"/>
              <a:t>Absolute rulers tend to disregard the “rights” of the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Enlightened Despots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Some monarchs acknowledge </a:t>
            </a:r>
          </a:p>
          <a:p>
            <a:pPr>
              <a:buNone/>
            </a:pPr>
            <a:r>
              <a:rPr lang="en-US" dirty="0" smtClean="0"/>
              <a:t>     criticisms of </a:t>
            </a:r>
            <a:r>
              <a:rPr lang="en-US" dirty="0" smtClean="0">
                <a:solidFill>
                  <a:srgbClr val="36F927"/>
                </a:solidFill>
              </a:rPr>
              <a:t>“abuse of power”</a:t>
            </a:r>
          </a:p>
          <a:p>
            <a:pPr algn="ctr">
              <a:buFont typeface="Wingdings" pitchFamily="2" charset="2"/>
              <a:buChar char="Ø"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00FFFF"/>
                </a:solidFill>
              </a:rPr>
              <a:t>“Enlightened Despots” </a:t>
            </a:r>
            <a:r>
              <a:rPr lang="en-US" dirty="0" smtClean="0"/>
              <a:t>felt they had a </a:t>
            </a:r>
            <a:r>
              <a:rPr lang="en-US" dirty="0" smtClean="0">
                <a:solidFill>
                  <a:srgbClr val="FFC000"/>
                </a:solidFill>
              </a:rPr>
              <a:t>responsibility to their people </a:t>
            </a:r>
            <a:r>
              <a:rPr lang="en-US" dirty="0" smtClean="0"/>
              <a:t>&amp; used their power to improve the people’s lives.</a:t>
            </a:r>
          </a:p>
          <a:p>
            <a:pPr algn="ctr">
              <a:buFont typeface="Wingdings" pitchFamily="2" charset="2"/>
              <a:buChar char="Ø"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(examples: reforms, religious toleration,         living conditions)</a:t>
            </a:r>
          </a:p>
        </p:txBody>
      </p:sp>
      <p:pic>
        <p:nvPicPr>
          <p:cNvPr id="4" name="Picture 6" descr="Frederick the Great (1712-178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2209800" cy="2699657"/>
          </a:xfrm>
          <a:prstGeom prst="rect">
            <a:avLst/>
          </a:prstGeom>
          <a:noFill/>
        </p:spPr>
      </p:pic>
      <p:pic>
        <p:nvPicPr>
          <p:cNvPr id="5124" name="Picture 4" descr="Joseph II: Volume 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22113"/>
            <a:ext cx="1828800" cy="27358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82831" y="27432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FF"/>
                </a:solidFill>
              </a:rPr>
              <a:t>Frederick the Great</a:t>
            </a:r>
            <a:endParaRPr lang="en-US" b="1" dirty="0">
              <a:solidFill>
                <a:srgbClr val="00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4008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6F927"/>
                </a:solidFill>
              </a:rPr>
              <a:t>Joseph II,  Hapsburg ruler of Austria (1780-90)</a:t>
            </a:r>
            <a:endParaRPr lang="en-US" b="1" dirty="0">
              <a:solidFill>
                <a:srgbClr val="36F9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Middle East Map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400" dirty="0" smtClean="0"/>
              <a:t>Tunisia         West Sahara        Morocco        Turkey</a:t>
            </a:r>
          </a:p>
          <a:p>
            <a:pPr algn="ctr">
              <a:buNone/>
            </a:pPr>
            <a:endParaRPr lang="en-US" sz="3400" dirty="0" smtClean="0"/>
          </a:p>
          <a:p>
            <a:pPr algn="ctr">
              <a:buNone/>
            </a:pPr>
            <a:r>
              <a:rPr lang="en-US" sz="3400" dirty="0" smtClean="0"/>
              <a:t>       Qatar        Bahrain        Iran        Iraq        Israel</a:t>
            </a:r>
          </a:p>
          <a:p>
            <a:pPr algn="ctr">
              <a:buNone/>
            </a:pPr>
            <a:endParaRPr lang="en-US" sz="3400" dirty="0" smtClean="0"/>
          </a:p>
          <a:p>
            <a:pPr algn="ctr">
              <a:buNone/>
            </a:pPr>
            <a:r>
              <a:rPr lang="en-US" sz="3400" dirty="0" smtClean="0"/>
              <a:t>Algeria        Libya        Egypt        Cyprus        Oman</a:t>
            </a:r>
          </a:p>
          <a:p>
            <a:pPr algn="ctr">
              <a:buNone/>
            </a:pPr>
            <a:endParaRPr lang="en-US" sz="3400" dirty="0" smtClean="0"/>
          </a:p>
          <a:p>
            <a:pPr algn="ctr">
              <a:buNone/>
            </a:pPr>
            <a:r>
              <a:rPr lang="en-US" sz="3400" dirty="0" smtClean="0"/>
              <a:t>Kuwait        Lebanon        Jordan        Yemen</a:t>
            </a:r>
          </a:p>
          <a:p>
            <a:pPr algn="ctr">
              <a:buNone/>
            </a:pPr>
            <a:endParaRPr lang="en-US" sz="3400" dirty="0" smtClean="0"/>
          </a:p>
          <a:p>
            <a:pPr algn="ctr">
              <a:buNone/>
            </a:pPr>
            <a:r>
              <a:rPr lang="en-US" sz="3400" dirty="0" smtClean="0"/>
              <a:t>Saudi Arabia        United Arab Emirates         Syria</a:t>
            </a:r>
            <a:endParaRPr lang="en-US" sz="3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.tqn.com/y/goeasteurope/1/S/Z/L/-/-/EasternEurope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467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.tqn.com/y/goeasteurope/1/S/Z/L/-/-/EasternEurope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31750"/>
            <a:ext cx="7391400" cy="6889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2438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8382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0" y="152400"/>
            <a:ext cx="685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3962400" y="762000"/>
            <a:ext cx="685800" cy="2286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3505200" y="1295400"/>
            <a:ext cx="914400" cy="2286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4495800" y="1905000"/>
            <a:ext cx="838200" cy="2286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5486400" y="3048000"/>
            <a:ext cx="838200" cy="3048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124200"/>
            <a:ext cx="914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524000" y="3962400"/>
            <a:ext cx="762000" cy="2286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2667000" y="4114800"/>
            <a:ext cx="914400" cy="2286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743200" y="3581400"/>
            <a:ext cx="762000" cy="228600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4114800" y="4419600"/>
            <a:ext cx="914400" cy="2286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5181600" y="3962400"/>
            <a:ext cx="457200" cy="1524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1600200" y="4572000"/>
            <a:ext cx="533400" cy="1524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2133600" y="4724400"/>
            <a:ext cx="762000" cy="1524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3276600" y="5181600"/>
            <a:ext cx="533400" cy="2286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4267200" y="5562600"/>
            <a:ext cx="838200" cy="3048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6858000" y="6248400"/>
            <a:ext cx="838200" cy="2286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3505200" y="6629400"/>
            <a:ext cx="685800" cy="2286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3429000" y="5715000"/>
            <a:ext cx="304800" cy="1524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2971800" y="5562600"/>
            <a:ext cx="304800" cy="3048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3200400" y="6324600"/>
            <a:ext cx="381000" cy="1524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2286000" y="5029200"/>
            <a:ext cx="762000" cy="4572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3581400" y="6019800"/>
            <a:ext cx="533400" cy="1524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944562"/>
          </a:xfrm>
          <a:ln/>
        </p:spPr>
        <p:txBody>
          <a:bodyPr/>
          <a:lstStyle/>
          <a:p>
            <a:r>
              <a:rPr lang="en-US" dirty="0"/>
              <a:t>The Captivity of Elizabeth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010400" cy="5029200"/>
          </a:xfrm>
        </p:spPr>
        <p:txBody>
          <a:bodyPr>
            <a:normAutofit/>
          </a:bodyPr>
          <a:lstStyle/>
          <a:p>
            <a:r>
              <a:rPr lang="en-US" sz="2400" b="0" dirty="0"/>
              <a:t>After the Wyatt Rebellion, Elizabeth was locked up in the Tower of London even though there was no </a:t>
            </a:r>
            <a:br>
              <a:rPr lang="en-US" sz="2400" b="0" dirty="0"/>
            </a:br>
            <a:r>
              <a:rPr lang="en-US" sz="2400" b="0" dirty="0"/>
              <a:t>evidence against her.</a:t>
            </a:r>
            <a:br>
              <a:rPr lang="en-US" sz="2400" b="0" dirty="0"/>
            </a:br>
            <a:endParaRPr lang="en-US" sz="2400" b="0" dirty="0"/>
          </a:p>
          <a:p>
            <a:r>
              <a:rPr lang="en-US" sz="2400" b="0" dirty="0" smtClean="0"/>
              <a:t>She </a:t>
            </a:r>
            <a:r>
              <a:rPr lang="en-US" sz="2400" b="0" dirty="0"/>
              <a:t>was let go </a:t>
            </a:r>
            <a:r>
              <a:rPr lang="en-US" sz="2400" b="0" dirty="0" smtClean="0"/>
              <a:t>(ironically) at </a:t>
            </a:r>
            <a:r>
              <a:rPr lang="en-US" sz="2400" b="0" dirty="0"/>
              <a:t>the bequest of Mary’s husband, King Phillip of Spain.</a:t>
            </a:r>
          </a:p>
        </p:txBody>
      </p:sp>
      <p:pic>
        <p:nvPicPr>
          <p:cNvPr id="32773" name="Picture 5" descr="Tower%20of%20London_%20Queen%20Elizabeth's%20Wal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3679466"/>
            <a:ext cx="3124200" cy="3178534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5663</TotalTime>
  <Words>3880</Words>
  <Application>Microsoft Office PowerPoint</Application>
  <PresentationFormat>On-screen Show (4:3)</PresentationFormat>
  <Paragraphs>614</Paragraphs>
  <Slides>89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Metro</vt:lpstr>
      <vt:lpstr>   England &amp; Constitutional           Monarchy</vt:lpstr>
      <vt:lpstr>DO NOW: Can you “C” Elizabeth?</vt:lpstr>
      <vt:lpstr>Explain the quote. . . </vt:lpstr>
      <vt:lpstr>Elizabeth source &amp; text pgs. 494 &amp; 614</vt:lpstr>
      <vt:lpstr>TUDOR DYNASTY </vt:lpstr>
      <vt:lpstr>Henry’s Wives</vt:lpstr>
      <vt:lpstr>Queen Elizabeth Tudor I</vt:lpstr>
      <vt:lpstr>Pre-Ruling Conflicts</vt:lpstr>
      <vt:lpstr>The Captivity of Elizabeth</vt:lpstr>
      <vt:lpstr>State of Affairs in 1558 . . .  “NOT GOOD!”</vt:lpstr>
      <vt:lpstr>Elizabeth (1558-1603) </vt:lpstr>
      <vt:lpstr>Scotland</vt:lpstr>
      <vt:lpstr>PowerPoint Presentation</vt:lpstr>
      <vt:lpstr>Explain the quote. . . </vt:lpstr>
      <vt:lpstr>Elizabeth Restores Protestantism in England   </vt:lpstr>
      <vt:lpstr>Elizabeth (1558-1603)</vt:lpstr>
      <vt:lpstr>Elizabeth’s Refusal to Marry</vt:lpstr>
      <vt:lpstr>Elizabeth (1558-1603)</vt:lpstr>
      <vt:lpstr>Whitehall Palace, London</vt:lpstr>
      <vt:lpstr>Political Skill</vt:lpstr>
      <vt:lpstr>Advisors</vt:lpstr>
      <vt:lpstr>Privy Council</vt:lpstr>
      <vt:lpstr>Summation – Written response </vt:lpstr>
      <vt:lpstr>Development of Limited Monarchy in England</vt:lpstr>
      <vt:lpstr>Development of Limited Monarchy in England</vt:lpstr>
      <vt:lpstr>Development of Limited Monarchy in England</vt:lpstr>
      <vt:lpstr>Development of Limited Monarchy in England</vt:lpstr>
      <vt:lpstr>PowerPoint Presentation</vt:lpstr>
      <vt:lpstr>Timeline Directions</vt:lpstr>
      <vt:lpstr>TIMELINE ITEMS</vt:lpstr>
      <vt:lpstr>Stuarts &amp; Civil War</vt:lpstr>
      <vt:lpstr>Stuarts &amp; Civil War</vt:lpstr>
      <vt:lpstr>Stuarts &amp; Civil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Stuarts &amp; Civil War</vt:lpstr>
      <vt:lpstr>Stuarts &amp; Civil War</vt:lpstr>
      <vt:lpstr>What flag is this?  What 3 countries flags were combined to create it?</vt:lpstr>
      <vt:lpstr>1707 – Act of Union</vt:lpstr>
      <vt:lpstr>Stuarts &amp; Civil War</vt:lpstr>
      <vt:lpstr>PowerPoint Presentation</vt:lpstr>
      <vt:lpstr>Civil War (1642 -1648)</vt:lpstr>
      <vt:lpstr>Civil War (1642 -1648)</vt:lpstr>
      <vt:lpstr>Commonwealth &amp; Dictatorship</vt:lpstr>
      <vt:lpstr>Commonwealth &amp; Dictatorship</vt:lpstr>
      <vt:lpstr>Puritan Commonwealth (1649-60)</vt:lpstr>
      <vt:lpstr>PowerPoint Presentation</vt:lpstr>
      <vt:lpstr>PowerPoint Presentation</vt:lpstr>
      <vt:lpstr>Restoration (1660) </vt:lpstr>
      <vt:lpstr>PowerPoint Presentation</vt:lpstr>
      <vt:lpstr>PowerPoint Presentation</vt:lpstr>
      <vt:lpstr>Balance of Power:</vt:lpstr>
      <vt:lpstr>Restoration (1660) </vt:lpstr>
      <vt:lpstr>Constitutional Monarchy</vt:lpstr>
      <vt:lpstr>Parliament’s Suspicions</vt:lpstr>
      <vt:lpstr>(1673) Test Acts: Fear of Catholicism, so outlawed Catholics from government</vt:lpstr>
      <vt:lpstr>PowerPoint Presentation</vt:lpstr>
      <vt:lpstr>PowerPoint Presentation</vt:lpstr>
      <vt:lpstr>PowerPoint Presentation</vt:lpstr>
      <vt:lpstr>James II (1685-1688)</vt:lpstr>
      <vt:lpstr>James II (1685-1688)</vt:lpstr>
      <vt:lpstr>James II (1685-1688)</vt:lpstr>
      <vt:lpstr>JAMES II</vt:lpstr>
      <vt:lpstr>“Glorious Revolution”</vt:lpstr>
      <vt:lpstr>“Glorious Revolution”</vt:lpstr>
      <vt:lpstr>Constitutional Monarchy</vt:lpstr>
      <vt:lpstr>English Bill of Rights (1689)</vt:lpstr>
      <vt:lpstr>Limited / Constitutional Gov’t</vt:lpstr>
      <vt:lpstr>Constitutional Monarchy</vt:lpstr>
      <vt:lpstr>Constitutional Monarchy</vt:lpstr>
      <vt:lpstr>Constitutional Monarchy</vt:lpstr>
      <vt:lpstr>Constitutional Monarchy</vt:lpstr>
      <vt:lpstr>Constitutional Monarchy</vt:lpstr>
      <vt:lpstr>1707 – Act of Union</vt:lpstr>
      <vt:lpstr>Constitutional Monarchy</vt:lpstr>
      <vt:lpstr>Rulers of England (1558-1820)</vt:lpstr>
      <vt:lpstr>ENGLAND &amp; THE UNITED STATES</vt:lpstr>
      <vt:lpstr>Similarities to the U.S.</vt:lpstr>
      <vt:lpstr>Similarities to the U.S.</vt:lpstr>
      <vt:lpstr>TEST STUDY GUIDE</vt:lpstr>
      <vt:lpstr>PowerPoint Presentation</vt:lpstr>
      <vt:lpstr>Absolute Monarchy – Summary/Evaluation</vt:lpstr>
      <vt:lpstr>Enlightened Despots</vt:lpstr>
      <vt:lpstr>Middle East Map Choices</vt:lpstr>
      <vt:lpstr>PowerPoint Presentation</vt:lpstr>
      <vt:lpstr>PowerPoint Presentation</vt:lpstr>
    </vt:vector>
  </TitlesOfParts>
  <Company>Jackson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 Elizabeth I </dc:title>
  <dc:creator>gregas</dc:creator>
  <cp:lastModifiedBy>Bill</cp:lastModifiedBy>
  <cp:revision>247</cp:revision>
  <dcterms:created xsi:type="dcterms:W3CDTF">2007-10-28T18:31:13Z</dcterms:created>
  <dcterms:modified xsi:type="dcterms:W3CDTF">2016-11-14T02:34:39Z</dcterms:modified>
</cp:coreProperties>
</file>