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72"/>
  </p:notesMasterIdLst>
  <p:handoutMasterIdLst>
    <p:handoutMasterId r:id="rId73"/>
  </p:handoutMasterIdLst>
  <p:sldIdLst>
    <p:sldId id="256" r:id="rId2"/>
    <p:sldId id="326" r:id="rId3"/>
    <p:sldId id="335" r:id="rId4"/>
    <p:sldId id="280" r:id="rId5"/>
    <p:sldId id="347" r:id="rId6"/>
    <p:sldId id="348" r:id="rId7"/>
    <p:sldId id="279" r:id="rId8"/>
    <p:sldId id="346" r:id="rId9"/>
    <p:sldId id="336" r:id="rId10"/>
    <p:sldId id="337" r:id="rId11"/>
    <p:sldId id="259" r:id="rId12"/>
    <p:sldId id="261" r:id="rId13"/>
    <p:sldId id="295" r:id="rId14"/>
    <p:sldId id="324" r:id="rId15"/>
    <p:sldId id="264" r:id="rId16"/>
    <p:sldId id="281" r:id="rId17"/>
    <p:sldId id="283" r:id="rId18"/>
    <p:sldId id="282" r:id="rId19"/>
    <p:sldId id="265" r:id="rId20"/>
    <p:sldId id="294" r:id="rId21"/>
    <p:sldId id="284" r:id="rId22"/>
    <p:sldId id="311" r:id="rId23"/>
    <p:sldId id="266" r:id="rId24"/>
    <p:sldId id="267" r:id="rId25"/>
    <p:sldId id="296" r:id="rId26"/>
    <p:sldId id="292" r:id="rId27"/>
    <p:sldId id="293" r:id="rId28"/>
    <p:sldId id="320" r:id="rId29"/>
    <p:sldId id="331" r:id="rId30"/>
    <p:sldId id="332" r:id="rId31"/>
    <p:sldId id="349" r:id="rId32"/>
    <p:sldId id="268" r:id="rId33"/>
    <p:sldId id="302" r:id="rId34"/>
    <p:sldId id="350" r:id="rId35"/>
    <p:sldId id="269" r:id="rId36"/>
    <p:sldId id="298" r:id="rId37"/>
    <p:sldId id="285" r:id="rId38"/>
    <p:sldId id="278" r:id="rId39"/>
    <p:sldId id="299" r:id="rId40"/>
    <p:sldId id="301" r:id="rId41"/>
    <p:sldId id="286" r:id="rId42"/>
    <p:sldId id="300" r:id="rId43"/>
    <p:sldId id="303" r:id="rId44"/>
    <p:sldId id="304" r:id="rId45"/>
    <p:sldId id="305" r:id="rId46"/>
    <p:sldId id="321" r:id="rId47"/>
    <p:sldId id="306" r:id="rId48"/>
    <p:sldId id="270" r:id="rId49"/>
    <p:sldId id="307" r:id="rId50"/>
    <p:sldId id="322" r:id="rId51"/>
    <p:sldId id="308" r:id="rId52"/>
    <p:sldId id="319" r:id="rId53"/>
    <p:sldId id="310" r:id="rId54"/>
    <p:sldId id="289" r:id="rId55"/>
    <p:sldId id="329" r:id="rId56"/>
    <p:sldId id="271" r:id="rId57"/>
    <p:sldId id="273" r:id="rId58"/>
    <p:sldId id="288" r:id="rId59"/>
    <p:sldId id="274" r:id="rId60"/>
    <p:sldId id="315" r:id="rId61"/>
    <p:sldId id="316" r:id="rId62"/>
    <p:sldId id="318" r:id="rId63"/>
    <p:sldId id="317" r:id="rId64"/>
    <p:sldId id="312" r:id="rId65"/>
    <p:sldId id="275" r:id="rId66"/>
    <p:sldId id="290" r:id="rId67"/>
    <p:sldId id="341" r:id="rId68"/>
    <p:sldId id="291" r:id="rId69"/>
    <p:sldId id="343" r:id="rId70"/>
    <p:sldId id="344" r:id="rId7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99FF"/>
    <a:srgbClr val="36F927"/>
    <a:srgbClr val="FFFFCC"/>
    <a:srgbClr val="FFFF00"/>
    <a:srgbClr val="67FA5C"/>
    <a:srgbClr val="FF66FF"/>
    <a:srgbClr val="00FFCC"/>
    <a:srgbClr val="FF996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71" autoAdjust="0"/>
  </p:normalViewPr>
  <p:slideViewPr>
    <p:cSldViewPr>
      <p:cViewPr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292" y="0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r">
              <a:defRPr sz="1200"/>
            </a:lvl1pPr>
          </a:lstStyle>
          <a:p>
            <a:fld id="{C45516F4-8A72-4380-BC80-9B458B8E9E68}" type="datetimeFigureOut">
              <a:rPr lang="en-US" smtClean="0"/>
              <a:pPr/>
              <a:t>11/13/2016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153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292" y="8830153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r">
              <a:defRPr sz="1200"/>
            </a:lvl1pPr>
          </a:lstStyle>
          <a:p>
            <a:fld id="{4575F581-37F5-4816-ADF3-360A477C23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910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292" y="0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r">
              <a:defRPr sz="1200"/>
            </a:lvl1pPr>
          </a:lstStyle>
          <a:p>
            <a:fld id="{7AB63FF4-3280-4EBE-8E23-B71156C5DAA6}" type="datetimeFigureOut">
              <a:rPr lang="en-US" smtClean="0"/>
              <a:pPr/>
              <a:t>11/13/2016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8500"/>
            <a:ext cx="46450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30" tIns="45665" rIns="91330" bIns="4566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724" y="4415079"/>
            <a:ext cx="5608954" cy="4183539"/>
          </a:xfrm>
          <a:prstGeom prst="rect">
            <a:avLst/>
          </a:prstGeom>
        </p:spPr>
        <p:txBody>
          <a:bodyPr vert="horz" lIns="91330" tIns="45665" rIns="91330" bIns="4566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153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292" y="8830153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r">
              <a:defRPr sz="1200"/>
            </a:lvl1pPr>
          </a:lstStyle>
          <a:p>
            <a:fld id="{7AC6CDC0-0C80-446A-B812-020DE9A72D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284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45</a:t>
            </a:fld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49</a:t>
            </a:fld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50</a:t>
            </a:fld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51</a:t>
            </a:fld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52</a:t>
            </a:fld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53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54</a:t>
            </a:fld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55</a:t>
            </a:fld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56</a:t>
            </a:fld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57</a:t>
            </a:fld>
            <a:endParaRPr 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58</a:t>
            </a:fld>
            <a:endParaRPr lang="en-US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59</a:t>
            </a:fld>
            <a:endParaRPr lang="en-US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60</a:t>
            </a:fld>
            <a:endParaRPr lang="en-US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61</a:t>
            </a:fld>
            <a:endParaRPr lang="en-US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62</a:t>
            </a:fld>
            <a:endParaRPr lang="en-US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63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64</a:t>
            </a:fld>
            <a:endParaRPr lang="en-US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65</a:t>
            </a:fld>
            <a:endParaRPr lang="en-US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66</a:t>
            </a:fld>
            <a:endParaRPr lang="en-US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68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E153-0E92-4A18-82C3-79FEC3FF28F4}" type="datetimeFigureOut">
              <a:rPr lang="en-US" smtClean="0"/>
              <a:pPr/>
              <a:t>11/13/2016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288FA-0370-4D42-A494-F4E5FA2942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E153-0E92-4A18-82C3-79FEC3FF28F4}" type="datetimeFigureOut">
              <a:rPr lang="en-US" smtClean="0"/>
              <a:pPr/>
              <a:t>11/13/2016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288FA-0370-4D42-A494-F4E5FA29420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E153-0E92-4A18-82C3-79FEC3FF28F4}" type="datetimeFigureOut">
              <a:rPr lang="en-US" smtClean="0"/>
              <a:pPr/>
              <a:t>11/13/2016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288FA-0370-4D42-A494-F4E5FA29420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E153-0E92-4A18-82C3-79FEC3FF28F4}" type="datetimeFigureOut">
              <a:rPr lang="en-US" smtClean="0"/>
              <a:pPr/>
              <a:t>11/13/2016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288FA-0370-4D42-A494-F4E5FA29420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E153-0E92-4A18-82C3-79FEC3FF28F4}" type="datetimeFigureOut">
              <a:rPr lang="en-US" smtClean="0"/>
              <a:pPr/>
              <a:t>11/13/2016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46288FA-0370-4D42-A494-F4E5FA29420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E153-0E92-4A18-82C3-79FEC3FF28F4}" type="datetimeFigureOut">
              <a:rPr lang="en-US" smtClean="0"/>
              <a:pPr/>
              <a:t>11/13/2016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288FA-0370-4D42-A494-F4E5FA29420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E153-0E92-4A18-82C3-79FEC3FF28F4}" type="datetimeFigureOut">
              <a:rPr lang="en-US" smtClean="0"/>
              <a:pPr/>
              <a:t>11/13/2016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288FA-0370-4D42-A494-F4E5FA29420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E153-0E92-4A18-82C3-79FEC3FF28F4}" type="datetimeFigureOut">
              <a:rPr lang="en-US" smtClean="0"/>
              <a:pPr/>
              <a:t>11/13/2016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288FA-0370-4D42-A494-F4E5FA29420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E153-0E92-4A18-82C3-79FEC3FF28F4}" type="datetimeFigureOut">
              <a:rPr lang="en-US" smtClean="0"/>
              <a:pPr/>
              <a:t>11/13/2016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288FA-0370-4D42-A494-F4E5FA29420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E153-0E92-4A18-82C3-79FEC3FF28F4}" type="datetimeFigureOut">
              <a:rPr lang="en-US" smtClean="0"/>
              <a:pPr/>
              <a:t>11/13/2016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288FA-0370-4D42-A494-F4E5FA29420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E153-0E92-4A18-82C3-79FEC3FF28F4}" type="datetimeFigureOut">
              <a:rPr lang="en-US" smtClean="0"/>
              <a:pPr/>
              <a:t>11/13/2016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288FA-0370-4D42-A494-F4E5FA29420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A2EE153-0E92-4A18-82C3-79FEC3FF28F4}" type="datetimeFigureOut">
              <a:rPr lang="en-US" smtClean="0"/>
              <a:pPr/>
              <a:t>11/13/2016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46288FA-0370-4D42-A494-F4E5FA29420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rectart.co.uk/mall/more.php?ProdID=7513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ethelks.edu/mla/holdings/scans/martyrsmirror/mm%20bk2%20p065.jpg" TargetMode="External"/><Relationship Id="rId5" Type="http://schemas.openxmlformats.org/officeDocument/2006/relationships/image" Target="../media/image39.jpeg"/><Relationship Id="rId4" Type="http://schemas.openxmlformats.org/officeDocument/2006/relationships/hyperlink" Target="http://www.bethelks.edu/mla/holdings/scans/martyrsmirror/mm%20bk2%20p189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hyperlink" Target="http://www.greatbuildings.com/cgi-bin/gbi.cgi/The_Escorial.html/cid_1027611366_escorial_4.html" TargetMode="External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wflags.com/FOTW/images/n/nl.gif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gif"/><Relationship Id="rId5" Type="http://schemas.openxmlformats.org/officeDocument/2006/relationships/hyperlink" Target="http://www.lonelyplanet.com/worldguide/destinations/europe/netherlands/" TargetMode="External"/><Relationship Id="rId4" Type="http://schemas.openxmlformats.org/officeDocument/2006/relationships/image" Target="../media/image4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nelyplanet.com/worldguide/destinations/europe/france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gif"/><Relationship Id="rId5" Type="http://schemas.openxmlformats.org/officeDocument/2006/relationships/image" Target="../media/image54.jpeg"/><Relationship Id="rId4" Type="http://schemas.openxmlformats.org/officeDocument/2006/relationships/image" Target="../media/image53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hyperlink" Target="http://staff.gps.edu/mines/images/jardin01.gif" TargetMode="External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hyperlink" Target="http://www.greatbuildings.com/cgi-bin/gbi.cgi/Chateau_de_Versailles.html/cid_1070085179_DSC09276.html" TargetMode="External"/><Relationship Id="rId4" Type="http://schemas.openxmlformats.org/officeDocument/2006/relationships/image" Target="../media/image73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gif"/><Relationship Id="rId4" Type="http://schemas.openxmlformats.org/officeDocument/2006/relationships/hyperlink" Target="http://www.crwflags.com/fotw/images/f/fr.gif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ostumes.org/HISTORY/20thcent/1900s/1903ball/plate27.jpg" TargetMode="External"/><Relationship Id="rId5" Type="http://schemas.openxmlformats.org/officeDocument/2006/relationships/image" Target="../media/image83.jpeg"/><Relationship Id="rId4" Type="http://schemas.openxmlformats.org/officeDocument/2006/relationships/hyperlink" Target="http://www.costumes.org/HISTORY/20thcent/1900s/1903ball/plate13.jpg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rectart.co.uk/mall/more.php?ProdID=6796" TargetMode="External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hyperlink" Target="http://www.directart.co.uk/mall/more.php?ProdID=6795" TargetMode="External"/><Relationship Id="rId4" Type="http://schemas.openxmlformats.org/officeDocument/2006/relationships/image" Target="../media/image9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hyperlink" Target="http://www.directart.co.uk/mall/more.php?ProdID=5730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hyperlink" Target="//upload.wikimedia.org/wikipedia/commons/8/83/Western_Europe_Utrecht_Treaty.jpg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Age of Absolutism  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endParaRPr lang="en-US" dirty="0"/>
          </a:p>
        </p:txBody>
      </p:sp>
      <p:pic>
        <p:nvPicPr>
          <p:cNvPr id="34818" name="Picture 2" descr="Louis XIV, painted by Hyacinthe Rigaud in 1701. Source=http://www.versailles.gen.ms.us/louis_xiv_big2.htm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828800" cy="2819400"/>
          </a:xfrm>
          <a:prstGeom prst="rect">
            <a:avLst/>
          </a:prstGeom>
          <a:noFill/>
        </p:spPr>
      </p:pic>
      <p:pic>
        <p:nvPicPr>
          <p:cNvPr id="34820" name="Picture 4" descr="Portrait of Peter the Grea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533400"/>
            <a:ext cx="1828800" cy="2265872"/>
          </a:xfrm>
          <a:prstGeom prst="rect">
            <a:avLst/>
          </a:prstGeom>
          <a:noFill/>
        </p:spPr>
      </p:pic>
      <p:pic>
        <p:nvPicPr>
          <p:cNvPr id="34822" name="Picture 6" descr="Frederick the Great (1712-1786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4495800"/>
            <a:ext cx="2209800" cy="2362200"/>
          </a:xfrm>
          <a:prstGeom prst="rect">
            <a:avLst/>
          </a:prstGeom>
          <a:noFill/>
        </p:spPr>
      </p:pic>
      <p:pic>
        <p:nvPicPr>
          <p:cNvPr id="34824" name="Picture 8" descr="Philip I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1400" y="4614672"/>
            <a:ext cx="1752600" cy="2243328"/>
          </a:xfrm>
          <a:prstGeom prst="rect">
            <a:avLst/>
          </a:prstGeom>
          <a:noFill/>
        </p:spPr>
      </p:pic>
      <p:pic>
        <p:nvPicPr>
          <p:cNvPr id="34826" name="Picture 10" descr="Portrait of Charles V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710545"/>
            <a:ext cx="1828800" cy="2147455"/>
          </a:xfrm>
          <a:prstGeom prst="rect">
            <a:avLst/>
          </a:prstGeom>
          <a:noFill/>
        </p:spPr>
      </p:pic>
      <p:pic>
        <p:nvPicPr>
          <p:cNvPr id="34828" name="Picture 12" descr="Cardinal Richelieu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94978" y="0"/>
            <a:ext cx="1449022" cy="2590800"/>
          </a:xfrm>
          <a:prstGeom prst="rect">
            <a:avLst/>
          </a:prstGeom>
          <a:noFill/>
        </p:spPr>
      </p:pic>
      <p:pic>
        <p:nvPicPr>
          <p:cNvPr id="34830" name="Picture 14" descr="Photograph:Catherine II of Russia.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52800" y="533400"/>
            <a:ext cx="2105025" cy="3200400"/>
          </a:xfrm>
          <a:prstGeom prst="rect">
            <a:avLst/>
          </a:prstGeom>
          <a:noFill/>
        </p:spPr>
      </p:pic>
      <p:pic>
        <p:nvPicPr>
          <p:cNvPr id="22532" name="Picture 4" descr="Versailles Palace Pictur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43200" y="2590800"/>
            <a:ext cx="3429000" cy="2132839"/>
          </a:xfrm>
          <a:prstGeom prst="rect">
            <a:avLst/>
          </a:prstGeom>
          <a:noFill/>
        </p:spPr>
      </p:pic>
      <p:pic>
        <p:nvPicPr>
          <p:cNvPr id="22534" name="Picture 6" descr="Versailles Palace Pictur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57800" y="533400"/>
            <a:ext cx="2577352" cy="2057400"/>
          </a:xfrm>
          <a:prstGeom prst="rect">
            <a:avLst/>
          </a:prstGeom>
          <a:noFill/>
        </p:spPr>
      </p:pic>
      <p:pic>
        <p:nvPicPr>
          <p:cNvPr id="22536" name="Picture 8" descr="Defeated Spanish Armada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62400" y="4648200"/>
            <a:ext cx="3500402" cy="2209801"/>
          </a:xfrm>
          <a:prstGeom prst="rect">
            <a:avLst/>
          </a:prstGeom>
          <a:noFill/>
        </p:spPr>
      </p:pic>
      <p:pic>
        <p:nvPicPr>
          <p:cNvPr id="22540" name="Picture 12" descr="El Escorial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72201" y="2667000"/>
            <a:ext cx="2971800" cy="1981200"/>
          </a:xfrm>
          <a:prstGeom prst="rect">
            <a:avLst/>
          </a:prstGeom>
          <a:noFill/>
        </p:spPr>
      </p:pic>
      <p:pic>
        <p:nvPicPr>
          <p:cNvPr id="22542" name="Picture 14" descr="Grand Cascade at Peterhof, St. Petersburg, Russia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2819400"/>
            <a:ext cx="2743200" cy="18669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FF00"/>
                </a:solidFill>
              </a:rPr>
              <a:t>Enlightened Despots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Some monarchs acknowledge </a:t>
            </a:r>
          </a:p>
          <a:p>
            <a:pPr>
              <a:buNone/>
            </a:pPr>
            <a:r>
              <a:rPr lang="en-US" dirty="0" smtClean="0"/>
              <a:t>     criticisms of </a:t>
            </a:r>
            <a:r>
              <a:rPr lang="en-US" dirty="0" smtClean="0">
                <a:solidFill>
                  <a:srgbClr val="36F927"/>
                </a:solidFill>
              </a:rPr>
              <a:t>“abuse of power”</a:t>
            </a:r>
          </a:p>
          <a:p>
            <a:pPr algn="ctr">
              <a:buFont typeface="Wingdings" pitchFamily="2" charset="2"/>
              <a:buChar char="Ø"/>
            </a:pPr>
            <a:endParaRPr lang="en-US" dirty="0" smtClean="0"/>
          </a:p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rgbClr val="00FFFF"/>
                </a:solidFill>
              </a:rPr>
              <a:t>“Enlightened Despots” </a:t>
            </a:r>
            <a:r>
              <a:rPr lang="en-US" dirty="0" smtClean="0"/>
              <a:t>felt they had a </a:t>
            </a:r>
            <a:r>
              <a:rPr lang="en-US" dirty="0" smtClean="0">
                <a:solidFill>
                  <a:srgbClr val="FFC000"/>
                </a:solidFill>
              </a:rPr>
              <a:t>responsibility to their people </a:t>
            </a:r>
            <a:r>
              <a:rPr lang="en-US" dirty="0" smtClean="0"/>
              <a:t>&amp; used their power to improve the people’s lives.</a:t>
            </a:r>
          </a:p>
          <a:p>
            <a:pPr algn="ctr">
              <a:buFont typeface="Wingdings" pitchFamily="2" charset="2"/>
              <a:buChar char="Ø"/>
            </a:pPr>
            <a:endParaRPr lang="en-US" dirty="0" smtClean="0"/>
          </a:p>
          <a:p>
            <a:pPr algn="r">
              <a:buNone/>
            </a:pPr>
            <a:r>
              <a:rPr lang="en-US" dirty="0" smtClean="0"/>
              <a:t>(examples: reforms, religious toleration,         living conditions)</a:t>
            </a:r>
          </a:p>
        </p:txBody>
      </p:sp>
      <p:pic>
        <p:nvPicPr>
          <p:cNvPr id="4" name="Picture 6" descr="Frederick the Great (1712-1786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0"/>
            <a:ext cx="2209800" cy="2699657"/>
          </a:xfrm>
          <a:prstGeom prst="rect">
            <a:avLst/>
          </a:prstGeom>
          <a:noFill/>
        </p:spPr>
      </p:pic>
      <p:pic>
        <p:nvPicPr>
          <p:cNvPr id="5124" name="Picture 4" descr="Joseph II: Volume 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22113"/>
            <a:ext cx="1828800" cy="273588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982831" y="2743200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FFFF"/>
                </a:solidFill>
              </a:rPr>
              <a:t>Frederick the Great</a:t>
            </a:r>
            <a:endParaRPr lang="en-US" b="1" dirty="0">
              <a:solidFill>
                <a:srgbClr val="00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1200" y="6400800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6F927"/>
                </a:solidFill>
              </a:rPr>
              <a:t>Joseph II,  Hapsburg ruler of Austria (1780-90)</a:t>
            </a:r>
            <a:endParaRPr lang="en-US" b="1" dirty="0">
              <a:solidFill>
                <a:srgbClr val="36F9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dirty="0" smtClean="0"/>
              <a:t>Age of Absolutism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marL="514350" indent="-514350" algn="ctr">
              <a:buAutoNum type="arabicPeriod" startAt="3"/>
            </a:pPr>
            <a:r>
              <a:rPr lang="en-US" dirty="0" smtClean="0">
                <a:solidFill>
                  <a:srgbClr val="36F927"/>
                </a:solidFill>
              </a:rPr>
              <a:t>Balance of Power:</a:t>
            </a:r>
            <a:r>
              <a:rPr lang="en-US" dirty="0" smtClean="0">
                <a:solidFill>
                  <a:srgbClr val="00B050"/>
                </a:solidFill>
              </a:rPr>
              <a:t>  </a:t>
            </a:r>
            <a:r>
              <a:rPr lang="en-US" dirty="0" smtClean="0"/>
              <a:t>Maintaining an even distribution of international power &amp; politics to preserve national security.</a:t>
            </a:r>
          </a:p>
          <a:p>
            <a:pPr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(No one gets too strong &amp; threatens the others!)</a:t>
            </a:r>
          </a:p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rgbClr val="00FFFF"/>
                </a:solidFill>
              </a:rPr>
              <a:t>DIPLOMACY &amp; ALLIANCES</a:t>
            </a:r>
          </a:p>
          <a:p>
            <a:endParaRPr lang="en-US" dirty="0"/>
          </a:p>
        </p:txBody>
      </p:sp>
      <p:pic>
        <p:nvPicPr>
          <p:cNvPr id="20482" name="Picture 2" descr="The Battle of Lekkerbeetje by the Studio of Sebastien Vranx (GL)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3426229"/>
            <a:ext cx="5101280" cy="34317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6F927"/>
                </a:solidFill>
              </a:rPr>
              <a:t>Portugal</a:t>
            </a:r>
            <a:endParaRPr lang="en-US" dirty="0">
              <a:solidFill>
                <a:srgbClr val="36F92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6019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in overseas exploration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Prince Henry the Navigator </a:t>
            </a:r>
            <a:r>
              <a:rPr lang="en-US" dirty="0" smtClean="0"/>
              <a:t>&amp; school @ Sagres</a:t>
            </a:r>
          </a:p>
          <a:p>
            <a:r>
              <a:rPr lang="en-US" dirty="0" smtClean="0"/>
              <a:t>Establish 1</a:t>
            </a:r>
            <a:r>
              <a:rPr lang="en-US" baseline="30000" dirty="0" smtClean="0"/>
              <a:t>st</a:t>
            </a:r>
            <a:r>
              <a:rPr lang="en-US" dirty="0" smtClean="0"/>
              <a:t> all water route to the East</a:t>
            </a:r>
          </a:p>
          <a:p>
            <a:r>
              <a:rPr lang="en-US" dirty="0" smtClean="0"/>
              <a:t>Dias, da Gama &amp; Cabral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i="1" dirty="0" smtClean="0">
                <a:solidFill>
                  <a:srgbClr val="FFFF00"/>
                </a:solidFill>
              </a:rPr>
              <a:t>Decline </a:t>
            </a:r>
            <a:r>
              <a:rPr lang="en-US" dirty="0" smtClean="0"/>
              <a:t>by the end of the 1500’s:</a:t>
            </a:r>
          </a:p>
          <a:p>
            <a:pPr>
              <a:buNone/>
            </a:pPr>
            <a:r>
              <a:rPr lang="en-US" dirty="0" smtClean="0"/>
              <a:t>                - conquered by Spain in 1580</a:t>
            </a:r>
          </a:p>
          <a:p>
            <a:pPr>
              <a:buNone/>
            </a:pPr>
            <a:r>
              <a:rPr lang="en-US" dirty="0" smtClean="0"/>
              <a:t>                - small population</a:t>
            </a:r>
          </a:p>
          <a:p>
            <a:pPr>
              <a:buNone/>
            </a:pPr>
            <a:r>
              <a:rPr lang="en-US" dirty="0" smtClean="0"/>
              <a:t>                - colonial empire too big to manage </a:t>
            </a:r>
          </a:p>
          <a:p>
            <a:pPr>
              <a:buNone/>
            </a:pPr>
            <a:r>
              <a:rPr lang="en-US" dirty="0" smtClean="0"/>
              <a:t>                  (put a drain on population &amp; resources)     </a:t>
            </a:r>
          </a:p>
          <a:p>
            <a:pPr>
              <a:buNone/>
            </a:pPr>
            <a:r>
              <a:rPr lang="en-US" dirty="0" smtClean="0"/>
              <a:t>     </a:t>
            </a:r>
            <a:endParaRPr lang="en-US" dirty="0"/>
          </a:p>
        </p:txBody>
      </p:sp>
      <p:pic>
        <p:nvPicPr>
          <p:cNvPr id="4" name="Picture 6" descr="S:\Bill\henrynav.jpg"/>
          <p:cNvPicPr>
            <a:picLocks noChangeAspect="1" noChangeArrowheads="1"/>
          </p:cNvPicPr>
          <p:nvPr/>
        </p:nvPicPr>
        <p:blipFill>
          <a:blip r:embed="rId3" cstate="print"/>
          <a:srcRect r="4800" b="3841"/>
          <a:stretch>
            <a:fillRect/>
          </a:stretch>
        </p:blipFill>
        <p:spPr>
          <a:xfrm>
            <a:off x="6765952" y="2209800"/>
            <a:ext cx="2114754" cy="2670070"/>
          </a:xfrm>
          <a:prstGeom prst="rect">
            <a:avLst/>
          </a:prstGeom>
          <a:noFill/>
          <a:ln/>
        </p:spPr>
      </p:pic>
      <p:pic>
        <p:nvPicPr>
          <p:cNvPr id="5" name="Picture 5" descr="S:\Bill\brazi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4495800"/>
            <a:ext cx="1802020" cy="2362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Spain &amp; the Hapsburgs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60960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(1469) marriage of </a:t>
            </a:r>
            <a:r>
              <a:rPr lang="en-US" dirty="0" smtClean="0">
                <a:solidFill>
                  <a:srgbClr val="36F927"/>
                </a:solidFill>
              </a:rPr>
              <a:t>Ferdinand</a:t>
            </a:r>
            <a:r>
              <a:rPr lang="en-US" dirty="0" smtClean="0"/>
              <a:t> &amp; </a:t>
            </a:r>
            <a:r>
              <a:rPr lang="en-US" dirty="0" smtClean="0">
                <a:solidFill>
                  <a:srgbClr val="00FFFF"/>
                </a:solidFill>
              </a:rPr>
              <a:t>Isabella</a:t>
            </a:r>
            <a:r>
              <a:rPr lang="en-US" dirty="0" smtClean="0"/>
              <a:t> lead to the unification of </a:t>
            </a:r>
            <a:r>
              <a:rPr lang="en-US" dirty="0" smtClean="0">
                <a:solidFill>
                  <a:srgbClr val="FFC000"/>
                </a:solidFill>
              </a:rPr>
              <a:t>Spain by 1492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solidFill>
                <a:srgbClr val="FFC000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dirty="0" smtClean="0">
              <a:solidFill>
                <a:srgbClr val="FFC000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dirty="0" smtClean="0">
              <a:solidFill>
                <a:srgbClr val="FFC000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dirty="0" smtClean="0">
              <a:solidFill>
                <a:srgbClr val="FFC000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Their daughter Joan, marries</a:t>
            </a:r>
          </a:p>
          <a:p>
            <a:pPr>
              <a:buNone/>
            </a:pPr>
            <a:r>
              <a:rPr lang="en-US" sz="2400" dirty="0" smtClean="0"/>
              <a:t> into the </a:t>
            </a:r>
            <a:r>
              <a:rPr lang="en-US" sz="2400" dirty="0" smtClean="0">
                <a:solidFill>
                  <a:srgbClr val="FFFF00"/>
                </a:solidFill>
              </a:rPr>
              <a:t>Hapsburg</a:t>
            </a:r>
            <a:r>
              <a:rPr lang="en-US" sz="2400" dirty="0" smtClean="0"/>
              <a:t> family from</a:t>
            </a:r>
          </a:p>
          <a:p>
            <a:pPr>
              <a:buNone/>
            </a:pPr>
            <a:r>
              <a:rPr lang="en-US" sz="2400" dirty="0" smtClean="0"/>
              <a:t> Austria (which also holds the </a:t>
            </a:r>
          </a:p>
          <a:p>
            <a:pPr>
              <a:buNone/>
            </a:pPr>
            <a:r>
              <a:rPr lang="en-US" sz="2400" dirty="0" smtClean="0"/>
              <a:t>title of </a:t>
            </a:r>
            <a:r>
              <a:rPr lang="en-US" sz="2400" dirty="0" smtClean="0">
                <a:solidFill>
                  <a:srgbClr val="36F927"/>
                </a:solidFill>
              </a:rPr>
              <a:t>Holy Roman Empire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1026" name="Picture 2" descr="Columbus explaining discovery of America to King Ferdinand and Queen Isabel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1219200"/>
            <a:ext cx="2066727" cy="2476657"/>
          </a:xfrm>
          <a:prstGeom prst="rect">
            <a:avLst/>
          </a:prstGeom>
          <a:noFill/>
        </p:spPr>
      </p:pic>
      <p:pic>
        <p:nvPicPr>
          <p:cNvPr id="1028" name="Picture 4" descr="eagle.jpg (60435 bytes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771666"/>
            <a:ext cx="1790700" cy="208633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019800" y="3657600"/>
            <a:ext cx="27542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Isabella &amp; Ferdinand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consult with advisors.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9000" y="5842337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The Austrian Hapsburg 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royal emblem. 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1032" name="Picture 8" descr="http://www.thecid.com/graphics/cidspai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676400"/>
            <a:ext cx="3657600" cy="28985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FFFF00"/>
                </a:solidFill>
              </a:rPr>
              <a:t>SPAIN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r>
              <a:rPr lang="en-US" dirty="0" smtClean="0"/>
              <a:t>Funded Columbus’s voyages </a:t>
            </a:r>
          </a:p>
          <a:p>
            <a:pPr>
              <a:buNone/>
            </a:pPr>
            <a:r>
              <a:rPr lang="en-US" dirty="0" smtClean="0"/>
              <a:t>which led to Spain’s colonial empire </a:t>
            </a:r>
          </a:p>
          <a:p>
            <a:pPr>
              <a:buNone/>
            </a:pPr>
            <a:r>
              <a:rPr lang="en-US" dirty="0" smtClean="0"/>
              <a:t>                        in the Americas </a:t>
            </a:r>
          </a:p>
          <a:p>
            <a:pPr>
              <a:buNone/>
            </a:pPr>
            <a:r>
              <a:rPr lang="en-US" dirty="0" smtClean="0"/>
              <a:t>                                 </a:t>
            </a:r>
            <a:r>
              <a:rPr lang="en-US" b="1" dirty="0" smtClean="0">
                <a:solidFill>
                  <a:srgbClr val="67FA5C"/>
                </a:solidFill>
              </a:rPr>
              <a:t>WEALTH</a:t>
            </a:r>
          </a:p>
          <a:p>
            <a:pPr>
              <a:buNone/>
            </a:pPr>
            <a:endParaRPr lang="en-US" dirty="0" smtClean="0">
              <a:solidFill>
                <a:srgbClr val="67FA5C"/>
              </a:solidFill>
            </a:endParaRPr>
          </a:p>
          <a:p>
            <a:pPr>
              <a:buNone/>
            </a:pPr>
            <a:endParaRPr lang="en-US" dirty="0" smtClean="0">
              <a:solidFill>
                <a:srgbClr val="67FA5C"/>
              </a:solidFill>
            </a:endParaRPr>
          </a:p>
          <a:p>
            <a:pPr>
              <a:buNone/>
            </a:pPr>
            <a:endParaRPr lang="en-US" dirty="0" smtClean="0">
              <a:solidFill>
                <a:srgbClr val="67FA5C"/>
              </a:solidFill>
            </a:endParaRPr>
          </a:p>
          <a:p>
            <a:pPr>
              <a:buNone/>
            </a:pPr>
            <a:endParaRPr lang="en-US" dirty="0" smtClean="0">
              <a:solidFill>
                <a:srgbClr val="67FA5C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BUT, </a:t>
            </a:r>
            <a:r>
              <a:rPr lang="en-US" dirty="0" smtClean="0"/>
              <a:t>the Inquisition persecuted non-Christians, leading to the expulsion of all Jews &amp; Moors (Muslims) from Spain by 1500 (hurt the economy).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4" descr="S:\Bill\CristobalCol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05000"/>
            <a:ext cx="2286000" cy="3037874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1981200"/>
            <a:ext cx="3124200" cy="301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 descr="Gold bull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0"/>
            <a:ext cx="3124200" cy="17852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Spain &amp; the Hapsburgs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solidFill>
                  <a:srgbClr val="36F927"/>
                </a:solidFill>
              </a:rPr>
              <a:t>Charles V</a:t>
            </a:r>
            <a:r>
              <a:rPr lang="en-US" dirty="0" smtClean="0"/>
              <a:t> (1516-1556)</a:t>
            </a:r>
          </a:p>
          <a:p>
            <a:r>
              <a:rPr lang="en-US" dirty="0" smtClean="0"/>
              <a:t>Ruled a </a:t>
            </a:r>
            <a:r>
              <a:rPr lang="en-US" dirty="0" smtClean="0">
                <a:solidFill>
                  <a:srgbClr val="FF99CC"/>
                </a:solidFill>
              </a:rPr>
              <a:t>“super state” </a:t>
            </a:r>
          </a:p>
          <a:p>
            <a:pPr>
              <a:buNone/>
            </a:pPr>
            <a:r>
              <a:rPr lang="en-US" dirty="0" smtClean="0"/>
              <a:t> (enormous power &amp; wealth threatens the “balance of power”)</a:t>
            </a:r>
          </a:p>
        </p:txBody>
      </p:sp>
      <p:pic>
        <p:nvPicPr>
          <p:cNvPr id="17410" name="Picture 2" descr="Charles V. Titian, 1548. Prado, Madri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8531" y="3025902"/>
            <a:ext cx="2606869" cy="3832098"/>
          </a:xfrm>
          <a:prstGeom prst="rect">
            <a:avLst/>
          </a:prstGeom>
          <a:noFill/>
        </p:spPr>
      </p:pic>
      <p:pic>
        <p:nvPicPr>
          <p:cNvPr id="17412" name="Picture 4" descr="Map of Hapsburg Empi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131058"/>
            <a:ext cx="5105400" cy="37269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Charles V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867400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Problems</a:t>
            </a:r>
          </a:p>
          <a:p>
            <a:pPr marL="514350" indent="-514350" algn="ctr">
              <a:buFont typeface="+mj-lt"/>
              <a:buAutoNum type="alphaLcParenR"/>
            </a:pPr>
            <a:r>
              <a:rPr lang="en-US" dirty="0" smtClean="0">
                <a:solidFill>
                  <a:srgbClr val="FFFF00"/>
                </a:solidFill>
              </a:rPr>
              <a:t>Religion</a:t>
            </a:r>
            <a:r>
              <a:rPr lang="en-US" dirty="0" smtClean="0"/>
              <a:t> = Protestant Reformation &amp; </a:t>
            </a:r>
            <a:r>
              <a:rPr lang="en-US" dirty="0" smtClean="0">
                <a:solidFill>
                  <a:srgbClr val="36F927"/>
                </a:solidFill>
              </a:rPr>
              <a:t>Luther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smtClean="0"/>
              <a:t>in the Holy Roman Empire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Lands </a:t>
            </a:r>
            <a:r>
              <a:rPr lang="en-US" dirty="0" smtClean="0">
                <a:solidFill>
                  <a:srgbClr val="FF00FF"/>
                </a:solidFill>
              </a:rPr>
              <a:t>too vast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Religious &amp; ethnic </a:t>
            </a:r>
            <a:r>
              <a:rPr lang="en-US" dirty="0" smtClean="0">
                <a:solidFill>
                  <a:srgbClr val="00FFFF"/>
                </a:solidFill>
              </a:rPr>
              <a:t>diversity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>
                <a:solidFill>
                  <a:srgbClr val="36F927"/>
                </a:solidFill>
              </a:rPr>
              <a:t>Economic</a:t>
            </a:r>
            <a:r>
              <a:rPr lang="en-US" dirty="0" smtClean="0"/>
              <a:t> = high costs of war</a:t>
            </a:r>
          </a:p>
          <a:p>
            <a:endParaRPr lang="en-US" dirty="0"/>
          </a:p>
        </p:txBody>
      </p:sp>
      <p:pic>
        <p:nvPicPr>
          <p:cNvPr id="4" name="Picture 7" descr="S:\Publishing\powerpoint\World history\zp936\Images\luth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1905000"/>
            <a:ext cx="1905000" cy="2398301"/>
          </a:xfrm>
          <a:prstGeom prst="rect">
            <a:avLst/>
          </a:prstGeom>
          <a:noFill/>
        </p:spPr>
      </p:pic>
      <p:pic>
        <p:nvPicPr>
          <p:cNvPr id="1026" name="Picture 2" descr="http://www.scholarsresource.com/images/thumbnails/192/x/xam0773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3851715"/>
            <a:ext cx="2145109" cy="300628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5257800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Image of Charles leading troops against the Ottoman Turks.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Hapsburg Empire in Europe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38978"/>
            <a:ext cx="9144000" cy="603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Hapsburg Division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623560"/>
          </a:xfrm>
        </p:spPr>
        <p:txBody>
          <a:bodyPr/>
          <a:lstStyle/>
          <a:p>
            <a:pPr marL="514350" indent="-514350"/>
            <a:r>
              <a:rPr lang="en-US" dirty="0" smtClean="0">
                <a:solidFill>
                  <a:srgbClr val="FF99CC"/>
                </a:solidFill>
              </a:rPr>
              <a:t>1556 he abdicates </a:t>
            </a:r>
            <a:r>
              <a:rPr lang="en-US" dirty="0" smtClean="0"/>
              <a:t>&amp; divides his lands: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n-US" dirty="0" smtClean="0">
                <a:solidFill>
                  <a:srgbClr val="FFC000"/>
                </a:solidFill>
              </a:rPr>
              <a:t>Brother Ferdinand </a:t>
            </a:r>
            <a:r>
              <a:rPr lang="en-US" dirty="0" smtClean="0"/>
              <a:t>(Austria &amp; the East = HRE)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n-US" dirty="0" smtClean="0">
                <a:solidFill>
                  <a:srgbClr val="A5F1FB"/>
                </a:solidFill>
              </a:rPr>
              <a:t>Son Philip </a:t>
            </a:r>
            <a:r>
              <a:rPr lang="en-US" dirty="0" smtClean="0"/>
              <a:t>(Spain, S. Italy, Netherlands and the</a:t>
            </a:r>
          </a:p>
          <a:p>
            <a:pPr marL="514350" indent="-514350" algn="r">
              <a:buNone/>
            </a:pPr>
            <a:r>
              <a:rPr lang="en-US" dirty="0" smtClean="0"/>
              <a:t> New World)</a:t>
            </a:r>
          </a:p>
          <a:p>
            <a:endParaRPr lang="en-US" dirty="0"/>
          </a:p>
        </p:txBody>
      </p:sp>
      <p:pic>
        <p:nvPicPr>
          <p:cNvPr id="4" name="Picture 4" descr="http://www.whitbyhs.cheshire.sch.uk/archived/curric/history/alevel/henry8/fieldofgold/images/charles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2895600"/>
            <a:ext cx="2057400" cy="182880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16249"/>
            <a:ext cx="6250207" cy="4641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992449" y="4953000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Emperor Charles V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02783" y="5943600"/>
            <a:ext cx="3082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36F927"/>
                </a:solidFill>
              </a:rPr>
              <a:t>Division of the</a:t>
            </a:r>
          </a:p>
          <a:p>
            <a:pPr algn="ctr"/>
            <a:r>
              <a:rPr lang="en-US" sz="2000" b="1" dirty="0" smtClean="0">
                <a:solidFill>
                  <a:srgbClr val="36F927"/>
                </a:solidFill>
              </a:rPr>
              <a:t> Hapsburg Empire (1556)</a:t>
            </a:r>
            <a:endParaRPr lang="en-US" sz="2000" b="1" dirty="0">
              <a:solidFill>
                <a:srgbClr val="36F9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Philip II – King of Spain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00FFFF"/>
                </a:solidFill>
              </a:rPr>
              <a:t>Philip II </a:t>
            </a:r>
            <a:r>
              <a:rPr lang="en-US" dirty="0" smtClean="0"/>
              <a:t>(1556-1598)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defender of the </a:t>
            </a:r>
            <a:r>
              <a:rPr lang="en-US" dirty="0" smtClean="0">
                <a:solidFill>
                  <a:srgbClr val="36F927"/>
                </a:solidFill>
              </a:rPr>
              <a:t>Catholic Church</a:t>
            </a:r>
            <a:r>
              <a:rPr lang="en-US" dirty="0" smtClean="0"/>
              <a:t>; no tolerance for non-Catholic heretics in his lands = persecution.  Increased power of the court of </a:t>
            </a:r>
            <a:r>
              <a:rPr lang="en-US" dirty="0" smtClean="0">
                <a:solidFill>
                  <a:srgbClr val="FFFF00"/>
                </a:solidFill>
              </a:rPr>
              <a:t>Holy Inquisition</a:t>
            </a:r>
          </a:p>
          <a:p>
            <a:pPr algn="ctr">
              <a:buNone/>
            </a:pPr>
            <a:endParaRPr lang="en-US" dirty="0"/>
          </a:p>
        </p:txBody>
      </p:sp>
      <p:pic>
        <p:nvPicPr>
          <p:cNvPr id="5" name="Picture 8" descr="Philip I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5094" y="3429000"/>
            <a:ext cx="2678906" cy="3429000"/>
          </a:xfrm>
          <a:prstGeom prst="rect">
            <a:avLst/>
          </a:prstGeom>
          <a:noFill/>
        </p:spPr>
      </p:pic>
      <p:pic>
        <p:nvPicPr>
          <p:cNvPr id="27650" name="Picture 2" descr="http://www.homecomers.org/mirror/images/2-189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52800"/>
            <a:ext cx="2971800" cy="2298194"/>
          </a:xfrm>
          <a:prstGeom prst="rect">
            <a:avLst/>
          </a:prstGeom>
          <a:noFill/>
        </p:spPr>
      </p:pic>
      <p:pic>
        <p:nvPicPr>
          <p:cNvPr id="27652" name="Picture 4" descr="http://www.homecomers.org/mirror/images/2-065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3352800"/>
            <a:ext cx="2819400" cy="233070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52400" y="5791200"/>
            <a:ext cx="2666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Execution of “heretics.”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0" y="5934670"/>
            <a:ext cx="33137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“I would rather rule a desert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Wasteland than a land full of 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Heretics.” – Philip II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Age of Absolutism: cartoon analysis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6858000"/>
          </a:xfrm>
        </p:spPr>
        <p:txBody>
          <a:bodyPr/>
          <a:lstStyle/>
          <a:p>
            <a:pPr marL="651510" indent="-514350" algn="ctr">
              <a:buAutoNum type="arabicPeriod"/>
            </a:pPr>
            <a:r>
              <a:rPr lang="en-US" sz="2600" dirty="0" smtClean="0"/>
              <a:t>Define “Absolutism” &amp; the “Divine Right Theory.”</a:t>
            </a:r>
          </a:p>
          <a:p>
            <a:pPr marL="651510" indent="-514350" algn="ctr">
              <a:buAutoNum type="arabicPeriod"/>
            </a:pPr>
            <a:endParaRPr lang="en-US" sz="2600" dirty="0" smtClean="0"/>
          </a:p>
          <a:p>
            <a:pPr marL="651510" indent="-514350" algn="ctr">
              <a:buAutoNum type="arabicPeriod"/>
            </a:pPr>
            <a:r>
              <a:rPr lang="en-US" sz="2600" dirty="0" smtClean="0"/>
              <a:t>What characteristics might have enabled T-Rex to become leader of all the dinosaurs?</a:t>
            </a:r>
          </a:p>
          <a:p>
            <a:pPr marL="651510" indent="-514350" algn="ctr">
              <a:buAutoNum type="arabicPeriod"/>
            </a:pPr>
            <a:endParaRPr lang="en-US" sz="2600" dirty="0" smtClean="0"/>
          </a:p>
          <a:p>
            <a:pPr marL="651510" indent="-514350" algn="ctr">
              <a:buAutoNum type="arabicPeriod"/>
            </a:pPr>
            <a:r>
              <a:rPr lang="en-US" sz="2600" dirty="0" smtClean="0"/>
              <a:t>What does the cartoon suggest about how a ruler gets his power &amp; uses his power?</a:t>
            </a:r>
          </a:p>
          <a:p>
            <a:pPr marL="651510" indent="-514350" algn="ctr">
              <a:buAutoNum type="arabicPeriod"/>
            </a:pPr>
            <a:endParaRPr lang="en-US" sz="2600" dirty="0" smtClean="0"/>
          </a:p>
          <a:p>
            <a:pPr marL="651510" indent="-514350" algn="ctr">
              <a:buFont typeface="Wingdings 2"/>
              <a:buAutoNum type="arabicPeriod"/>
            </a:pPr>
            <a:r>
              <a:rPr lang="en-US" sz="2600" dirty="0" smtClean="0"/>
              <a:t>Do you believe the qualities suggested by the cartoon necessarily make for an effective leader?</a:t>
            </a:r>
          </a:p>
          <a:p>
            <a:pPr marL="651510" indent="-514350" algn="ctr">
              <a:buFont typeface="Wingdings 2"/>
              <a:buAutoNum type="arabicPeriod"/>
            </a:pPr>
            <a:endParaRPr lang="en-US" sz="2600" dirty="0" smtClean="0"/>
          </a:p>
          <a:p>
            <a:pPr marL="651510" indent="-514350" algn="ctr">
              <a:buFont typeface="Wingdings 2"/>
              <a:buAutoNum type="arabicPeriod"/>
            </a:pPr>
            <a:r>
              <a:rPr lang="en-US" sz="2600" dirty="0" smtClean="0"/>
              <a:t>What  historical events/developments we have discussed do you believe contributed to why or how absolute monarchs came to power?</a:t>
            </a:r>
          </a:p>
          <a:p>
            <a:pPr marL="651510" indent="-514350">
              <a:buAutoNum type="arabicPeriod"/>
            </a:pP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Philip II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77596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rgbClr val="FFC000"/>
                </a:solidFill>
              </a:rPr>
              <a:t>Dutch</a:t>
            </a:r>
            <a:r>
              <a:rPr lang="en-US" dirty="0" smtClean="0"/>
              <a:t> revolt (1560s-1580s)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Spanish taxation &amp; persecution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rgbClr val="00FFCC"/>
                </a:solidFill>
              </a:rPr>
              <a:t>Protestant England </a:t>
            </a:r>
            <a:r>
              <a:rPr lang="en-US" dirty="0" smtClean="0"/>
              <a:t>&amp; the </a:t>
            </a:r>
            <a:r>
              <a:rPr lang="en-US" dirty="0" smtClean="0">
                <a:solidFill>
                  <a:srgbClr val="36F927"/>
                </a:solidFill>
              </a:rPr>
              <a:t>“sea dogs”</a:t>
            </a:r>
          </a:p>
          <a:p>
            <a:pPr algn="ctr">
              <a:buNone/>
            </a:pPr>
            <a:r>
              <a:rPr lang="en-US" dirty="0" smtClean="0"/>
              <a:t>  (1588 defeat of the </a:t>
            </a:r>
            <a:r>
              <a:rPr lang="en-US" dirty="0" smtClean="0">
                <a:solidFill>
                  <a:srgbClr val="FFFF00"/>
                </a:solidFill>
              </a:rPr>
              <a:t>Invincible Spanish Armada</a:t>
            </a:r>
            <a:r>
              <a:rPr lang="en-US" dirty="0" smtClean="0"/>
              <a:t>) </a:t>
            </a:r>
          </a:p>
          <a:p>
            <a:endParaRPr lang="en-US" dirty="0"/>
          </a:p>
        </p:txBody>
      </p:sp>
      <p:pic>
        <p:nvPicPr>
          <p:cNvPr id="12290" name="Picture 2" descr="'The Rainbow Portrait' of Elizabeth I, c16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90800"/>
            <a:ext cx="2667000" cy="3383281"/>
          </a:xfrm>
          <a:prstGeom prst="rect">
            <a:avLst/>
          </a:prstGeom>
          <a:noFill/>
        </p:spPr>
      </p:pic>
      <p:pic>
        <p:nvPicPr>
          <p:cNvPr id="5" name="Picture 8" descr="Defeated Spanish Arma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2590800"/>
            <a:ext cx="3741807" cy="2362200"/>
          </a:xfrm>
          <a:prstGeom prst="rect">
            <a:avLst/>
          </a:prstGeom>
          <a:noFill/>
        </p:spPr>
      </p:pic>
      <p:pic>
        <p:nvPicPr>
          <p:cNvPr id="12296" name="Picture 8" descr="Sir Walter Raleigh Pictur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2514600"/>
            <a:ext cx="1524000" cy="2165684"/>
          </a:xfrm>
          <a:prstGeom prst="rect">
            <a:avLst/>
          </a:prstGeom>
          <a:noFill/>
        </p:spPr>
      </p:pic>
      <p:pic>
        <p:nvPicPr>
          <p:cNvPr id="12298" name="Picture 10" descr="http://www.mcn.org/2/oseeler/drak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4648200"/>
            <a:ext cx="1502696" cy="22098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28600" y="6172200"/>
            <a:ext cx="2807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Tudor Queen Elizabeth I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0" y="5029200"/>
            <a:ext cx="2935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Defeat of the “Invincible”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 Armada - 1588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48600" y="4876800"/>
            <a:ext cx="1504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Sea Dogs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Raleigh &amp;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Drake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Philip II Hapsburg Empire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93" y="609600"/>
            <a:ext cx="8536207" cy="633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9144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The Escorial Palace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6562" name="Picture 2" descr="http://www.travelinginspain.com/escoreal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999" y="1219200"/>
            <a:ext cx="3918857" cy="4572000"/>
          </a:xfrm>
          <a:prstGeom prst="rect">
            <a:avLst/>
          </a:prstGeom>
          <a:noFill/>
        </p:spPr>
      </p:pic>
      <p:pic>
        <p:nvPicPr>
          <p:cNvPr id="5" name="Picture 12" descr="El Escorial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4000500"/>
            <a:ext cx="4430233" cy="2857500"/>
          </a:xfrm>
          <a:prstGeom prst="rect">
            <a:avLst/>
          </a:prstGeom>
          <a:noFill/>
        </p:spPr>
      </p:pic>
      <p:pic>
        <p:nvPicPr>
          <p:cNvPr id="66564" name="Picture 4" descr="http://www.GreatBuildings.com/gbc/images/cid_1027611366_escorial_4.150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838200"/>
            <a:ext cx="3352800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Spain’s decline by the 1600’s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66360"/>
          </a:xfrm>
        </p:spPr>
        <p:txBody>
          <a:bodyPr/>
          <a:lstStyle/>
          <a:p>
            <a:r>
              <a:rPr lang="en-US" u="sng" dirty="0" smtClean="0">
                <a:solidFill>
                  <a:srgbClr val="36F927"/>
                </a:solidFill>
              </a:rPr>
              <a:t>DUE TO: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sz="3200" dirty="0" smtClean="0"/>
              <a:t>Expense of </a:t>
            </a:r>
            <a:r>
              <a:rPr lang="en-US" sz="3200" dirty="0" smtClean="0">
                <a:solidFill>
                  <a:srgbClr val="FFFF00"/>
                </a:solidFill>
              </a:rPr>
              <a:t>costly wars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sz="3200" dirty="0" smtClean="0"/>
              <a:t>High </a:t>
            </a:r>
            <a:r>
              <a:rPr lang="en-US" sz="3200" dirty="0" smtClean="0">
                <a:solidFill>
                  <a:srgbClr val="FFFF00"/>
                </a:solidFill>
              </a:rPr>
              <a:t>inflation</a:t>
            </a:r>
            <a:r>
              <a:rPr lang="en-US" sz="3200" dirty="0" smtClean="0"/>
              <a:t> &amp; </a:t>
            </a:r>
            <a:r>
              <a:rPr lang="en-US" sz="3200" dirty="0" smtClean="0">
                <a:solidFill>
                  <a:srgbClr val="FFC000"/>
                </a:solidFill>
              </a:rPr>
              <a:t>unfavorable balance of trade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sz="3200" dirty="0" smtClean="0">
                <a:solidFill>
                  <a:srgbClr val="00FFCC"/>
                </a:solidFill>
              </a:rPr>
              <a:t>Decrease </a:t>
            </a:r>
            <a:r>
              <a:rPr lang="en-US" sz="3200" dirty="0" smtClean="0"/>
              <a:t>of gold &amp; silver from colonies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sz="3200" dirty="0" smtClean="0">
                <a:solidFill>
                  <a:srgbClr val="FF99FF"/>
                </a:solidFill>
              </a:rPr>
              <a:t>Weak rulers</a:t>
            </a:r>
            <a:endParaRPr lang="en-US" sz="3200" dirty="0">
              <a:solidFill>
                <a:srgbClr val="FF99FF"/>
              </a:solidFill>
            </a:endParaRPr>
          </a:p>
        </p:txBody>
      </p:sp>
      <p:pic>
        <p:nvPicPr>
          <p:cNvPr id="26626" name="Picture 2" descr="Flag of Spa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6795" y="4648200"/>
            <a:ext cx="3587337" cy="2209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The Dutch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62356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 live in the Netherlands</a:t>
            </a:r>
          </a:p>
          <a:p>
            <a:pPr algn="ctr">
              <a:buNone/>
            </a:pPr>
            <a:r>
              <a:rPr lang="en-US" dirty="0" smtClean="0"/>
              <a:t>(no absolutism, Calvinist but practice</a:t>
            </a:r>
          </a:p>
          <a:p>
            <a:pPr algn="ctr">
              <a:buNone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36F927"/>
                </a:solidFill>
              </a:rPr>
              <a:t>religious toleration)</a:t>
            </a:r>
          </a:p>
          <a:p>
            <a:r>
              <a:rPr lang="en-US" dirty="0" smtClean="0">
                <a:solidFill>
                  <a:srgbClr val="00FFCC"/>
                </a:solidFill>
              </a:rPr>
              <a:t>Merchants &amp; leading bankers </a:t>
            </a:r>
            <a:r>
              <a:rPr lang="en-US" dirty="0" smtClean="0"/>
              <a:t>by 1600</a:t>
            </a:r>
          </a:p>
          <a:p>
            <a:r>
              <a:rPr lang="en-US" dirty="0" smtClean="0"/>
              <a:t>Ruled by the </a:t>
            </a:r>
            <a:r>
              <a:rPr lang="en-US" dirty="0" smtClean="0">
                <a:solidFill>
                  <a:srgbClr val="FFFF00"/>
                </a:solidFill>
              </a:rPr>
              <a:t>Hapsburgs</a:t>
            </a:r>
          </a:p>
        </p:txBody>
      </p:sp>
      <p:pic>
        <p:nvPicPr>
          <p:cNvPr id="23554" name="Picture 2" descr="[National flag of the Netherlands]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4901" y="4038600"/>
            <a:ext cx="4229099" cy="2819401"/>
          </a:xfrm>
          <a:prstGeom prst="rect">
            <a:avLst/>
          </a:prstGeom>
          <a:noFill/>
        </p:spPr>
      </p:pic>
      <p:pic>
        <p:nvPicPr>
          <p:cNvPr id="23556" name="Picture 4" descr="Map of Netherlands">
            <a:hlinkClick r:id="rId5" tooltip="More information about Netherlands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000500"/>
            <a:ext cx="38100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The Dutch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471160"/>
          </a:xfrm>
        </p:spPr>
        <p:txBody>
          <a:bodyPr/>
          <a:lstStyle/>
          <a:p>
            <a:pPr algn="ctr"/>
            <a:r>
              <a:rPr lang="en-US" dirty="0" smtClean="0"/>
              <a:t>Harsh treatment by Philip II </a:t>
            </a:r>
            <a:r>
              <a:rPr lang="en-US" dirty="0" smtClean="0">
                <a:solidFill>
                  <a:srgbClr val="FF99CC"/>
                </a:solidFill>
              </a:rPr>
              <a:t>(Inquisition</a:t>
            </a:r>
            <a:r>
              <a:rPr lang="en-US" dirty="0" smtClean="0"/>
              <a:t>!) &amp; excessive taxation</a:t>
            </a:r>
            <a:r>
              <a:rPr lang="en-US" dirty="0" smtClean="0">
                <a:solidFill>
                  <a:srgbClr val="FF99CC"/>
                </a:solidFill>
              </a:rPr>
              <a:t> </a:t>
            </a:r>
            <a:r>
              <a:rPr lang="en-US" dirty="0" smtClean="0"/>
              <a:t>results in revolt…</a:t>
            </a:r>
          </a:p>
          <a:p>
            <a:r>
              <a:rPr lang="en-US" dirty="0" smtClean="0"/>
              <a:t>(1560’s-80’s) – led by </a:t>
            </a:r>
            <a:r>
              <a:rPr lang="en-US" dirty="0" smtClean="0">
                <a:solidFill>
                  <a:srgbClr val="FFC000"/>
                </a:solidFill>
              </a:rPr>
              <a:t>William the Silent </a:t>
            </a:r>
            <a:r>
              <a:rPr lang="en-US" dirty="0" smtClean="0"/>
              <a:t>which was eventually successful</a:t>
            </a:r>
          </a:p>
          <a:p>
            <a:endParaRPr lang="en-US" dirty="0"/>
          </a:p>
        </p:txBody>
      </p:sp>
      <p:pic>
        <p:nvPicPr>
          <p:cNvPr id="52226" name="Picture 2" descr="Click to close wind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2895600"/>
            <a:ext cx="2609850" cy="33337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09800" y="4572000"/>
            <a:ext cx="37930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</a:rPr>
              <a:t>William “the Silent,”</a:t>
            </a:r>
          </a:p>
          <a:p>
            <a:pPr algn="ctr"/>
            <a:r>
              <a:rPr lang="en-US" sz="2400" b="1" dirty="0" smtClean="0">
                <a:solidFill>
                  <a:srgbClr val="FFC000"/>
                </a:solidFill>
              </a:rPr>
              <a:t>leader of the Dutch revolt</a:t>
            </a:r>
            <a:endParaRPr lang="en-US" sz="24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170" y="0"/>
            <a:ext cx="7668629" cy="6904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Dutch Trade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153" y="533401"/>
            <a:ext cx="7548047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Groups of 4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198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Identify/Explain how each of the following contributed to the power of the French </a:t>
            </a:r>
            <a:r>
              <a:rPr lang="en-US" sz="3200" dirty="0" smtClean="0">
                <a:solidFill>
                  <a:srgbClr val="FFFF00"/>
                </a:solidFill>
              </a:rPr>
              <a:t>monarchy (kings) </a:t>
            </a:r>
            <a:r>
              <a:rPr lang="en-US" sz="3200" dirty="0" smtClean="0"/>
              <a:t>as well as to the strength of the </a:t>
            </a:r>
            <a:r>
              <a:rPr lang="en-US" sz="3200" dirty="0" smtClean="0">
                <a:solidFill>
                  <a:srgbClr val="FFFF00"/>
                </a:solidFill>
              </a:rPr>
              <a:t>French nation.</a:t>
            </a:r>
          </a:p>
          <a:p>
            <a:pPr algn="ctr">
              <a:buFont typeface="Wingdings" pitchFamily="2" charset="2"/>
              <a:buChar char="v"/>
            </a:pPr>
            <a:r>
              <a:rPr lang="en-US" sz="3200" dirty="0" smtClean="0">
                <a:solidFill>
                  <a:srgbClr val="FFFF00"/>
                </a:solidFill>
              </a:rPr>
              <a:t>Henry IV</a:t>
            </a:r>
          </a:p>
          <a:p>
            <a:pPr algn="ctr">
              <a:buFont typeface="Wingdings" pitchFamily="2" charset="2"/>
              <a:buChar char="v"/>
            </a:pPr>
            <a:r>
              <a:rPr lang="en-US" sz="3200" dirty="0" smtClean="0">
                <a:solidFill>
                  <a:srgbClr val="FFFF00"/>
                </a:solidFill>
              </a:rPr>
              <a:t>Cardinal Richelieu</a:t>
            </a:r>
          </a:p>
          <a:p>
            <a:pPr algn="ctr">
              <a:buFont typeface="Wingdings" pitchFamily="2" charset="2"/>
              <a:buChar char="v"/>
            </a:pPr>
            <a:r>
              <a:rPr lang="en-US" sz="3200" dirty="0" smtClean="0">
                <a:solidFill>
                  <a:srgbClr val="FFFF00"/>
                </a:solidFill>
              </a:rPr>
              <a:t>Jean Baptiste Colbert</a:t>
            </a:r>
          </a:p>
          <a:p>
            <a:pPr algn="ctr">
              <a:buFont typeface="Wingdings" pitchFamily="2" charset="2"/>
              <a:buChar char="v"/>
            </a:pPr>
            <a:r>
              <a:rPr lang="en-US" sz="3200" dirty="0" smtClean="0">
                <a:solidFill>
                  <a:srgbClr val="FFFF00"/>
                </a:solidFill>
              </a:rPr>
              <a:t>Louis XIV</a:t>
            </a:r>
          </a:p>
          <a:p>
            <a:pPr algn="ctr">
              <a:buFont typeface="Wingdings" pitchFamily="2" charset="2"/>
              <a:buChar char="v"/>
            </a:pPr>
            <a:endParaRPr lang="en-US" dirty="0" smtClean="0">
              <a:solidFill>
                <a:srgbClr val="FFFF00"/>
              </a:solidFill>
            </a:endParaRPr>
          </a:p>
          <a:p>
            <a:pPr algn="ctr">
              <a:buFont typeface="Wingdings" pitchFamily="2" charset="2"/>
              <a:buChar char="v"/>
            </a:pPr>
            <a:endParaRPr lang="en-US" dirty="0" smtClean="0">
              <a:solidFill>
                <a:srgbClr val="FFFF00"/>
              </a:solidFill>
            </a:endParaRPr>
          </a:p>
          <a:p>
            <a:pPr algn="ctr">
              <a:buFont typeface="Wingdings" pitchFamily="2" charset="2"/>
              <a:buChar char="Ø"/>
            </a:pPr>
            <a:r>
              <a:rPr lang="en-US" sz="3200" dirty="0" smtClean="0">
                <a:solidFill>
                  <a:srgbClr val="FFFF00"/>
                </a:solidFill>
              </a:rPr>
              <a:t>USE CHP. 21– SECTION 2 (pages 596-602)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Bourbon Dynasty in France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28600" y="533400"/>
            <a:ext cx="9677400" cy="63246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USE CHP. 21– SECTION 2 (pages 596-602) to answer the following questions:</a:t>
            </a:r>
          </a:p>
          <a:p>
            <a:pPr marL="651510" indent="-51435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How did Henry of Navarre end crisis &amp; restore order in France?</a:t>
            </a:r>
          </a:p>
          <a:p>
            <a:pPr marL="651510" indent="-51435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How did Cardinal Richelieu strengthen the French monarchy?  </a:t>
            </a:r>
          </a:p>
          <a:p>
            <a:pPr marL="651510" indent="-51435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How did he strengthen France?  (also see pg. 604)</a:t>
            </a:r>
          </a:p>
          <a:p>
            <a:pPr marL="651510" indent="-51435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Why was Louis XIV called the “Sun King” &amp; known as the “symbol of absolutism?”</a:t>
            </a:r>
          </a:p>
          <a:p>
            <a:pPr marL="651510" indent="-51435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How did Colbert turn France into an economic power?</a:t>
            </a:r>
          </a:p>
          <a:p>
            <a:pPr marL="651510" indent="-51435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What was Versailles &amp; what role did it play in          Louis XIV’s France?</a:t>
            </a:r>
          </a:p>
          <a:p>
            <a:pPr marL="651510" indent="-51435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Was Louis’ foreign policy a success or falure?  Explain</a:t>
            </a:r>
          </a:p>
          <a:p>
            <a:pPr marL="651510" indent="-514350">
              <a:buFont typeface="+mj-lt"/>
              <a:buAutoNum type="arabicPeriod"/>
            </a:pPr>
            <a:endParaRPr lang="en-US" dirty="0" smtClean="0">
              <a:solidFill>
                <a:srgbClr val="FFFF00"/>
              </a:solidFill>
            </a:endParaRPr>
          </a:p>
          <a:p>
            <a:pPr marL="651510" indent="-514350">
              <a:buFont typeface="+mj-lt"/>
              <a:buAutoNum type="arabicPeriod"/>
            </a:pPr>
            <a:endParaRPr lang="en-US" dirty="0" smtClean="0">
              <a:solidFill>
                <a:srgbClr val="FFFF00"/>
              </a:solidFill>
            </a:endParaRPr>
          </a:p>
          <a:p>
            <a:pPr marL="651510" indent="-514350">
              <a:buFont typeface="+mj-lt"/>
              <a:buAutoNum type="arabicPeriod"/>
            </a:pPr>
            <a:endParaRPr lang="en-US" dirty="0" smtClean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WHH  -  Source Analysis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6324600"/>
          </a:xfrm>
        </p:spPr>
        <p:txBody>
          <a:bodyPr>
            <a:normAutofit fontScale="92500" lnSpcReduction="20000"/>
          </a:bodyPr>
          <a:lstStyle/>
          <a:p>
            <a:pPr marL="651510" indent="-514350">
              <a:buFont typeface="+mj-lt"/>
              <a:buAutoNum type="arabicPeriod"/>
            </a:pPr>
            <a:r>
              <a:rPr lang="en-US" dirty="0" smtClean="0"/>
              <a:t>What traditional limits on the power of the monarch were overcome by the 1600’s?</a:t>
            </a:r>
          </a:p>
          <a:p>
            <a:pPr marL="651510" indent="-514350">
              <a:buFont typeface="+mj-lt"/>
              <a:buAutoNum type="arabicPeriod"/>
            </a:pPr>
            <a:endParaRPr lang="en-US" dirty="0" smtClean="0"/>
          </a:p>
          <a:p>
            <a:pPr marL="651510" indent="-514350">
              <a:buFont typeface="+mj-lt"/>
              <a:buAutoNum type="arabicPeriod"/>
            </a:pPr>
            <a:r>
              <a:rPr lang="en-US" dirty="0" smtClean="0"/>
              <a:t>By the 1600’s, what political, military, religious and economic changes were helping to expand royal authority?</a:t>
            </a:r>
          </a:p>
          <a:p>
            <a:pPr marL="651510" indent="-514350">
              <a:buFont typeface="+mj-lt"/>
              <a:buAutoNum type="arabicPeriod"/>
            </a:pPr>
            <a:r>
              <a:rPr lang="en-US" dirty="0" smtClean="0"/>
              <a:t>How did monarchs expand their power &amp; control?</a:t>
            </a:r>
          </a:p>
          <a:p>
            <a:pPr marL="651510" indent="-514350">
              <a:buFont typeface="+mj-lt"/>
              <a:buAutoNum type="arabicPeriod"/>
            </a:pPr>
            <a:endParaRPr lang="en-US" dirty="0" smtClean="0"/>
          </a:p>
          <a:p>
            <a:pPr marL="651510" indent="-514350">
              <a:buFont typeface="+mj-lt"/>
              <a:buAutoNum type="arabicPeriod"/>
            </a:pPr>
            <a:r>
              <a:rPr lang="en-US" dirty="0" smtClean="0"/>
              <a:t>What two French political figures were largely responsible for both the expansion of royal power in France as well as France dominating the continent?</a:t>
            </a:r>
            <a:endParaRPr lang="en-US" smtClean="0"/>
          </a:p>
          <a:p>
            <a:pPr marL="651510" indent="-514350">
              <a:buFont typeface="+mj-lt"/>
              <a:buAutoNum type="arabicPeriod"/>
            </a:pPr>
            <a:endParaRPr lang="en-US" dirty="0" smtClean="0"/>
          </a:p>
          <a:p>
            <a:pPr marL="651510" indent="-514350">
              <a:buFont typeface="+mj-lt"/>
              <a:buAutoNum type="arabicPeriod"/>
            </a:pPr>
            <a:r>
              <a:rPr lang="en-US" dirty="0" smtClean="0"/>
              <a:t>What are some potential drawbacks or flaws of absolute monarchy as a system of government?</a:t>
            </a:r>
          </a:p>
          <a:p>
            <a:pPr marL="651510" indent="-514350">
              <a:buFont typeface="+mj-lt"/>
              <a:buAutoNum type="arabicPeriod"/>
            </a:pPr>
            <a:endParaRPr lang="en-US" dirty="0" smtClean="0"/>
          </a:p>
          <a:p>
            <a:pPr marL="651510" indent="-514350">
              <a:buFont typeface="+mj-lt"/>
              <a:buAutoNum type="arabicPeriod"/>
            </a:pPr>
            <a:r>
              <a:rPr lang="en-US" dirty="0" smtClean="0"/>
              <a:t>What obstacle will prevent monarchs in England from becoming absolute rulers?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2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752600" y="0"/>
            <a:ext cx="5562600" cy="1447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How did </a:t>
            </a:r>
            <a:r>
              <a:rPr lang="en-US" sz="2400" b="1" dirty="0" smtClean="0">
                <a:solidFill>
                  <a:srgbClr val="FF0000"/>
                </a:solidFill>
              </a:rPr>
              <a:t>HENRY OF NAVARRE </a:t>
            </a:r>
            <a:r>
              <a:rPr lang="en-US" sz="2400" dirty="0" smtClean="0">
                <a:solidFill>
                  <a:schemeClr val="bg1"/>
                </a:solidFill>
              </a:rPr>
              <a:t>end crisis &amp; restore order in FRANCE?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0" y="1371600"/>
            <a:ext cx="2743200" cy="3810000"/>
          </a:xfrm>
          <a:prstGeom prst="ellipse">
            <a:avLst/>
          </a:prstGeom>
          <a:solidFill>
            <a:srgbClr val="36F92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How did </a:t>
            </a:r>
            <a:r>
              <a:rPr lang="en-US" sz="2400" b="1" dirty="0" smtClean="0">
                <a:solidFill>
                  <a:srgbClr val="FF0000"/>
                </a:solidFill>
              </a:rPr>
              <a:t>CARDINAL RICHELIEU </a:t>
            </a:r>
            <a:r>
              <a:rPr lang="en-US" sz="2400" dirty="0" smtClean="0">
                <a:solidFill>
                  <a:schemeClr val="bg1"/>
                </a:solidFill>
              </a:rPr>
              <a:t>strengthen the monarch and FRANCE?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324600" y="1371600"/>
            <a:ext cx="2819400" cy="403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How did </a:t>
            </a:r>
            <a:r>
              <a:rPr lang="en-US" sz="2400" b="1" dirty="0" smtClean="0">
                <a:solidFill>
                  <a:srgbClr val="FF99FF"/>
                </a:solidFill>
              </a:rPr>
              <a:t>LOUIS XIV </a:t>
            </a:r>
            <a:r>
              <a:rPr lang="en-US" sz="2400" b="1" dirty="0" smtClean="0">
                <a:solidFill>
                  <a:srgbClr val="FFFF00"/>
                </a:solidFill>
              </a:rPr>
              <a:t>help / benefit FRANCE?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0" y="4953000"/>
            <a:ext cx="4267200" cy="1905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How did </a:t>
            </a:r>
            <a:r>
              <a:rPr lang="en-US" sz="2400" b="1" dirty="0" smtClean="0">
                <a:solidFill>
                  <a:schemeClr val="bg2">
                    <a:lumMod val="75000"/>
                  </a:schemeClr>
                </a:solidFill>
              </a:rPr>
              <a:t>LOUIS XIV </a:t>
            </a:r>
            <a:r>
              <a:rPr lang="en-US" sz="2400" dirty="0" smtClean="0">
                <a:solidFill>
                  <a:schemeClr val="bg1"/>
                </a:solidFill>
              </a:rPr>
              <a:t>abuse his power and fail FRANCE?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Hexagon 7"/>
          <p:cNvSpPr/>
          <p:nvPr/>
        </p:nvSpPr>
        <p:spPr>
          <a:xfrm>
            <a:off x="3124200" y="1752600"/>
            <a:ext cx="2819400" cy="2590800"/>
          </a:xfrm>
          <a:prstGeom prst="hexagon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solidFill>
                  <a:srgbClr val="FFFF00"/>
                </a:solidFill>
              </a:rPr>
              <a:t>BOURBON DYNASTY IN FRANCE</a:t>
            </a:r>
            <a:endParaRPr lang="en-US" sz="25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495800"/>
          </a:xfrm>
        </p:spPr>
        <p:txBody>
          <a:bodyPr/>
          <a:lstStyle/>
          <a:p>
            <a:pPr marL="651510" indent="-514350">
              <a:buFont typeface="+mj-lt"/>
              <a:buAutoNum type="arabicPeriod"/>
            </a:pPr>
            <a:endParaRPr lang="en-US" dirty="0" smtClean="0"/>
          </a:p>
          <a:p>
            <a:pPr marL="651510" indent="-514350" algn="r">
              <a:buFont typeface="+mj-lt"/>
              <a:buAutoNum type="arabicPeriod"/>
            </a:pPr>
            <a:r>
              <a:rPr lang="en-US" dirty="0" smtClean="0"/>
              <a:t>Why was Peter “Great?” . . . Why not??</a:t>
            </a:r>
          </a:p>
          <a:p>
            <a:pPr marL="651510" indent="-514350">
              <a:buFont typeface="+mj-lt"/>
              <a:buAutoNum type="arabicPeriod"/>
            </a:pPr>
            <a:endParaRPr lang="en-US" dirty="0" smtClean="0"/>
          </a:p>
          <a:p>
            <a:pPr marL="651510" indent="-514350">
              <a:buFont typeface="+mj-lt"/>
              <a:buAutoNum type="arabicPeriod"/>
            </a:pPr>
            <a:r>
              <a:rPr lang="en-US" dirty="0" smtClean="0"/>
              <a:t>Louis XIV is called the “symbol of absolutism.”   What did he do that made him a “positive” symbol?  A “negative” symbol?</a:t>
            </a:r>
            <a:endParaRPr lang="en-US" dirty="0"/>
          </a:p>
        </p:txBody>
      </p:sp>
      <p:pic>
        <p:nvPicPr>
          <p:cNvPr id="4" name="Picture 2" descr="Louis XIV, painted by Hyacinthe Rigaud in 1701. Source=http://www.versailles.gen.ms.us/louis_xiv_big2.htm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4095327"/>
            <a:ext cx="1981199" cy="2762673"/>
          </a:xfrm>
          <a:prstGeom prst="rect">
            <a:avLst/>
          </a:prstGeom>
          <a:noFill/>
        </p:spPr>
      </p:pic>
      <p:pic>
        <p:nvPicPr>
          <p:cNvPr id="5" name="Picture 4" descr="Portrait of Peter the Gre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286000" cy="304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France = Bourbon Dynasty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6019800"/>
          </a:xfrm>
        </p:spPr>
        <p:txBody>
          <a:bodyPr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/>
              <a:t>Religious </a:t>
            </a:r>
            <a:r>
              <a:rPr lang="en-US" dirty="0" smtClean="0">
                <a:solidFill>
                  <a:srgbClr val="36F927"/>
                </a:solidFill>
              </a:rPr>
              <a:t>civil wars </a:t>
            </a:r>
            <a:r>
              <a:rPr lang="en-US" dirty="0" smtClean="0"/>
              <a:t>between</a:t>
            </a:r>
          </a:p>
          <a:p>
            <a:pPr algn="ctr">
              <a:buNone/>
            </a:pPr>
            <a:r>
              <a:rPr lang="en-US" dirty="0" smtClean="0"/>
              <a:t> Catholics &amp; Huguenots end in 1589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Henry IV </a:t>
            </a:r>
            <a:r>
              <a:rPr lang="en-US" dirty="0" smtClean="0"/>
              <a:t>(1589-1610)</a:t>
            </a:r>
          </a:p>
          <a:p>
            <a:pPr marL="514350" indent="-514350"/>
            <a:r>
              <a:rPr lang="en-US" dirty="0" smtClean="0"/>
              <a:t>Starts </a:t>
            </a:r>
            <a:r>
              <a:rPr lang="en-US" dirty="0" smtClean="0">
                <a:solidFill>
                  <a:srgbClr val="00FFCC"/>
                </a:solidFill>
              </a:rPr>
              <a:t>Bourbon dynasty</a:t>
            </a:r>
          </a:p>
        </p:txBody>
      </p:sp>
      <p:pic>
        <p:nvPicPr>
          <p:cNvPr id="20482" name="Picture 2" descr="Map of France">
            <a:hlinkClick r:id="rId3" tooltip="More information about Franc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5200"/>
            <a:ext cx="4470400" cy="3352800"/>
          </a:xfrm>
          <a:prstGeom prst="rect">
            <a:avLst/>
          </a:prstGeom>
          <a:noFill/>
        </p:spPr>
      </p:pic>
      <p:pic>
        <p:nvPicPr>
          <p:cNvPr id="20484" name="Picture 4" descr="Henry IV of Fran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1752600"/>
            <a:ext cx="2057400" cy="3086100"/>
          </a:xfrm>
          <a:prstGeom prst="rect">
            <a:avLst/>
          </a:prstGeom>
          <a:noFill/>
        </p:spPr>
      </p:pic>
      <p:pic>
        <p:nvPicPr>
          <p:cNvPr id="20486" name="Picture 6" descr="3 Fleur-De-Lis White 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68666" y="5257799"/>
            <a:ext cx="2675334" cy="160020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876800" y="5486400"/>
            <a:ext cx="14237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Flag of the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Bourbon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monarchy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Henry IV (1589-1610)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6096000"/>
          </a:xfrm>
        </p:spPr>
        <p:txBody>
          <a:bodyPr>
            <a:normAutofit fontScale="92500" lnSpcReduction="10000"/>
          </a:bodyPr>
          <a:lstStyle/>
          <a:p>
            <a:pPr marL="514350" indent="-514350"/>
            <a:r>
              <a:rPr lang="en-US" dirty="0" smtClean="0"/>
              <a:t>Huguenot who </a:t>
            </a:r>
            <a:r>
              <a:rPr lang="en-US" dirty="0" smtClean="0">
                <a:solidFill>
                  <a:srgbClr val="36F927"/>
                </a:solidFill>
              </a:rPr>
              <a:t>converts to Catholicism</a:t>
            </a:r>
          </a:p>
          <a:p>
            <a:pPr marL="514350" indent="-51435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(“Paris is worth a Mass”)</a:t>
            </a:r>
          </a:p>
          <a:p>
            <a:pPr marL="514350" indent="-514350"/>
            <a:r>
              <a:rPr lang="en-US" dirty="0" smtClean="0"/>
              <a:t>Issues the </a:t>
            </a:r>
            <a:r>
              <a:rPr lang="en-US" dirty="0" smtClean="0">
                <a:solidFill>
                  <a:srgbClr val="00FFFF"/>
                </a:solidFill>
              </a:rPr>
              <a:t>Edict of Nantes </a:t>
            </a:r>
            <a:r>
              <a:rPr lang="en-US" dirty="0" smtClean="0"/>
              <a:t>(1598)</a:t>
            </a:r>
          </a:p>
          <a:p>
            <a:pPr marL="514350" indent="-514350" algn="ctr">
              <a:buNone/>
            </a:pPr>
            <a:r>
              <a:rPr lang="en-US" dirty="0" smtClean="0"/>
              <a:t>(religious toleration for Huguenots)</a:t>
            </a:r>
          </a:p>
          <a:p>
            <a:pPr marL="514350" indent="-514350" algn="ctr"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Duke of Sully </a:t>
            </a:r>
            <a:r>
              <a:rPr lang="en-US" dirty="0" smtClean="0"/>
              <a:t>&amp; improvement </a:t>
            </a:r>
          </a:p>
          <a:p>
            <a:pPr>
              <a:buNone/>
            </a:pPr>
            <a:r>
              <a:rPr lang="en-US" dirty="0" smtClean="0"/>
              <a:t>of the country’s industry, trade</a:t>
            </a:r>
          </a:p>
          <a:p>
            <a:pPr>
              <a:buNone/>
            </a:pPr>
            <a:r>
              <a:rPr lang="en-US" dirty="0" smtClean="0"/>
              <a:t> &amp; finances</a:t>
            </a:r>
          </a:p>
          <a:p>
            <a:endParaRPr lang="en-US" dirty="0" smtClean="0"/>
          </a:p>
          <a:p>
            <a:r>
              <a:rPr lang="en-US" dirty="0" smtClean="0"/>
              <a:t>Despite being truly interested</a:t>
            </a:r>
          </a:p>
          <a:p>
            <a:pPr>
              <a:buNone/>
            </a:pPr>
            <a:r>
              <a:rPr lang="en-US" dirty="0" smtClean="0"/>
              <a:t> in the welfare of the French </a:t>
            </a:r>
          </a:p>
          <a:p>
            <a:pPr>
              <a:buNone/>
            </a:pPr>
            <a:r>
              <a:rPr lang="en-US" dirty="0" smtClean="0"/>
              <a:t>People  Henry is </a:t>
            </a:r>
            <a:r>
              <a:rPr lang="en-US" dirty="0" smtClean="0">
                <a:solidFill>
                  <a:srgbClr val="FFFF00"/>
                </a:solidFill>
              </a:rPr>
              <a:t>assassinated</a:t>
            </a:r>
          </a:p>
          <a:p>
            <a:pPr algn="ctr">
              <a:buNone/>
            </a:pPr>
            <a:r>
              <a:rPr lang="en-US" dirty="0" smtClean="0"/>
              <a:t>(1610)</a:t>
            </a:r>
            <a:endParaRPr lang="en-US" dirty="0"/>
          </a:p>
        </p:txBody>
      </p:sp>
      <p:pic>
        <p:nvPicPr>
          <p:cNvPr id="1026" name="Picture 2" descr="Henri IV en 1610, par Pourbus, Musée du Louv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050" y="3390900"/>
            <a:ext cx="3028950" cy="3467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Henry IV (1589-1610)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6096000"/>
          </a:xfrm>
        </p:spPr>
        <p:txBody>
          <a:bodyPr>
            <a:normAutofit/>
          </a:bodyPr>
          <a:lstStyle/>
          <a:p>
            <a:pPr marL="514350" indent="-514350" algn="ctr"/>
            <a:r>
              <a:rPr lang="en-US" dirty="0"/>
              <a:t>Religious </a:t>
            </a:r>
            <a:r>
              <a:rPr lang="en-US" b="1" dirty="0">
                <a:solidFill>
                  <a:srgbClr val="36F927"/>
                </a:solidFill>
              </a:rPr>
              <a:t>civil wars </a:t>
            </a:r>
            <a:r>
              <a:rPr lang="en-US" dirty="0" smtClean="0"/>
              <a:t>between Catholics </a:t>
            </a:r>
            <a:r>
              <a:rPr lang="en-US" dirty="0"/>
              <a:t>&amp; Huguenots </a:t>
            </a:r>
            <a:r>
              <a:rPr lang="en-US" dirty="0" smtClean="0"/>
              <a:t>in </a:t>
            </a:r>
            <a:r>
              <a:rPr lang="en-US" b="1" dirty="0" smtClean="0">
                <a:solidFill>
                  <a:srgbClr val="00FFFF"/>
                </a:solidFill>
              </a:rPr>
              <a:t>FRANCE </a:t>
            </a:r>
            <a:r>
              <a:rPr lang="en-US" dirty="0" smtClean="0"/>
              <a:t>end by </a:t>
            </a:r>
            <a:r>
              <a:rPr lang="en-US" dirty="0"/>
              <a:t>1589</a:t>
            </a:r>
          </a:p>
          <a:p>
            <a:pPr marL="514350" indent="-514350"/>
            <a:r>
              <a:rPr lang="en-US" b="1" dirty="0">
                <a:solidFill>
                  <a:srgbClr val="FFFF00"/>
                </a:solidFill>
              </a:rPr>
              <a:t>Henry IV </a:t>
            </a:r>
            <a:r>
              <a:rPr lang="en-US" dirty="0" smtClean="0"/>
              <a:t>: Starts </a:t>
            </a:r>
            <a:r>
              <a:rPr lang="en-US" dirty="0"/>
              <a:t>Bourbon dynasty</a:t>
            </a:r>
          </a:p>
          <a:p>
            <a:pPr marL="514350" indent="-514350"/>
            <a:r>
              <a:rPr lang="en-US" dirty="0" smtClean="0"/>
              <a:t>Huguenot who </a:t>
            </a:r>
            <a:r>
              <a:rPr lang="en-US" dirty="0" smtClean="0">
                <a:solidFill>
                  <a:srgbClr val="36F927"/>
                </a:solidFill>
              </a:rPr>
              <a:t>converts to Catholicism</a:t>
            </a:r>
          </a:p>
          <a:p>
            <a:pPr marL="514350" indent="-51435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(“Paris is worth a Mass”)</a:t>
            </a:r>
          </a:p>
          <a:p>
            <a:pPr marL="514350" indent="-514350"/>
            <a:r>
              <a:rPr lang="en-US" dirty="0" smtClean="0"/>
              <a:t>Issues the </a:t>
            </a:r>
            <a:r>
              <a:rPr lang="en-US" b="1" u="sng" dirty="0" smtClean="0">
                <a:solidFill>
                  <a:srgbClr val="00FFFF"/>
                </a:solidFill>
              </a:rPr>
              <a:t>Edict of Nantes </a:t>
            </a:r>
            <a:r>
              <a:rPr lang="en-US" dirty="0" smtClean="0"/>
              <a:t>(1598)</a:t>
            </a:r>
          </a:p>
          <a:p>
            <a:pPr marL="514350" indent="-514350">
              <a:buNone/>
            </a:pPr>
            <a:r>
              <a:rPr lang="en-US" dirty="0" smtClean="0"/>
              <a:t>(religious toleration for Huguenots)</a:t>
            </a:r>
          </a:p>
          <a:p>
            <a:pPr marL="514350" indent="-514350" algn="ctr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Henri IV en 1610, par Pourbus, Musée du Louv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050" y="3390900"/>
            <a:ext cx="3028950" cy="346710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724400"/>
            <a:ext cx="267652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00400" y="5312112"/>
            <a:ext cx="14237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Flag of the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Bourbon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monarchy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8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rgbClr val="00FFFF"/>
                </a:solidFill>
              </a:rPr>
              <a:t>France = Bourbon Dynasty</a:t>
            </a:r>
            <a:endParaRPr lang="en-US" sz="3600" dirty="0">
              <a:solidFill>
                <a:srgbClr val="00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943600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 startAt="2"/>
            </a:pPr>
            <a:r>
              <a:rPr lang="en-US" dirty="0" smtClean="0">
                <a:solidFill>
                  <a:srgbClr val="36F927"/>
                </a:solidFill>
              </a:rPr>
              <a:t>Louis XIII </a:t>
            </a:r>
            <a:r>
              <a:rPr lang="en-US" dirty="0" smtClean="0"/>
              <a:t>(1610-1643)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n-US" dirty="0" smtClean="0"/>
              <a:t>Only 8 years old when </a:t>
            </a:r>
          </a:p>
          <a:p>
            <a:pPr marL="514350" indent="-514350">
              <a:buNone/>
            </a:pPr>
            <a:r>
              <a:rPr lang="en-US" dirty="0" smtClean="0"/>
              <a:t>        he inherits the throne</a:t>
            </a:r>
          </a:p>
          <a:p>
            <a:pPr marL="514350" indent="-514350">
              <a:buFont typeface="Wingdings" pitchFamily="2" charset="2"/>
              <a:buChar char="Ø"/>
            </a:pPr>
            <a:endParaRPr lang="en-US" dirty="0" smtClean="0"/>
          </a:p>
          <a:p>
            <a:pPr marL="514350" indent="-514350"/>
            <a:r>
              <a:rPr lang="en-US" dirty="0" smtClean="0"/>
              <a:t>Chief minister </a:t>
            </a:r>
            <a:r>
              <a:rPr lang="en-US" dirty="0" smtClean="0">
                <a:solidFill>
                  <a:srgbClr val="00FFFF"/>
                </a:solidFill>
              </a:rPr>
              <a:t>Cardinal Richelieu </a:t>
            </a:r>
          </a:p>
          <a:p>
            <a:pPr marL="514350" indent="-514350">
              <a:buNone/>
            </a:pPr>
            <a:r>
              <a:rPr lang="en-US" dirty="0" smtClean="0">
                <a:solidFill>
                  <a:srgbClr val="00FFFF"/>
                </a:solidFill>
              </a:rPr>
              <a:t>                                 (1624-1642)</a:t>
            </a:r>
          </a:p>
          <a:p>
            <a:pPr>
              <a:buNone/>
            </a:pPr>
            <a:r>
              <a:rPr lang="en-US" dirty="0" smtClean="0"/>
              <a:t>(shrewd politician who</a:t>
            </a:r>
          </a:p>
          <a:p>
            <a:pPr>
              <a:buNone/>
            </a:pPr>
            <a:r>
              <a:rPr lang="en-US" i="1" dirty="0" smtClean="0">
                <a:solidFill>
                  <a:srgbClr val="67FA5C"/>
                </a:solidFill>
              </a:rPr>
              <a:t>really rules France </a:t>
            </a:r>
            <a:r>
              <a:rPr lang="en-US" dirty="0" smtClean="0"/>
              <a:t>but,</a:t>
            </a:r>
          </a:p>
          <a:p>
            <a:pPr>
              <a:buNone/>
            </a:pPr>
            <a:r>
              <a:rPr lang="en-US" dirty="0" smtClean="0"/>
              <a:t> unpopular w/the people;</a:t>
            </a:r>
          </a:p>
          <a:p>
            <a:pPr>
              <a:buNone/>
            </a:pPr>
            <a:r>
              <a:rPr lang="en-US" dirty="0" smtClean="0"/>
              <a:t>whom he called, “mules”)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pitchFamily="2" charset="2"/>
              <a:buChar char="v"/>
            </a:pPr>
            <a:r>
              <a:rPr lang="en-US" dirty="0" smtClean="0">
                <a:solidFill>
                  <a:srgbClr val="FFFF00"/>
                </a:solidFill>
              </a:rPr>
              <a:t>3 Musketeers villain!</a:t>
            </a:r>
          </a:p>
        </p:txBody>
      </p:sp>
      <p:pic>
        <p:nvPicPr>
          <p:cNvPr id="19458" name="Picture 2" descr="Louis XII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9110" y="228600"/>
            <a:ext cx="2212167" cy="2990851"/>
          </a:xfrm>
          <a:prstGeom prst="rect">
            <a:avLst/>
          </a:prstGeom>
          <a:noFill/>
        </p:spPr>
      </p:pic>
      <p:pic>
        <p:nvPicPr>
          <p:cNvPr id="19460" name="Picture 4" descr="http://history.wisc.edu/sommerville/351/351images/richelie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676294"/>
            <a:ext cx="3962400" cy="31817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FFFF00"/>
                </a:solidFill>
              </a:rPr>
              <a:t>Cardinal Richelieu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1876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rgbClr val="00FFCC"/>
                </a:solidFill>
              </a:rPr>
              <a:t> 2 goals: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Strengthen </a:t>
            </a:r>
            <a:r>
              <a:rPr lang="en-US" dirty="0" smtClean="0">
                <a:solidFill>
                  <a:srgbClr val="FFFF00"/>
                </a:solidFill>
              </a:rPr>
              <a:t>power of the king </a:t>
            </a:r>
            <a:r>
              <a:rPr lang="en-US" dirty="0" smtClean="0"/>
              <a:t>in</a:t>
            </a:r>
          </a:p>
          <a:p>
            <a:pPr marL="514350" indent="-514350">
              <a:buNone/>
            </a:pPr>
            <a:r>
              <a:rPr lang="en-US" dirty="0" smtClean="0"/>
              <a:t> France vs. Huguenots &amp; nobles; </a:t>
            </a:r>
          </a:p>
          <a:p>
            <a:pPr marL="514350" indent="-514350" algn="ctr">
              <a:buNone/>
            </a:pPr>
            <a:r>
              <a:rPr lang="en-US" dirty="0" smtClean="0">
                <a:solidFill>
                  <a:srgbClr val="36F927"/>
                </a:solidFill>
              </a:rPr>
              <a:t>(intendants)</a:t>
            </a:r>
            <a:endParaRPr lang="en-US" dirty="0" smtClean="0"/>
          </a:p>
          <a:p>
            <a:pPr marL="514350" indent="-514350">
              <a:buAutoNum type="arabicParenR" startAt="2"/>
            </a:pPr>
            <a:r>
              <a:rPr lang="en-US" dirty="0" smtClean="0"/>
              <a:t>Make </a:t>
            </a:r>
            <a:r>
              <a:rPr lang="en-US" dirty="0" smtClean="0">
                <a:solidFill>
                  <a:srgbClr val="FFFF00"/>
                </a:solidFill>
              </a:rPr>
              <a:t>France supreme </a:t>
            </a:r>
            <a:r>
              <a:rPr lang="en-US" dirty="0" smtClean="0"/>
              <a:t>in Europe</a:t>
            </a:r>
          </a:p>
          <a:p>
            <a:pPr marL="514350" indent="-514350">
              <a:buFont typeface="Wingdings" pitchFamily="2" charset="2"/>
              <a:buChar char="v"/>
            </a:pPr>
            <a:r>
              <a:rPr lang="en-US" dirty="0" smtClean="0">
                <a:solidFill>
                  <a:srgbClr val="FFC000"/>
                </a:solidFill>
              </a:rPr>
              <a:t>vs. Hapsburgs =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smtClean="0">
                <a:solidFill>
                  <a:srgbClr val="99FF99"/>
                </a:solidFill>
              </a:rPr>
              <a:t>30 Years War </a:t>
            </a:r>
          </a:p>
          <a:p>
            <a:pPr marL="514350" indent="-514350">
              <a:buFont typeface="Wingdings" pitchFamily="2" charset="2"/>
              <a:buChar char="v"/>
            </a:pPr>
            <a:r>
              <a:rPr lang="en-US" dirty="0" smtClean="0">
                <a:solidFill>
                  <a:srgbClr val="99FF99"/>
                </a:solidFill>
              </a:rPr>
              <a:t> Peace of Westphalia </a:t>
            </a:r>
          </a:p>
          <a:p>
            <a:pPr marL="514350" indent="-514350">
              <a:buNone/>
            </a:pPr>
            <a:r>
              <a:rPr lang="en-US" dirty="0" smtClean="0">
                <a:solidFill>
                  <a:srgbClr val="99FF99"/>
                </a:solidFill>
              </a:rPr>
              <a:t>                (1648)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12" descr="Cardinal Richelie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0"/>
            <a:ext cx="2819400" cy="3824198"/>
          </a:xfrm>
          <a:prstGeom prst="rect">
            <a:avLst/>
          </a:prstGeom>
          <a:noFill/>
        </p:spPr>
      </p:pic>
      <p:pic>
        <p:nvPicPr>
          <p:cNvPr id="54274" name="Picture 2" descr="http://www.fortunecity.com/victorian/riley/787/30/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1922" y="4114800"/>
            <a:ext cx="4602078" cy="2743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5562600"/>
            <a:ext cx="42482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30 Years War started as a religious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Struggle but became a political war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involving most European countries 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Peace of Westphalia (1648)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920" y="810347"/>
            <a:ext cx="7952879" cy="6047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FFCC"/>
                </a:solidFill>
              </a:rPr>
              <a:t>Louis XIV  (1643-1715)</a:t>
            </a:r>
            <a:endParaRPr lang="en-US" dirty="0">
              <a:solidFill>
                <a:srgbClr val="00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7150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Son Louis, 4 years old when Louis XIII dies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rgbClr val="99FF99"/>
                </a:solidFill>
              </a:rPr>
              <a:t>Cardinal Mazarin </a:t>
            </a:r>
            <a:r>
              <a:rPr lang="en-US" dirty="0" smtClean="0"/>
              <a:t>&amp; the </a:t>
            </a:r>
            <a:r>
              <a:rPr lang="en-US" dirty="0" smtClean="0">
                <a:solidFill>
                  <a:srgbClr val="FFFF00"/>
                </a:solidFill>
              </a:rPr>
              <a:t>“Fronde”</a:t>
            </a:r>
          </a:p>
          <a:p>
            <a:r>
              <a:rPr lang="en-US" dirty="0" smtClean="0"/>
              <a:t>Symbol of absolutism; </a:t>
            </a:r>
            <a:r>
              <a:rPr lang="en-US" dirty="0" smtClean="0">
                <a:solidFill>
                  <a:srgbClr val="00FFFF"/>
                </a:solidFill>
              </a:rPr>
              <a:t>“Sun King”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“I am the state”</a:t>
            </a:r>
          </a:p>
        </p:txBody>
      </p:sp>
      <p:pic>
        <p:nvPicPr>
          <p:cNvPr id="17410" name="Picture 2" descr="Louis XIV, painted by Hyacinthe Rigaud in 1701. Source=http://www.versailles.gen.ms.us/louis_xiv_big2.htm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2607733"/>
            <a:ext cx="3048000" cy="4250267"/>
          </a:xfrm>
          <a:prstGeom prst="rect">
            <a:avLst/>
          </a:prstGeom>
          <a:noFill/>
        </p:spPr>
      </p:pic>
      <p:pic>
        <p:nvPicPr>
          <p:cNvPr id="17412" name="Picture 4" descr="Jules Mazar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48049"/>
            <a:ext cx="2819400" cy="340995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48000" y="3581400"/>
            <a:ext cx="1986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Cardianal Jules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Mazarin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6200" y="5867400"/>
            <a:ext cx="21451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The “Sun King,”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Louis XIV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FFCC"/>
                </a:solidFill>
              </a:rPr>
              <a:t>Louis XIV  (1643-1715)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61722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made France a colonial empire under his finance minister – </a:t>
            </a:r>
            <a:r>
              <a:rPr lang="en-US" dirty="0" smtClean="0">
                <a:solidFill>
                  <a:srgbClr val="FFFF00"/>
                </a:solidFill>
              </a:rPr>
              <a:t>Jean Baptiste Colbert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pPr algn="r"/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Louis ended religious toleration</a:t>
            </a:r>
          </a:p>
          <a:p>
            <a:pPr algn="ctr">
              <a:buNone/>
            </a:pPr>
            <a:r>
              <a:rPr lang="en-US" dirty="0" smtClean="0"/>
              <a:t> when he revoked the </a:t>
            </a:r>
            <a:r>
              <a:rPr lang="en-US" dirty="0" smtClean="0">
                <a:solidFill>
                  <a:srgbClr val="00FFCC"/>
                </a:solidFill>
              </a:rPr>
              <a:t>Edict of Nantes</a:t>
            </a:r>
          </a:p>
          <a:p>
            <a:endParaRPr lang="en-US" dirty="0"/>
          </a:p>
        </p:txBody>
      </p:sp>
      <p:pic>
        <p:nvPicPr>
          <p:cNvPr id="55298" name="Picture 2" descr="Jean-Baptiste Colbe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8900" y="1828800"/>
            <a:ext cx="2705100" cy="33528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38400" y="2133600"/>
            <a:ext cx="39372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Colbert who used ideas of </a:t>
            </a:r>
          </a:p>
          <a:p>
            <a:pPr algn="ctr"/>
            <a:r>
              <a:rPr lang="en-US" sz="2400" b="1" dirty="0" smtClean="0">
                <a:solidFill>
                  <a:srgbClr val="36F927"/>
                </a:solidFill>
              </a:rPr>
              <a:t>mercantilism 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to expand France’s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 wealth &amp; power.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6" name="Picture 4" descr="S:\Bill\brspf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26729"/>
            <a:ext cx="2514600" cy="36070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Autofit/>
          </a:bodyPr>
          <a:lstStyle/>
          <a:p>
            <a:r>
              <a:rPr lang="en-US" sz="33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Age of Absolutism  (1500’s – 1700’s</a:t>
            </a:r>
            <a:r>
              <a:rPr lang="en-US" sz="33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)</a:t>
            </a:r>
            <a:endParaRPr lang="en-US" sz="33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547360"/>
          </a:xfrm>
        </p:spPr>
        <p:txBody>
          <a:bodyPr/>
          <a:lstStyle/>
          <a:p>
            <a:pPr marL="651510" indent="-514350" algn="ctr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Absolutism</a:t>
            </a:r>
            <a:r>
              <a:rPr lang="en-US" dirty="0" smtClean="0">
                <a:solidFill>
                  <a:srgbClr val="CDF6FB"/>
                </a:solidFill>
              </a:rPr>
              <a:t>:</a:t>
            </a:r>
            <a:r>
              <a:rPr lang="en-US" dirty="0" smtClean="0">
                <a:solidFill>
                  <a:srgbClr val="FFFF00"/>
                </a:solidFill>
              </a:rPr>
              <a:t>  </a:t>
            </a:r>
            <a:r>
              <a:rPr lang="en-US" dirty="0" smtClean="0"/>
              <a:t>Government where a monarch has “total” or “absolute” power.  The ruler is actually </a:t>
            </a:r>
            <a:r>
              <a:rPr lang="en-US" dirty="0" smtClean="0">
                <a:solidFill>
                  <a:srgbClr val="FFFF00"/>
                </a:solidFill>
              </a:rPr>
              <a:t>“above the law.”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Ruled by a strong </a:t>
            </a:r>
            <a:r>
              <a:rPr lang="en-US" dirty="0" smtClean="0">
                <a:solidFill>
                  <a:srgbClr val="A5F1FB"/>
                </a:solidFill>
              </a:rPr>
              <a:t>dynasty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Controls nobility (maintain their loyalty)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Efficient government</a:t>
            </a:r>
          </a:p>
          <a:p>
            <a:pPr algn="ctr">
              <a:buFont typeface="Wingdings" pitchFamily="2" charset="2"/>
              <a:buChar char="v"/>
            </a:pPr>
            <a:r>
              <a:rPr lang="en-US" dirty="0" smtClean="0"/>
              <a:t>Generates </a:t>
            </a:r>
            <a:r>
              <a:rPr lang="en-US" dirty="0" smtClean="0">
                <a:solidFill>
                  <a:srgbClr val="36F927"/>
                </a:solidFill>
              </a:rPr>
              <a:t>revenue ($); </a:t>
            </a:r>
            <a:r>
              <a:rPr lang="en-US" dirty="0" smtClean="0"/>
              <a:t>efficient taxes, mercantilism</a:t>
            </a:r>
          </a:p>
          <a:p>
            <a:pPr algn="ctr">
              <a:buFont typeface="Wingdings" pitchFamily="2" charset="2"/>
              <a:buChar char="Ø"/>
            </a:pPr>
            <a:r>
              <a:rPr lang="en-US" dirty="0" smtClean="0"/>
              <a:t>Large standing </a:t>
            </a:r>
            <a:r>
              <a:rPr lang="en-US" dirty="0" smtClean="0">
                <a:solidFill>
                  <a:srgbClr val="00FFFF"/>
                </a:solidFill>
              </a:rPr>
              <a:t>army</a:t>
            </a:r>
          </a:p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rgbClr val="FFC000"/>
                </a:solidFill>
              </a:rPr>
              <a:t>Keeps order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35842" name="Picture 2" descr="jeweled crown. &#10;fotosearch - search &#10;stock photos, &#10;pictures, images, &#10;and photo clip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08862"/>
            <a:ext cx="2362200" cy="2549137"/>
          </a:xfrm>
          <a:prstGeom prst="rect">
            <a:avLst/>
          </a:prstGeom>
          <a:noFill/>
        </p:spPr>
      </p:pic>
      <p:pic>
        <p:nvPicPr>
          <p:cNvPr id="35844" name="Picture 4" descr="ROYAL SWOR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3390900"/>
            <a:ext cx="819150" cy="3467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>
                <a:solidFill>
                  <a:srgbClr val="00FFFF"/>
                </a:solidFill>
              </a:rPr>
              <a:t>Wars of Louis XIV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54736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36F927"/>
                </a:solidFill>
              </a:rPr>
              <a:t>Foreign policy </a:t>
            </a:r>
            <a:r>
              <a:rPr lang="en-US" dirty="0" smtClean="0"/>
              <a:t>= expand to France’s </a:t>
            </a:r>
          </a:p>
          <a:p>
            <a:pPr algn="ctr">
              <a:buNone/>
            </a:pPr>
            <a:r>
              <a:rPr lang="en-US" dirty="0" smtClean="0">
                <a:solidFill>
                  <a:srgbClr val="FFC000"/>
                </a:solidFill>
              </a:rPr>
              <a:t>“natural boundaries” </a:t>
            </a:r>
            <a:r>
              <a:rPr lang="en-US" dirty="0" smtClean="0"/>
              <a:t>and …spent 30 of his 54 year reign at war </a:t>
            </a:r>
            <a:r>
              <a:rPr lang="en-US" dirty="0" smtClean="0">
                <a:solidFill>
                  <a:srgbClr val="67FA5C"/>
                </a:solidFill>
              </a:rPr>
              <a:t>($)</a:t>
            </a:r>
          </a:p>
          <a:p>
            <a:pPr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(high taxes &amp; abuse of power = discontent)</a:t>
            </a:r>
          </a:p>
          <a:p>
            <a:endParaRPr lang="en-US" dirty="0"/>
          </a:p>
        </p:txBody>
      </p:sp>
      <p:pic>
        <p:nvPicPr>
          <p:cNvPr id="56322" name="Picture 2" descr="http://www.theotherside.co.uk/tm-heritage/b-images/louis14-bruges-redplum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3041073"/>
            <a:ext cx="2987920" cy="35311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Wars of Louis XIV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627404"/>
            <a:ext cx="6248400" cy="623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Versailles Palace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dirty="0" smtClean="0"/>
              <a:t>32 years to construct; cost over $100 million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Outside of Paris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Center of art &amp; culture; envy of other monarchs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Symbol of extravagance &amp; power</a:t>
            </a:r>
            <a:endParaRPr lang="en-US" dirty="0"/>
          </a:p>
        </p:txBody>
      </p:sp>
      <p:pic>
        <p:nvPicPr>
          <p:cNvPr id="10" name="Picture 6" descr="Versailles Palace Pic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048001"/>
            <a:ext cx="5833513" cy="3810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791200" y="3733800"/>
            <a:ext cx="35173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Aerial view of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 Versailles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Palace,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 the home to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Bourbon Kings starting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 with Louis XIV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00"/>
                </a:solidFill>
              </a:rPr>
              <a:t>Versailles Palace</a:t>
            </a:r>
            <a:endParaRPr lang="en-US" dirty="0"/>
          </a:p>
        </p:txBody>
      </p:sp>
      <p:pic>
        <p:nvPicPr>
          <p:cNvPr id="59394" name="Picture 2" descr="Picture of Versailles Fran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514600" cy="3689041"/>
          </a:xfrm>
          <a:prstGeom prst="rect">
            <a:avLst/>
          </a:prstGeom>
          <a:noFill/>
        </p:spPr>
      </p:pic>
      <p:pic>
        <p:nvPicPr>
          <p:cNvPr id="59396" name="Picture 4" descr="Picture of Versailles Fran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685801"/>
            <a:ext cx="2438399" cy="3827418"/>
          </a:xfrm>
          <a:prstGeom prst="rect">
            <a:avLst/>
          </a:prstGeom>
          <a:noFill/>
        </p:spPr>
      </p:pic>
      <p:pic>
        <p:nvPicPr>
          <p:cNvPr id="59398" name="Picture 6" descr="Picture of Versailles Fran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4267200"/>
            <a:ext cx="3810000" cy="2590800"/>
          </a:xfrm>
          <a:prstGeom prst="rect">
            <a:avLst/>
          </a:prstGeom>
          <a:noFill/>
        </p:spPr>
      </p:pic>
      <p:pic>
        <p:nvPicPr>
          <p:cNvPr id="59400" name="Picture 8" descr="Picture of Verlailles Franc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1143000"/>
            <a:ext cx="3810000" cy="2600325"/>
          </a:xfrm>
          <a:prstGeom prst="rect">
            <a:avLst/>
          </a:prstGeom>
          <a:noFill/>
        </p:spPr>
      </p:pic>
      <p:pic>
        <p:nvPicPr>
          <p:cNvPr id="9" name="Picture 6" descr="http://www.castlesoftheworld.org/castles/Europe/Western_Europe/France/Versailles/salon2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892127"/>
            <a:ext cx="2362200" cy="2965873"/>
          </a:xfrm>
          <a:prstGeom prst="rect">
            <a:avLst/>
          </a:prstGeom>
          <a:noFill/>
        </p:spPr>
      </p:pic>
      <p:pic>
        <p:nvPicPr>
          <p:cNvPr id="10" name="Picture 10" descr="Galerie des Glaces. Source=http://www.urich.edu/~jpaulsen/int.html. Copyright © 1996 / Simon Fairclough, Amanda Howland et Janice B. Paulsen, &#10;Université de Richmond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4600" y="4724400"/>
            <a:ext cx="2752606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Versailles Palace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8" descr="http://staff.gps.edu/mines/images/jardin01.gif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38200"/>
            <a:ext cx="3525736" cy="2133600"/>
          </a:xfrm>
          <a:prstGeom prst="rect">
            <a:avLst/>
          </a:prstGeom>
          <a:noFill/>
        </p:spPr>
      </p:pic>
      <p:pic>
        <p:nvPicPr>
          <p:cNvPr id="5" name="Picture 15" descr="http://www.GreatBuildings.com/gbc/images/cid_1070085179_DSC09276.150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81400"/>
            <a:ext cx="3276600" cy="3276600"/>
          </a:xfrm>
          <a:prstGeom prst="rect">
            <a:avLst/>
          </a:prstGeom>
          <a:noFill/>
        </p:spPr>
      </p:pic>
      <p:pic>
        <p:nvPicPr>
          <p:cNvPr id="6" name="Picture 4" descr="http://www.castlesoftheworld.org/castles/Europe/Western_Europe/France/Versailles/fuent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34123" y="3962400"/>
            <a:ext cx="5109878" cy="2895600"/>
          </a:xfrm>
          <a:prstGeom prst="rect">
            <a:avLst/>
          </a:prstGeom>
          <a:noFill/>
        </p:spPr>
      </p:pic>
      <p:pic>
        <p:nvPicPr>
          <p:cNvPr id="7" name="Picture 10" descr="http://goeurope.about.com/library/graphics/gal/paris_versailles_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42560" y="838200"/>
            <a:ext cx="3901440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FFCC"/>
                </a:solidFill>
              </a:rPr>
              <a:t>Bourbon Monarchy</a:t>
            </a:r>
            <a:endParaRPr lang="en-US" dirty="0">
              <a:solidFill>
                <a:srgbClr val="00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The power, economy, culture &amp; prestige of France reached its heights under Louis XIV, but the constant warfare, extravagance and disregard for the common good that continued after him would lead to revolution &amp; the end of the Bourbon monarchy.</a:t>
            </a:r>
            <a:endParaRPr lang="en-US" dirty="0"/>
          </a:p>
        </p:txBody>
      </p:sp>
      <p:pic>
        <p:nvPicPr>
          <p:cNvPr id="60418" name="Picture 2" descr="Bourbon Flag of Fran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28089"/>
            <a:ext cx="3733800" cy="2229911"/>
          </a:xfrm>
          <a:prstGeom prst="rect">
            <a:avLst/>
          </a:prstGeom>
          <a:noFill/>
        </p:spPr>
      </p:pic>
      <p:pic>
        <p:nvPicPr>
          <p:cNvPr id="60420" name="Picture 4" descr="[French Flag]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9302" y="4648201"/>
            <a:ext cx="3314698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Russia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6324600"/>
          </a:xfrm>
        </p:spPr>
        <p:txBody>
          <a:bodyPr>
            <a:normAutofit fontScale="92500"/>
          </a:bodyPr>
          <a:lstStyle/>
          <a:p>
            <a:pPr marL="651510" indent="-514350">
              <a:buFont typeface="+mj-lt"/>
              <a:buAutoNum type="arabicPeriod"/>
            </a:pPr>
            <a:r>
              <a:rPr lang="en-US" dirty="0" smtClean="0"/>
              <a:t>What were czars?  Who was the 1</a:t>
            </a:r>
            <a:r>
              <a:rPr lang="en-US" baseline="30000" dirty="0" smtClean="0"/>
              <a:t>st</a:t>
            </a:r>
            <a:r>
              <a:rPr lang="en-US" dirty="0" smtClean="0"/>
              <a:t> one?</a:t>
            </a:r>
          </a:p>
          <a:p>
            <a:pPr marL="651510" indent="-514350" algn="ctr">
              <a:buFont typeface="+mj-lt"/>
              <a:buAutoNum type="arabicPeriod"/>
            </a:pPr>
            <a:r>
              <a:rPr lang="en-US" dirty="0" smtClean="0"/>
              <a:t>Who were boyars? What was their relationship w/the  1</a:t>
            </a:r>
            <a:r>
              <a:rPr lang="en-US" baseline="30000" dirty="0" smtClean="0"/>
              <a:t>st</a:t>
            </a:r>
            <a:r>
              <a:rPr lang="en-US" dirty="0" smtClean="0"/>
              <a:t> czar?</a:t>
            </a:r>
          </a:p>
          <a:p>
            <a:pPr marL="651510" indent="-514350" algn="ctr">
              <a:buFont typeface="+mj-lt"/>
              <a:buAutoNum type="arabicPeriod"/>
            </a:pPr>
            <a:r>
              <a:rPr lang="en-US" dirty="0" smtClean="0"/>
              <a:t>What family dynasty controlled Russia for 300 years?</a:t>
            </a:r>
          </a:p>
          <a:p>
            <a:pPr marL="651510" indent="-514350" algn="ctr">
              <a:buFont typeface="+mj-lt"/>
              <a:buAutoNum type="arabicPeriod"/>
            </a:pPr>
            <a:r>
              <a:rPr lang="en-US" dirty="0" smtClean="0"/>
              <a:t>How was Peter the Great  going to accomplish his goal of making Russia stronger to compete with Europe?</a:t>
            </a:r>
          </a:p>
          <a:p>
            <a:pPr marL="651510" indent="-514350" algn="ctr">
              <a:buFont typeface="+mj-lt"/>
              <a:buAutoNum type="arabicPeriod"/>
            </a:pPr>
            <a:r>
              <a:rPr lang="en-US" dirty="0" smtClean="0"/>
              <a:t>What types of reforms/changes did Peter make?</a:t>
            </a:r>
          </a:p>
          <a:p>
            <a:pPr marL="651510" indent="-514350" algn="ctr">
              <a:buFont typeface="+mj-lt"/>
              <a:buAutoNum type="arabicPeriod"/>
            </a:pPr>
            <a:r>
              <a:rPr lang="en-US" dirty="0" smtClean="0"/>
              <a:t>How did he improve Russia’s military? </a:t>
            </a:r>
          </a:p>
          <a:p>
            <a:pPr marL="651510" indent="-514350" algn="ctr">
              <a:buFont typeface="+mj-lt"/>
              <a:buAutoNum type="arabicPeriod"/>
            </a:pPr>
            <a:r>
              <a:rPr lang="en-US" dirty="0" smtClean="0"/>
              <a:t>What were “windows on Europe?” How would they help Peter accomplish his goal?</a:t>
            </a:r>
          </a:p>
          <a:p>
            <a:pPr marL="651510" indent="-514350" algn="ctr">
              <a:buFont typeface="+mj-lt"/>
              <a:buAutoNum type="arabicPeriod"/>
            </a:pPr>
            <a:r>
              <a:rPr lang="en-US" dirty="0" smtClean="0"/>
              <a:t>Who did he defeat to gain his “window?”</a:t>
            </a:r>
          </a:p>
          <a:p>
            <a:pPr marL="651510" indent="-514350" algn="ctr">
              <a:buFont typeface="+mj-lt"/>
              <a:buAutoNum type="arabicPeriod"/>
            </a:pPr>
            <a:r>
              <a:rPr lang="en-US" dirty="0" smtClean="0"/>
              <a:t>What did he build there? </a:t>
            </a:r>
          </a:p>
          <a:p>
            <a:pPr marL="651510" indent="-514350" algn="ctr">
              <a:buFont typeface="+mj-lt"/>
              <a:buAutoNum type="arabicPeriod"/>
            </a:pPr>
            <a:r>
              <a:rPr lang="en-US" dirty="0" smtClean="0"/>
              <a:t>What class of people didn’t benefit much from Peter?</a:t>
            </a:r>
          </a:p>
          <a:p>
            <a:pPr marL="651510" indent="-514350" algn="ctr">
              <a:buFont typeface="+mj-lt"/>
              <a:buAutoNum type="arabicPeriod"/>
            </a:pPr>
            <a:endParaRPr lang="en-US" dirty="0" smtClean="0"/>
          </a:p>
          <a:p>
            <a:pPr marL="651510" indent="-514350" algn="ctr">
              <a:buFont typeface="+mj-lt"/>
              <a:buAutoNum type="arabicPeriod"/>
            </a:pPr>
            <a:endParaRPr lang="en-US" dirty="0" smtClean="0"/>
          </a:p>
          <a:p>
            <a:pPr marL="651510" indent="-514350" algn="ctr">
              <a:buFont typeface="+mj-lt"/>
              <a:buAutoNum type="arabicPeriod"/>
            </a:pPr>
            <a:endParaRPr lang="en-US" dirty="0" smtClean="0"/>
          </a:p>
          <a:p>
            <a:pPr marL="651510" indent="-514350" algn="ctr">
              <a:buFont typeface="+mj-lt"/>
              <a:buAutoNum type="arabicPeriod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Russia 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562356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Russia under </a:t>
            </a:r>
            <a:r>
              <a:rPr lang="en-US" dirty="0" smtClean="0">
                <a:solidFill>
                  <a:srgbClr val="36F927"/>
                </a:solidFill>
              </a:rPr>
              <a:t>Mongol </a:t>
            </a:r>
            <a:r>
              <a:rPr lang="en-US" dirty="0" smtClean="0"/>
              <a:t>control (1200’s-1400’s)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rgbClr val="FFFF00"/>
                </a:solidFill>
              </a:rPr>
              <a:t>(1533) Ivan the Terrible </a:t>
            </a:r>
            <a:r>
              <a:rPr lang="en-US" dirty="0" smtClean="0"/>
              <a:t>becomes </a:t>
            </a:r>
            <a:r>
              <a:rPr lang="en-US" dirty="0" smtClean="0">
                <a:solidFill>
                  <a:srgbClr val="00FFCC"/>
                </a:solidFill>
              </a:rPr>
              <a:t>1</a:t>
            </a:r>
            <a:r>
              <a:rPr lang="en-US" baseline="30000" dirty="0" smtClean="0">
                <a:solidFill>
                  <a:srgbClr val="00FFCC"/>
                </a:solidFill>
              </a:rPr>
              <a:t>st</a:t>
            </a:r>
            <a:r>
              <a:rPr lang="en-US" dirty="0" smtClean="0">
                <a:solidFill>
                  <a:srgbClr val="00FFCC"/>
                </a:solidFill>
              </a:rPr>
              <a:t> official “czar” </a:t>
            </a:r>
          </a:p>
          <a:p>
            <a:pPr algn="ctr">
              <a:buNone/>
            </a:pPr>
            <a:r>
              <a:rPr lang="en-US" sz="3200" i="1" dirty="0" smtClean="0"/>
              <a:t>“emperor”</a:t>
            </a:r>
          </a:p>
        </p:txBody>
      </p:sp>
      <p:pic>
        <p:nvPicPr>
          <p:cNvPr id="62466" name="Picture 2" descr="Ivan IV the Terri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1981200"/>
            <a:ext cx="1981200" cy="4876800"/>
          </a:xfrm>
          <a:prstGeom prst="rect">
            <a:avLst/>
          </a:prstGeom>
          <a:noFill/>
        </p:spPr>
      </p:pic>
      <p:pic>
        <p:nvPicPr>
          <p:cNvPr id="62468" name="Picture 4" descr="http://www.hyperhistory.com/online_n2/images_n2/mongo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2743200"/>
            <a:ext cx="6876438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Russia &amp; the Romanovs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63246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00FFCC"/>
                </a:solidFill>
              </a:rPr>
              <a:t>Michael Romanov </a:t>
            </a:r>
            <a:r>
              <a:rPr lang="en-US" dirty="0" smtClean="0"/>
              <a:t>becomes czar &amp; begins the 300 year reign of the </a:t>
            </a: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Romanov Dynasty</a:t>
            </a:r>
            <a:r>
              <a:rPr lang="en-US" dirty="0" smtClean="0"/>
              <a:t>: (1613-1917)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rgbClr val="00FFCC"/>
                </a:solidFill>
              </a:rPr>
              <a:t>Peter the Great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czar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of Russia (1682-1725)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towering figure  (@6’-7’’)</a:t>
            </a:r>
            <a:endParaRPr lang="en-US" dirty="0"/>
          </a:p>
        </p:txBody>
      </p:sp>
      <p:pic>
        <p:nvPicPr>
          <p:cNvPr id="15362" name="Picture 2" descr="http://www.therussianshop.com/russhop/imperial/feagl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1143000"/>
            <a:ext cx="1905000" cy="2266951"/>
          </a:xfrm>
          <a:prstGeom prst="rect">
            <a:avLst/>
          </a:prstGeom>
          <a:noFill/>
        </p:spPr>
      </p:pic>
      <p:pic>
        <p:nvPicPr>
          <p:cNvPr id="5" name="Picture 4" descr="Portrait of Peter the Grea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3553603"/>
            <a:ext cx="2667000" cy="330439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200400" y="2667000"/>
            <a:ext cx="2747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Romanov family crest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Peter the Great (1682-1725)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Wants to </a:t>
            </a:r>
            <a:r>
              <a:rPr lang="en-US" u="sng" dirty="0" smtClean="0">
                <a:solidFill>
                  <a:srgbClr val="FFFF00"/>
                </a:solidFill>
              </a:rPr>
              <a:t>modernize / westernize </a:t>
            </a:r>
            <a:r>
              <a:rPr lang="en-US" dirty="0" smtClean="0"/>
              <a:t>Russia  </a:t>
            </a:r>
          </a:p>
          <a:p>
            <a:pPr algn="ctr">
              <a:buFont typeface="Wingdings" pitchFamily="2" charset="2"/>
              <a:buChar char="§"/>
            </a:pPr>
            <a:r>
              <a:rPr lang="en-US" dirty="0" smtClean="0"/>
              <a:t> must acquire warm water ports =</a:t>
            </a:r>
          </a:p>
          <a:p>
            <a:pPr algn="ctr">
              <a:buNone/>
            </a:pPr>
            <a:r>
              <a:rPr lang="en-US" dirty="0" smtClean="0">
                <a:solidFill>
                  <a:srgbClr val="00FFCC"/>
                </a:solidFill>
              </a:rPr>
              <a:t>“windows to the West”</a:t>
            </a:r>
          </a:p>
          <a:p>
            <a:pPr algn="ctr">
              <a:buNone/>
            </a:pPr>
            <a:r>
              <a:rPr lang="en-US" dirty="0" smtClean="0"/>
              <a:t> (to increase </a:t>
            </a:r>
            <a:r>
              <a:rPr lang="en-US" dirty="0" smtClean="0">
                <a:solidFill>
                  <a:srgbClr val="36F927"/>
                </a:solidFill>
              </a:rPr>
              <a:t>trade </a:t>
            </a:r>
            <a:r>
              <a:rPr lang="en-US" dirty="0" smtClean="0"/>
              <a:t>&amp; </a:t>
            </a:r>
            <a:r>
              <a:rPr lang="en-US" dirty="0" smtClean="0">
                <a:solidFill>
                  <a:srgbClr val="FF0000"/>
                </a:solidFill>
              </a:rPr>
              <a:t>cultural diffusion</a:t>
            </a:r>
            <a:r>
              <a:rPr lang="en-US" dirty="0" smtClean="0"/>
              <a:t>)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 algn="ctr">
              <a:buFont typeface="Wingdings" pitchFamily="2" charset="2"/>
              <a:buChar char="Ø"/>
            </a:pPr>
            <a:r>
              <a:rPr lang="en-US" dirty="0" smtClean="0"/>
              <a:t> (1690’s): Peter </a:t>
            </a:r>
            <a:r>
              <a:rPr lang="en-US" dirty="0" smtClean="0">
                <a:solidFill>
                  <a:srgbClr val="FFC000"/>
                </a:solidFill>
              </a:rPr>
              <a:t>travelled in disguise </a:t>
            </a:r>
            <a:r>
              <a:rPr lang="en-US" dirty="0" smtClean="0"/>
              <a:t>throughout the West to see &amp; learn (gov’t, trade, economy, shipbuilding, military, culture &amp; customs)</a:t>
            </a:r>
          </a:p>
          <a:p>
            <a:endParaRPr lang="en-US" dirty="0" smtClean="0"/>
          </a:p>
        </p:txBody>
      </p:sp>
      <p:sp>
        <p:nvSpPr>
          <p:cNvPr id="15362" name="AutoShape 2" descr="http://www.allempires.com/article/www.allempires.com/empires/russia/peter_grea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364" name="AutoShape 4" descr="http://www.allempires.com/article/www.allempires.com/empires/russia/peter_grea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rgbClr val="FFFF00"/>
                </a:solidFill>
              </a:rPr>
              <a:t>Divine Right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84369"/>
            <a:ext cx="8077200" cy="466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071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Reforms of Peter the Great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6096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When he returned. Implemented new ideas &amp; hired Western advisors/experts</a:t>
            </a:r>
          </a:p>
          <a:p>
            <a:pPr algn="ctr">
              <a:buFont typeface="Wingdings" pitchFamily="2" charset="2"/>
              <a:buChar char="Ø"/>
            </a:pPr>
            <a:r>
              <a:rPr lang="en-US" dirty="0" smtClean="0"/>
              <a:t>Introduced </a:t>
            </a:r>
            <a:r>
              <a:rPr lang="en-US" dirty="0" smtClean="0">
                <a:solidFill>
                  <a:srgbClr val="FFFF00"/>
                </a:solidFill>
              </a:rPr>
              <a:t>potatoes</a:t>
            </a:r>
            <a:r>
              <a:rPr lang="en-US" dirty="0" smtClean="0"/>
              <a:t> to increase food supply</a:t>
            </a:r>
          </a:p>
          <a:p>
            <a:pPr algn="ctr">
              <a:buFont typeface="Wingdings" pitchFamily="2" charset="2"/>
              <a:buChar char="Ø"/>
            </a:pPr>
            <a:r>
              <a:rPr lang="en-US" dirty="0" smtClean="0"/>
              <a:t>Started 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newspaper</a:t>
            </a:r>
            <a:r>
              <a:rPr lang="en-US" dirty="0" smtClean="0"/>
              <a:t> in Russia</a:t>
            </a:r>
          </a:p>
          <a:p>
            <a:pPr algn="ctr">
              <a:buFont typeface="Wingdings" pitchFamily="2" charset="2"/>
              <a:buChar char="Ø"/>
            </a:pPr>
            <a:r>
              <a:rPr lang="en-US" dirty="0" smtClean="0"/>
              <a:t>Increased status of </a:t>
            </a:r>
            <a:r>
              <a:rPr lang="en-US" dirty="0" smtClean="0">
                <a:solidFill>
                  <a:srgbClr val="FFFF00"/>
                </a:solidFill>
              </a:rPr>
              <a:t>women</a:t>
            </a:r>
          </a:p>
          <a:p>
            <a:pPr algn="ctr">
              <a:buFont typeface="Wingdings" pitchFamily="2" charset="2"/>
              <a:buChar char="Ø"/>
            </a:pPr>
            <a:r>
              <a:rPr lang="en-US" dirty="0" smtClean="0"/>
              <a:t>Advanced arts &amp; education by creating new </a:t>
            </a:r>
            <a:r>
              <a:rPr lang="en-US" dirty="0" smtClean="0">
                <a:solidFill>
                  <a:srgbClr val="FFFF00"/>
                </a:solidFill>
              </a:rPr>
              <a:t>schools</a:t>
            </a:r>
          </a:p>
          <a:p>
            <a:pPr algn="ctr">
              <a:buFont typeface="Wingdings" pitchFamily="2" charset="2"/>
              <a:buChar char="Ø"/>
            </a:pPr>
            <a:r>
              <a:rPr lang="en-US" dirty="0" smtClean="0"/>
              <a:t>Opened a school of </a:t>
            </a:r>
            <a:r>
              <a:rPr lang="en-US" dirty="0" smtClean="0">
                <a:solidFill>
                  <a:srgbClr val="FFFF00"/>
                </a:solidFill>
              </a:rPr>
              <a:t>navigation</a:t>
            </a:r>
          </a:p>
          <a:p>
            <a:pPr algn="ctr">
              <a:buFont typeface="Wingdings" pitchFamily="2" charset="2"/>
              <a:buChar char="Ø"/>
            </a:pPr>
            <a:r>
              <a:rPr lang="en-US" dirty="0" smtClean="0"/>
              <a:t>All nobles must serve the state (military, gov’t), but must earn rank &amp; position through merit</a:t>
            </a:r>
          </a:p>
          <a:p>
            <a:pPr algn="ctr">
              <a:buFont typeface="Wingdings" pitchFamily="2" charset="2"/>
              <a:buChar char="Ø"/>
            </a:pPr>
            <a:endParaRPr lang="en-US" dirty="0" smtClean="0"/>
          </a:p>
          <a:p>
            <a:pPr algn="ctr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Czar Peter the Great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471160"/>
          </a:xfrm>
        </p:spPr>
        <p:txBody>
          <a:bodyPr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/>
              <a:t>Introduced Western style customs &amp; dress &amp; demanded their acceptance or tax:</a:t>
            </a:r>
          </a:p>
          <a:p>
            <a:pPr algn="ctr">
              <a:buFont typeface="Wingdings" pitchFamily="2" charset="2"/>
              <a:buChar char="Ø"/>
            </a:pPr>
            <a:r>
              <a:rPr lang="en-US" dirty="0" smtClean="0"/>
              <a:t>No beards, no robes, etc</a:t>
            </a:r>
          </a:p>
        </p:txBody>
      </p:sp>
      <p:sp>
        <p:nvSpPr>
          <p:cNvPr id="63490" name="AutoShape 2" descr="http://www.allempires.com/article/www.allempires.com/empires/russia/peter%20with%20workmen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3492" name="AutoShape 4" descr="http://www.allempires.com/article/www.allempires.com/empires/russia/peter%20with%20workmen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338" name="AutoShape 2" descr="http://www.allempires.com/article/www.allempires.com/empires/russia/peter_grea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340" name="AutoShape 4" descr="http://www.allempires.com/article/www.allempires.com/empires/russia/peter_grea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342" name="AutoShape 6" descr="http://www.allempires.com/article/www.allempires.com/empires/russia/peter_grea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4344" name="Picture 8" descr="Russian boya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12721"/>
            <a:ext cx="2438400" cy="4145279"/>
          </a:xfrm>
          <a:prstGeom prst="rect">
            <a:avLst/>
          </a:prstGeom>
          <a:noFill/>
        </p:spPr>
      </p:pic>
      <p:pic>
        <p:nvPicPr>
          <p:cNvPr id="14346" name="Picture 10" descr="http://www.costumes.org/HISTORY/20thcent/1900s/1903ball/plate13t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86550" y="2743199"/>
            <a:ext cx="2457449" cy="4114801"/>
          </a:xfrm>
          <a:prstGeom prst="rect">
            <a:avLst/>
          </a:prstGeom>
          <a:noFill/>
        </p:spPr>
      </p:pic>
      <p:pic>
        <p:nvPicPr>
          <p:cNvPr id="14348" name="Picture 12" descr="http://www.costumes.org/HISTORY/20thcent/1900s/1903ball/plate27t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000" y="2743196"/>
            <a:ext cx="2286000" cy="41148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Peter the Great (1682-1725)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394960"/>
          </a:xfrm>
        </p:spPr>
        <p:txBody>
          <a:bodyPr/>
          <a:lstStyle/>
          <a:p>
            <a:r>
              <a:rPr lang="en-US" dirty="0" smtClean="0"/>
              <a:t>BUT. . . </a:t>
            </a:r>
          </a:p>
          <a:p>
            <a:pPr algn="ctr">
              <a:buFont typeface="Wingdings" pitchFamily="2" charset="2"/>
              <a:buChar char="Ø"/>
            </a:pPr>
            <a:r>
              <a:rPr lang="en-US" dirty="0" smtClean="0"/>
              <a:t>He increased taxes</a:t>
            </a:r>
          </a:p>
          <a:p>
            <a:pPr algn="ctr">
              <a:buFont typeface="Wingdings" pitchFamily="2" charset="2"/>
              <a:buChar char="Ø"/>
            </a:pPr>
            <a:r>
              <a:rPr lang="en-US" dirty="0" smtClean="0"/>
              <a:t>Forced conscription in military</a:t>
            </a:r>
          </a:p>
          <a:p>
            <a:pPr algn="ctr">
              <a:buFont typeface="Wingdings" pitchFamily="2" charset="2"/>
              <a:buChar char="Ø"/>
            </a:pPr>
            <a:r>
              <a:rPr lang="en-US" dirty="0" smtClean="0"/>
              <a:t>Maintained serfdom for labor</a:t>
            </a:r>
          </a:p>
          <a:p>
            <a:pPr algn="ctr">
              <a:buFont typeface="Wingdings" pitchFamily="2" charset="2"/>
              <a:buChar char="Ø"/>
            </a:pPr>
            <a:r>
              <a:rPr lang="en-US" dirty="0" smtClean="0"/>
              <a:t>State control of the Orthodox Church</a:t>
            </a:r>
          </a:p>
          <a:p>
            <a:pPr algn="ctr">
              <a:buFont typeface="Wingdings" pitchFamily="2" charset="2"/>
              <a:buChar char="Ø"/>
            </a:pPr>
            <a:r>
              <a:rPr lang="en-US" dirty="0" smtClean="0"/>
              <a:t>Spent over 30 of his 36 year reign at war</a:t>
            </a:r>
            <a:endParaRPr lang="en-US" dirty="0"/>
          </a:p>
        </p:txBody>
      </p:sp>
      <p:pic>
        <p:nvPicPr>
          <p:cNvPr id="4" name="Picture 3" descr="Portrait of Peter the Gre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3940834"/>
            <a:ext cx="2354463" cy="29171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Peter’s Foreign Policy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09016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To obtain warm water ports, he resorted to war:</a:t>
            </a:r>
          </a:p>
          <a:p>
            <a:pPr>
              <a:buNone/>
            </a:pPr>
            <a:r>
              <a:rPr lang="en-US" dirty="0" smtClean="0"/>
              <a:t>The </a:t>
            </a:r>
            <a:r>
              <a:rPr lang="en-US" dirty="0" smtClean="0">
                <a:solidFill>
                  <a:srgbClr val="36F927"/>
                </a:solidFill>
              </a:rPr>
              <a:t>Great Northern War </a:t>
            </a:r>
            <a:r>
              <a:rPr lang="en-US" dirty="0" smtClean="0"/>
              <a:t>(1699-1721)</a:t>
            </a:r>
          </a:p>
          <a:p>
            <a:pPr algn="ctr">
              <a:buFont typeface="Arial" pitchFamily="34" charset="0"/>
              <a:buChar char="•"/>
            </a:pPr>
            <a:r>
              <a:rPr lang="en-US" dirty="0" smtClean="0"/>
              <a:t>vs. </a:t>
            </a:r>
            <a:r>
              <a:rPr lang="en-US" dirty="0" smtClean="0">
                <a:solidFill>
                  <a:srgbClr val="FFFF00"/>
                </a:solidFill>
              </a:rPr>
              <a:t>Sweden </a:t>
            </a:r>
            <a:r>
              <a:rPr lang="en-US" dirty="0" smtClean="0">
                <a:solidFill>
                  <a:srgbClr val="FF99FF"/>
                </a:solidFill>
              </a:rPr>
              <a:t>(Charles XII)</a:t>
            </a:r>
            <a:endParaRPr lang="en-US" dirty="0" smtClean="0"/>
          </a:p>
          <a:p>
            <a:pPr algn="ctr">
              <a:buFont typeface="Arial" pitchFamily="34" charset="0"/>
              <a:buChar char="•"/>
            </a:pPr>
            <a:r>
              <a:rPr lang="en-US" dirty="0" smtClean="0"/>
              <a:t>Gained control of the Baltic coast</a:t>
            </a:r>
          </a:p>
          <a:p>
            <a:pPr algn="r">
              <a:buFont typeface="Arial" pitchFamily="34" charset="0"/>
              <a:buChar char="•"/>
            </a:pPr>
            <a:r>
              <a:rPr lang="en-US" dirty="0" smtClean="0"/>
              <a:t>Russia became dominant power in N. Europe</a:t>
            </a:r>
          </a:p>
          <a:p>
            <a:pPr algn="r">
              <a:buFont typeface="Wingdings" pitchFamily="2" charset="2"/>
              <a:buChar char="Ø"/>
            </a:pPr>
            <a:r>
              <a:rPr lang="en-US" dirty="0" smtClean="0">
                <a:solidFill>
                  <a:srgbClr val="00FFFF"/>
                </a:solidFill>
              </a:rPr>
              <a:t>Builds Russia’s 1</a:t>
            </a:r>
            <a:r>
              <a:rPr lang="en-US" baseline="30000" dirty="0" smtClean="0">
                <a:solidFill>
                  <a:srgbClr val="00FFFF"/>
                </a:solidFill>
              </a:rPr>
              <a:t>st</a:t>
            </a:r>
            <a:r>
              <a:rPr lang="en-US" dirty="0" smtClean="0">
                <a:solidFill>
                  <a:srgbClr val="00FFFF"/>
                </a:solidFill>
              </a:rPr>
              <a:t> navy</a:t>
            </a:r>
          </a:p>
          <a:p>
            <a:pPr algn="ctr">
              <a:buFont typeface="Wingdings" pitchFamily="2" charset="2"/>
              <a:buChar char="Ø"/>
            </a:pPr>
            <a:endParaRPr lang="en-US" dirty="0"/>
          </a:p>
        </p:txBody>
      </p:sp>
      <p:pic>
        <p:nvPicPr>
          <p:cNvPr id="64514" name="Picture 2" descr="http://www.neva.ru/EXPO96/book/GIF/1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4248149"/>
            <a:ext cx="3810000" cy="2609851"/>
          </a:xfrm>
          <a:prstGeom prst="rect">
            <a:avLst/>
          </a:prstGeom>
          <a:noFill/>
        </p:spPr>
      </p:pic>
      <p:pic>
        <p:nvPicPr>
          <p:cNvPr id="64516" name="Picture 4" descr="http://www.acedia.se/bilder/GNW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19524"/>
            <a:ext cx="2171700" cy="3038476"/>
          </a:xfrm>
          <a:prstGeom prst="rect">
            <a:avLst/>
          </a:prstGeom>
          <a:noFill/>
        </p:spPr>
      </p:pic>
      <p:pic>
        <p:nvPicPr>
          <p:cNvPr id="64518" name="Picture 6" descr="http://www.acedia.se/bilder/GNW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3810001"/>
            <a:ext cx="1952424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Peter’s Expansion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6400800"/>
            <a:ext cx="861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FF00"/>
                </a:solidFill>
              </a:rPr>
              <a:t>Russian Empire reached greatest size to that time under Peter</a:t>
            </a:r>
            <a:endParaRPr lang="en-US" sz="2200" b="1" dirty="0">
              <a:solidFill>
                <a:srgbClr val="FFFF00"/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609600"/>
            <a:ext cx="8001000" cy="5754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St. Petersburg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8686800" cy="5791200"/>
          </a:xfrm>
        </p:spPr>
        <p:txBody>
          <a:bodyPr/>
          <a:lstStyle/>
          <a:p>
            <a:pPr algn="ctr"/>
            <a:r>
              <a:rPr lang="en-US" dirty="0" smtClean="0"/>
              <a:t>built new modern capital of </a:t>
            </a:r>
            <a:r>
              <a:rPr lang="en-US" dirty="0" smtClean="0">
                <a:solidFill>
                  <a:srgbClr val="FFFF00"/>
                </a:solidFill>
              </a:rPr>
              <a:t>St. Petersburg </a:t>
            </a:r>
            <a:r>
              <a:rPr lang="en-US" dirty="0" smtClean="0"/>
              <a:t>along the Baltic Sea . . . his “window”</a:t>
            </a:r>
          </a:p>
          <a:p>
            <a:endParaRPr lang="en-US" dirty="0"/>
          </a:p>
        </p:txBody>
      </p:sp>
      <p:pic>
        <p:nvPicPr>
          <p:cNvPr id="65538" name="Picture 2" descr="http://www.neva.ru/EXPO96/book/GIF/2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133600"/>
            <a:ext cx="3810000" cy="2581276"/>
          </a:xfrm>
          <a:prstGeom prst="rect">
            <a:avLst/>
          </a:prstGeom>
          <a:noFill/>
        </p:spPr>
      </p:pic>
      <p:pic>
        <p:nvPicPr>
          <p:cNvPr id="5" name="Picture 14" descr="Grand Cascade at Peterhof, St. Petersburg, Russ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94387" y="3962400"/>
            <a:ext cx="4254757" cy="2895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905000" y="2590800"/>
            <a:ext cx="33249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Image of Peter supervising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Construction of 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St. Petersburg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5800" y="5486400"/>
            <a:ext cx="37866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A palace of the Peterhof estate,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 constructed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by Peter the Great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FFC000"/>
                </a:solidFill>
              </a:rPr>
              <a:t>Catherine the Great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943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German </a:t>
            </a:r>
            <a:r>
              <a:rPr lang="en-US" dirty="0" smtClean="0"/>
              <a:t>princess who was </a:t>
            </a:r>
          </a:p>
          <a:p>
            <a:pPr>
              <a:buNone/>
            </a:pPr>
            <a:r>
              <a:rPr lang="en-US" dirty="0" smtClean="0"/>
              <a:t>czarina of Russia (1762-1796)</a:t>
            </a:r>
          </a:p>
          <a:p>
            <a:pPr algn="ctr">
              <a:buNone/>
            </a:pPr>
            <a:r>
              <a:rPr lang="en-US" dirty="0" smtClean="0"/>
              <a:t>(married Peter III)</a:t>
            </a:r>
          </a:p>
          <a:p>
            <a:pPr algn="ctr">
              <a:buNone/>
            </a:pPr>
            <a:endParaRPr lang="en-US" dirty="0" smtClean="0"/>
          </a:p>
          <a:p>
            <a:r>
              <a:rPr lang="en-US" dirty="0" smtClean="0"/>
              <a:t>Captured the </a:t>
            </a:r>
            <a:r>
              <a:rPr lang="en-US" dirty="0" smtClean="0">
                <a:solidFill>
                  <a:srgbClr val="36F927"/>
                </a:solidFill>
              </a:rPr>
              <a:t>Crimea </a:t>
            </a:r>
          </a:p>
          <a:p>
            <a:pPr>
              <a:buNone/>
            </a:pPr>
            <a:r>
              <a:rPr lang="en-US" dirty="0" smtClean="0"/>
              <a:t>from the </a:t>
            </a:r>
            <a:r>
              <a:rPr lang="en-US" dirty="0" smtClean="0">
                <a:solidFill>
                  <a:srgbClr val="00FFFF"/>
                </a:solidFill>
              </a:rPr>
              <a:t>Turks</a:t>
            </a:r>
            <a:r>
              <a:rPr lang="en-US" dirty="0" smtClean="0"/>
              <a:t> and now Russia </a:t>
            </a:r>
          </a:p>
          <a:p>
            <a:pPr>
              <a:buNone/>
            </a:pPr>
            <a:r>
              <a:rPr lang="en-US" dirty="0" smtClean="0"/>
              <a:t>had a port on the </a:t>
            </a:r>
            <a:r>
              <a:rPr lang="en-US" dirty="0" smtClean="0">
                <a:solidFill>
                  <a:srgbClr val="FFC000"/>
                </a:solidFill>
              </a:rPr>
              <a:t>Black Sea </a:t>
            </a:r>
            <a:r>
              <a:rPr lang="en-US" dirty="0" smtClean="0"/>
              <a:t>(2</a:t>
            </a:r>
            <a:r>
              <a:rPr lang="en-US" baseline="30000" dirty="0" smtClean="0"/>
              <a:t>nd</a:t>
            </a:r>
            <a:r>
              <a:rPr lang="en-US" dirty="0" smtClean="0"/>
              <a:t> “window”)</a:t>
            </a:r>
          </a:p>
          <a:p>
            <a:r>
              <a:rPr lang="en-US" dirty="0" smtClean="0"/>
              <a:t>Took part in the partition of </a:t>
            </a:r>
            <a:r>
              <a:rPr lang="en-US" dirty="0" smtClean="0">
                <a:solidFill>
                  <a:srgbClr val="FF9966"/>
                </a:solidFill>
              </a:rPr>
              <a:t>Poland</a:t>
            </a:r>
          </a:p>
          <a:p>
            <a:pPr algn="ctr"/>
            <a:r>
              <a:rPr lang="en-US" dirty="0" smtClean="0"/>
              <a:t>She won support of the nobles by exempting them from taxes and abandoned the peasant </a:t>
            </a:r>
            <a:r>
              <a:rPr lang="en-US" dirty="0" smtClean="0">
                <a:solidFill>
                  <a:srgbClr val="FFFF00"/>
                </a:solidFill>
              </a:rPr>
              <a:t>serfs</a:t>
            </a:r>
          </a:p>
          <a:p>
            <a:endParaRPr lang="en-US" dirty="0"/>
          </a:p>
        </p:txBody>
      </p:sp>
      <p:pic>
        <p:nvPicPr>
          <p:cNvPr id="4" name="Picture 14" descr="Photograph:Catherine II of Russia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1" y="0"/>
            <a:ext cx="2590800" cy="39389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Austria &amp; Maria Theresa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/>
              <a:t>After the </a:t>
            </a:r>
            <a:r>
              <a:rPr lang="en-US" dirty="0" smtClean="0">
                <a:solidFill>
                  <a:srgbClr val="FFFF00"/>
                </a:solidFill>
              </a:rPr>
              <a:t>30 Years War</a:t>
            </a:r>
            <a:r>
              <a:rPr lang="en-US" dirty="0" smtClean="0"/>
              <a:t>, Hapsburg power was concentrated in the East </a:t>
            </a:r>
          </a:p>
          <a:p>
            <a:pPr algn="ctr">
              <a:buNone/>
            </a:pPr>
            <a:r>
              <a:rPr lang="en-US" dirty="0" smtClean="0"/>
              <a:t>(lost Spain to Bourbon by 1713)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rgbClr val="36F927"/>
                </a:solidFill>
              </a:rPr>
              <a:t>Hapsburg</a:t>
            </a:r>
            <a:r>
              <a:rPr lang="en-US" dirty="0" smtClean="0"/>
              <a:t> ruler of </a:t>
            </a:r>
            <a:r>
              <a:rPr lang="en-US" dirty="0" smtClean="0">
                <a:solidFill>
                  <a:srgbClr val="FFC000"/>
                </a:solidFill>
              </a:rPr>
              <a:t>Austria </a:t>
            </a:r>
            <a:r>
              <a:rPr lang="en-US" dirty="0" smtClean="0"/>
              <a:t>(1740-1780)</a:t>
            </a:r>
          </a:p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rgbClr val="00FFFF"/>
                </a:solidFill>
              </a:rPr>
              <a:t>Pragmatic Sanction </a:t>
            </a:r>
            <a:r>
              <a:rPr lang="en-US" dirty="0" smtClean="0"/>
              <a:t>&amp; war with </a:t>
            </a:r>
          </a:p>
          <a:p>
            <a:pPr algn="r">
              <a:buNone/>
            </a:pPr>
            <a:r>
              <a:rPr lang="en-US" dirty="0" smtClean="0">
                <a:solidFill>
                  <a:srgbClr val="FF9966"/>
                </a:solidFill>
              </a:rPr>
              <a:t>Frederick the Great </a:t>
            </a:r>
            <a:r>
              <a:rPr lang="en-US" dirty="0" smtClean="0"/>
              <a:t>of Prussia</a:t>
            </a:r>
          </a:p>
          <a:p>
            <a:pPr algn="r">
              <a:buNone/>
            </a:pPr>
            <a:r>
              <a:rPr lang="en-US" i="1" dirty="0" smtClean="0">
                <a:solidFill>
                  <a:srgbClr val="FFFF00"/>
                </a:solidFill>
              </a:rPr>
              <a:t>(War of Austrian Succession)</a:t>
            </a:r>
          </a:p>
        </p:txBody>
      </p:sp>
      <p:pic>
        <p:nvPicPr>
          <p:cNvPr id="11266" name="Picture 2" descr="Maria Theres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57247"/>
            <a:ext cx="2362200" cy="340075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667000" y="5715000"/>
            <a:ext cx="32239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Hapsburg ruler of Austria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Empress Maria Theresa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997" y="0"/>
            <a:ext cx="7181425" cy="6999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36F927"/>
                </a:solidFill>
              </a:rPr>
              <a:t>Prussia</a:t>
            </a:r>
            <a:endParaRPr lang="en-US" sz="4000" dirty="0">
              <a:solidFill>
                <a:srgbClr val="36F92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8686800" cy="5867400"/>
          </a:xfrm>
        </p:spPr>
        <p:txBody>
          <a:bodyPr/>
          <a:lstStyle/>
          <a:p>
            <a:r>
              <a:rPr lang="en-US" dirty="0" smtClean="0">
                <a:solidFill>
                  <a:srgbClr val="00FFFF"/>
                </a:solidFill>
              </a:rPr>
              <a:t>Prussia</a:t>
            </a:r>
            <a:r>
              <a:rPr lang="en-US" dirty="0" smtClean="0"/>
              <a:t> = a German state that was part of HRE</a:t>
            </a:r>
          </a:p>
          <a:p>
            <a:pPr>
              <a:buNone/>
            </a:pPr>
            <a:endParaRPr lang="en-US" dirty="0" smtClean="0">
              <a:solidFill>
                <a:srgbClr val="36F927"/>
              </a:solidFill>
            </a:endParaRP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676400"/>
            <a:ext cx="780147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09600" y="990600"/>
            <a:ext cx="7239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200" dirty="0" smtClean="0"/>
              <a:t>The </a:t>
            </a:r>
            <a:r>
              <a:rPr lang="en-US" sz="2200" dirty="0" smtClean="0">
                <a:solidFill>
                  <a:srgbClr val="FFFF00"/>
                </a:solidFill>
              </a:rPr>
              <a:t>Hohenzollern Family</a:t>
            </a:r>
            <a:r>
              <a:rPr lang="en-US" sz="2200" dirty="0" smtClean="0">
                <a:solidFill>
                  <a:srgbClr val="36F927"/>
                </a:solidFill>
              </a:rPr>
              <a:t> </a:t>
            </a: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</a:rPr>
              <a:t>ruled scattered lands that were recognized as the kingdom of Prussia by 1713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rgbClr val="FFFF00"/>
                </a:solidFill>
                <a:effectLst/>
              </a:rPr>
              <a:t>Divine Right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94" y="1600200"/>
            <a:ext cx="8263106" cy="4720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0237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6F927"/>
                </a:solidFill>
              </a:rPr>
              <a:t>Prussia</a:t>
            </a:r>
            <a:endParaRPr lang="en-US" dirty="0">
              <a:solidFill>
                <a:srgbClr val="36F92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77596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Known for its </a:t>
            </a:r>
            <a:r>
              <a:rPr lang="en-US" dirty="0" smtClean="0">
                <a:solidFill>
                  <a:srgbClr val="00FFCC"/>
                </a:solidFill>
              </a:rPr>
              <a:t>efficient &amp; powerful army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  <p:pic>
        <p:nvPicPr>
          <p:cNvPr id="4" name="Picture 12" descr="Hohen Friedburg by Carl Rochling.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066800"/>
            <a:ext cx="3886200" cy="2590800"/>
          </a:xfrm>
          <a:prstGeom prst="rect">
            <a:avLst/>
          </a:prstGeom>
          <a:noFill/>
        </p:spPr>
      </p:pic>
      <p:pic>
        <p:nvPicPr>
          <p:cNvPr id="5" name="Picture 4" descr="Das 1 Battalion, leibgarde bei Kollin by Richard Knotel.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990600"/>
            <a:ext cx="4191000" cy="2762250"/>
          </a:xfrm>
          <a:prstGeom prst="rect">
            <a:avLst/>
          </a:prstGeom>
          <a:noFill/>
        </p:spPr>
      </p:pic>
      <p:pic>
        <p:nvPicPr>
          <p:cNvPr id="6" name="Picture 6" descr="Acprussiamap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14800" y="3657600"/>
            <a:ext cx="5029200" cy="32004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81000" y="3962400"/>
            <a:ext cx="3733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FF00"/>
                </a:solidFill>
              </a:rPr>
              <a:t>Military strength</a:t>
            </a:r>
          </a:p>
          <a:p>
            <a:pPr algn="ctr"/>
            <a:r>
              <a:rPr lang="en-US" sz="2200" dirty="0" smtClean="0">
                <a:solidFill>
                  <a:srgbClr val="FFFF00"/>
                </a:solidFill>
              </a:rPr>
              <a:t>was necessary</a:t>
            </a:r>
          </a:p>
          <a:p>
            <a:pPr algn="ctr"/>
            <a:r>
              <a:rPr lang="en-US" sz="2200" dirty="0" smtClean="0">
                <a:solidFill>
                  <a:srgbClr val="FFFF00"/>
                </a:solidFill>
              </a:rPr>
              <a:t>to protect such</a:t>
            </a:r>
          </a:p>
          <a:p>
            <a:pPr algn="ctr"/>
            <a:r>
              <a:rPr lang="en-US" sz="2200" dirty="0" smtClean="0">
                <a:solidFill>
                  <a:srgbClr val="FFFF00"/>
                </a:solidFill>
              </a:rPr>
              <a:t>scattered lands.</a:t>
            </a:r>
            <a:endParaRPr lang="en-US" sz="2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dirty="0" smtClean="0">
                <a:solidFill>
                  <a:srgbClr val="36F927"/>
                </a:solidFill>
              </a:rPr>
              <a:t>Frederick the Great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62484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rgbClr val="00FFFF"/>
                </a:solidFill>
              </a:rPr>
              <a:t>Hohenzollern</a:t>
            </a:r>
            <a:r>
              <a:rPr lang="en-US" dirty="0" smtClean="0"/>
              <a:t> ruler of </a:t>
            </a:r>
            <a:r>
              <a:rPr lang="en-US" dirty="0" smtClean="0">
                <a:solidFill>
                  <a:srgbClr val="67FA5C"/>
                </a:solidFill>
              </a:rPr>
              <a:t>Prussia </a:t>
            </a:r>
          </a:p>
          <a:p>
            <a:pPr algn="ctr">
              <a:buNone/>
            </a:pPr>
            <a:r>
              <a:rPr lang="en-US" dirty="0" smtClean="0"/>
              <a:t>(1740-1786)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Very intelligent, well educated &amp;</a:t>
            </a:r>
          </a:p>
          <a:p>
            <a:pPr>
              <a:buNone/>
            </a:pPr>
            <a:r>
              <a:rPr lang="en-US" dirty="0" smtClean="0"/>
              <a:t>      a </a:t>
            </a:r>
            <a:r>
              <a:rPr lang="en-US" dirty="0" smtClean="0">
                <a:solidFill>
                  <a:srgbClr val="FFFF00"/>
                </a:solidFill>
              </a:rPr>
              <a:t>brilliant military commander</a:t>
            </a:r>
          </a:p>
          <a:p>
            <a:pPr>
              <a:buNone/>
            </a:pPr>
            <a:r>
              <a:rPr lang="en-US" dirty="0" smtClean="0"/>
              <a:t>                  but </a:t>
            </a:r>
            <a:r>
              <a:rPr lang="en-US" dirty="0" smtClean="0">
                <a:solidFill>
                  <a:srgbClr val="FF99FF"/>
                </a:solidFill>
              </a:rPr>
              <a:t>too many wars.</a:t>
            </a:r>
          </a:p>
          <a:p>
            <a:pPr algn="r">
              <a:buFont typeface="Wingdings" pitchFamily="2" charset="2"/>
              <a:buChar char="Ø"/>
            </a:pPr>
            <a:endParaRPr lang="en-US" dirty="0" smtClean="0">
              <a:solidFill>
                <a:srgbClr val="00B050"/>
              </a:solidFill>
            </a:endParaRPr>
          </a:p>
          <a:p>
            <a:pPr algn="r">
              <a:buNone/>
            </a:pPr>
            <a:endParaRPr lang="en-US" dirty="0" smtClean="0">
              <a:solidFill>
                <a:srgbClr val="00B050"/>
              </a:solidFill>
            </a:endParaRPr>
          </a:p>
          <a:p>
            <a:pPr algn="r">
              <a:buFont typeface="Wingdings" pitchFamily="2" charset="2"/>
              <a:buChar char="Ø"/>
            </a:pPr>
            <a:r>
              <a:rPr lang="en-US" dirty="0" smtClean="0"/>
              <a:t>Warred with </a:t>
            </a:r>
          </a:p>
          <a:p>
            <a:pPr algn="r">
              <a:buNone/>
            </a:pPr>
            <a:r>
              <a:rPr lang="en-US" dirty="0" smtClean="0">
                <a:solidFill>
                  <a:srgbClr val="FFC000"/>
                </a:solidFill>
              </a:rPr>
              <a:t>Maria Theresa</a:t>
            </a:r>
          </a:p>
          <a:p>
            <a:pPr algn="r">
              <a:buNone/>
            </a:pPr>
            <a:r>
              <a:rPr lang="en-US" dirty="0" smtClean="0"/>
              <a:t> &amp; Austria over</a:t>
            </a:r>
          </a:p>
          <a:p>
            <a:pPr algn="r">
              <a:buNone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67FA5C"/>
                </a:solidFill>
              </a:rPr>
              <a:t>Silesia</a:t>
            </a:r>
          </a:p>
          <a:p>
            <a:pPr algn="r">
              <a:buFont typeface="Wingdings" pitchFamily="2" charset="2"/>
              <a:buChar char="Ø"/>
            </a:pPr>
            <a:r>
              <a:rPr lang="en-US" dirty="0" smtClean="0"/>
              <a:t>Held off 4 armies</a:t>
            </a:r>
          </a:p>
          <a:p>
            <a:pPr algn="r">
              <a:buNone/>
            </a:pPr>
            <a:r>
              <a:rPr lang="en-US" dirty="0" smtClean="0"/>
              <a:t>during the 7 Years War</a:t>
            </a:r>
          </a:p>
          <a:p>
            <a:pPr algn="r">
              <a:buNone/>
            </a:pPr>
            <a:r>
              <a:rPr lang="en-US" dirty="0" smtClean="0"/>
              <a:t>(1756-63)</a:t>
            </a:r>
          </a:p>
          <a:p>
            <a:pPr algn="r"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endParaRPr lang="en-US" dirty="0" smtClean="0">
              <a:solidFill>
                <a:srgbClr val="00B050"/>
              </a:solidFill>
            </a:endParaRPr>
          </a:p>
          <a:p>
            <a:endParaRPr lang="en-US" dirty="0"/>
          </a:p>
        </p:txBody>
      </p:sp>
      <p:pic>
        <p:nvPicPr>
          <p:cNvPr id="4" name="Picture 6" descr="Frederick the Great (1712-1786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1945" y="0"/>
            <a:ext cx="2682055" cy="3276600"/>
          </a:xfrm>
          <a:prstGeom prst="rect">
            <a:avLst/>
          </a:prstGeom>
          <a:noFill/>
        </p:spPr>
      </p:pic>
      <p:pic>
        <p:nvPicPr>
          <p:cNvPr id="5" name="Picture 2" descr="Frederick the Great  in the Battle of Zorndorf by Carl Rochling.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3048000"/>
            <a:ext cx="5161333" cy="38100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0"/>
            <a:ext cx="75696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smtClean="0">
                <a:solidFill>
                  <a:srgbClr val="67FA5C"/>
                </a:solidFill>
              </a:rPr>
              <a:t>Frederick the Great</a:t>
            </a:r>
            <a:endParaRPr lang="en-US" dirty="0">
              <a:solidFill>
                <a:srgbClr val="67FA5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47116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Positive </a:t>
            </a:r>
            <a:r>
              <a:rPr lang="en-US" dirty="0" smtClean="0">
                <a:solidFill>
                  <a:srgbClr val="FFFF00"/>
                </a:solidFill>
              </a:rPr>
              <a:t>domestic &amp; social policies</a:t>
            </a:r>
            <a:r>
              <a:rPr lang="en-US" dirty="0" smtClean="0"/>
              <a:t>:</a:t>
            </a:r>
          </a:p>
          <a:p>
            <a:pPr algn="ctr">
              <a:buNone/>
            </a:pPr>
            <a:r>
              <a:rPr lang="en-US" dirty="0" smtClean="0"/>
              <a:t>(religious toleration, improved education </a:t>
            </a:r>
          </a:p>
          <a:p>
            <a:pPr algn="ctr">
              <a:buNone/>
            </a:pPr>
            <a:r>
              <a:rPr lang="en-US" dirty="0" smtClean="0"/>
              <a:t>and legal system, developed the economy, actually left the treasury filled by his death!)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Interested in </a:t>
            </a:r>
            <a:r>
              <a:rPr lang="en-US" dirty="0" smtClean="0">
                <a:solidFill>
                  <a:srgbClr val="FFFF00"/>
                </a:solidFill>
              </a:rPr>
              <a:t>culture &amp; learning</a:t>
            </a:r>
          </a:p>
          <a:p>
            <a:pPr algn="r">
              <a:buNone/>
            </a:pPr>
            <a:r>
              <a:rPr lang="en-US" dirty="0" smtClean="0"/>
              <a:t>(A musician &amp; philosopher himself!)</a:t>
            </a:r>
          </a:p>
          <a:p>
            <a:endParaRPr lang="en-US" dirty="0"/>
          </a:p>
        </p:txBody>
      </p:sp>
      <p:pic>
        <p:nvPicPr>
          <p:cNvPr id="4" name="Picture 10" descr="1443-119 © SuperStock, Inc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429000"/>
            <a:ext cx="2766060" cy="3429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971800" y="4267200"/>
            <a:ext cx="3657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FF00"/>
                </a:solidFill>
              </a:rPr>
              <a:t>Frederick met with the philosopher/scholar</a:t>
            </a:r>
          </a:p>
          <a:p>
            <a:pPr algn="ctr"/>
            <a:r>
              <a:rPr lang="en-US" sz="2200" dirty="0" smtClean="0">
                <a:solidFill>
                  <a:srgbClr val="FFFF00"/>
                </a:solidFill>
              </a:rPr>
              <a:t>Voltaire</a:t>
            </a:r>
            <a:endParaRPr lang="en-US" sz="22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0" y="5750004"/>
            <a:ext cx="354456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00FFCC"/>
                </a:solidFill>
              </a:rPr>
              <a:t>He felt an obligation to use</a:t>
            </a:r>
          </a:p>
          <a:p>
            <a:pPr algn="ctr"/>
            <a:r>
              <a:rPr lang="en-US" sz="2200" dirty="0" smtClean="0">
                <a:solidFill>
                  <a:srgbClr val="00FFCC"/>
                </a:solidFill>
              </a:rPr>
              <a:t>his power to improve his</a:t>
            </a:r>
          </a:p>
          <a:p>
            <a:pPr algn="ctr"/>
            <a:r>
              <a:rPr lang="en-US" sz="2200" dirty="0" smtClean="0">
                <a:solidFill>
                  <a:srgbClr val="00FFCC"/>
                </a:solidFill>
              </a:rPr>
              <a:t>people’s lives</a:t>
            </a:r>
            <a:endParaRPr lang="en-US" sz="2200" dirty="0">
              <a:solidFill>
                <a:srgbClr val="00FF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FFCC"/>
                </a:solidFill>
              </a:rPr>
              <a:t>Frederick’s Palace of Sans Souci</a:t>
            </a:r>
            <a:endParaRPr lang="en-US" dirty="0">
              <a:solidFill>
                <a:srgbClr val="00FFCC"/>
              </a:solidFill>
            </a:endParaRPr>
          </a:p>
        </p:txBody>
      </p:sp>
      <p:pic>
        <p:nvPicPr>
          <p:cNvPr id="10" name="Picture 8" descr="1566-255161 © age fotostock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9100" y="685800"/>
            <a:ext cx="4914900" cy="3276600"/>
          </a:xfrm>
          <a:prstGeom prst="rect">
            <a:avLst/>
          </a:prstGeom>
          <a:noFill/>
        </p:spPr>
      </p:pic>
      <p:pic>
        <p:nvPicPr>
          <p:cNvPr id="11" name="Picture 6" descr="1566-319409 © age fotosto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1959" y="3962400"/>
            <a:ext cx="4432041" cy="2895600"/>
          </a:xfrm>
          <a:prstGeom prst="rect">
            <a:avLst/>
          </a:prstGeom>
          <a:noFill/>
        </p:spPr>
      </p:pic>
      <p:pic>
        <p:nvPicPr>
          <p:cNvPr id="5" name="Picture 4" descr="Fryderyk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838200"/>
            <a:ext cx="2514600" cy="307654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4724400"/>
            <a:ext cx="51940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Frederick called himself: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“The First Servant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 of the State.”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smtClean="0">
                <a:solidFill>
                  <a:srgbClr val="FF99FF"/>
                </a:solidFill>
              </a:rPr>
              <a:t>Poland</a:t>
            </a:r>
            <a:endParaRPr lang="en-US" dirty="0">
              <a:solidFill>
                <a:srgbClr val="FF99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623560"/>
          </a:xfrm>
        </p:spPr>
        <p:txBody>
          <a:bodyPr/>
          <a:lstStyle/>
          <a:p>
            <a:r>
              <a:rPr lang="en-US" dirty="0" smtClean="0"/>
              <a:t>large &amp; powerful nation during the 14-1500’s</a:t>
            </a:r>
          </a:p>
          <a:p>
            <a:r>
              <a:rPr lang="en-US" dirty="0" smtClean="0"/>
              <a:t>By 1600’s nobles challenge king’s power which resulted in a </a:t>
            </a:r>
            <a:r>
              <a:rPr lang="en-US" dirty="0" smtClean="0">
                <a:solidFill>
                  <a:srgbClr val="00FFFF"/>
                </a:solidFill>
              </a:rPr>
              <a:t>weak central government</a:t>
            </a:r>
          </a:p>
          <a:p>
            <a:r>
              <a:rPr lang="en-US" dirty="0" smtClean="0"/>
              <a:t>By 1700’s, a weakened Poland was surrounded by powerful neighbors &amp; </a:t>
            </a:r>
            <a:r>
              <a:rPr lang="en-US" dirty="0" smtClean="0">
                <a:solidFill>
                  <a:srgbClr val="67FA5C"/>
                </a:solidFill>
              </a:rPr>
              <a:t>no natural boundaries</a:t>
            </a:r>
          </a:p>
          <a:p>
            <a:r>
              <a:rPr lang="en-US" dirty="0" smtClean="0">
                <a:solidFill>
                  <a:srgbClr val="00FFFF"/>
                </a:solidFill>
              </a:rPr>
              <a:t>Russia,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67FA5C"/>
                </a:solidFill>
              </a:rPr>
              <a:t>Prussia </a:t>
            </a:r>
            <a:r>
              <a:rPr lang="en-US" dirty="0" smtClean="0"/>
              <a:t>&amp; </a:t>
            </a:r>
            <a:r>
              <a:rPr lang="en-US" dirty="0" smtClean="0">
                <a:solidFill>
                  <a:srgbClr val="FF99FF"/>
                </a:solidFill>
              </a:rPr>
              <a:t>Austria </a:t>
            </a: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partitioned it 3 times </a:t>
            </a:r>
            <a:r>
              <a:rPr lang="en-US" dirty="0" smtClean="0"/>
              <a:t>during </a:t>
            </a:r>
          </a:p>
          <a:p>
            <a:pPr>
              <a:buNone/>
            </a:pPr>
            <a:r>
              <a:rPr lang="en-US" dirty="0" smtClean="0"/>
              <a:t>the 1700’s until it was gone</a:t>
            </a:r>
          </a:p>
          <a:p>
            <a:pPr>
              <a:buNone/>
            </a:pPr>
            <a:r>
              <a:rPr lang="en-US" dirty="0" smtClean="0"/>
              <a:t> by 1795</a:t>
            </a:r>
            <a:endParaRPr lang="en-US" dirty="0"/>
          </a:p>
        </p:txBody>
      </p:sp>
      <p:pic>
        <p:nvPicPr>
          <p:cNvPr id="4" name="Picture 2" descr="http://thenagain.info/webchron/EastEurope/poniatows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071091"/>
            <a:ext cx="3048000" cy="37869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99FF"/>
                </a:solidFill>
              </a:rPr>
              <a:t>Poland Disappears</a:t>
            </a:r>
            <a:endParaRPr lang="en-US" dirty="0">
              <a:solidFill>
                <a:srgbClr val="FF99FF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74807"/>
            <a:ext cx="5791200" cy="608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 descr="http://thenagain.info/webchron/EastEurope/tadk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0"/>
            <a:ext cx="2667000" cy="439369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867400" y="4495800"/>
            <a:ext cx="310533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FF00"/>
                </a:solidFill>
              </a:rPr>
              <a:t>General Kosciuszko who aided colonials of American Revolution, staged an </a:t>
            </a:r>
          </a:p>
          <a:p>
            <a:pPr algn="ctr"/>
            <a:r>
              <a:rPr lang="en-US" sz="2200" b="1" dirty="0" smtClean="0">
                <a:solidFill>
                  <a:srgbClr val="FFFF00"/>
                </a:solidFill>
              </a:rPr>
              <a:t>unsuccessful revolt vs.</a:t>
            </a:r>
          </a:p>
          <a:p>
            <a:pPr algn="ctr"/>
            <a:r>
              <a:rPr lang="en-US" sz="2200" b="1" dirty="0" smtClean="0">
                <a:solidFill>
                  <a:srgbClr val="FFFF00"/>
                </a:solidFill>
              </a:rPr>
              <a:t>foreign occupiers in (1794)</a:t>
            </a:r>
            <a:endParaRPr lang="en-US" sz="2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File:Western Europe Utrecht Treaty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" y="-75389"/>
            <a:ext cx="9525000" cy="70857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2496" y="570928"/>
            <a:ext cx="7079504" cy="628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344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>
              <a:buNone/>
            </a:pPr>
            <a:r>
              <a:rPr lang="en-US" b="1" dirty="0" smtClean="0">
                <a:solidFill>
                  <a:srgbClr val="FFFF00"/>
                </a:solidFill>
              </a:rPr>
              <a:t>Bourbon         </a:t>
            </a:r>
            <a:r>
              <a:rPr lang="en-US" b="1" dirty="0" smtClean="0">
                <a:solidFill>
                  <a:srgbClr val="FFFFCC"/>
                </a:solidFill>
              </a:rPr>
              <a:t>Hapsburg   </a:t>
            </a:r>
            <a:r>
              <a:rPr lang="en-US" b="1" dirty="0" smtClean="0">
                <a:solidFill>
                  <a:srgbClr val="FFFF00"/>
                </a:solidFill>
              </a:rPr>
              <a:t>      Hohenzollern          </a:t>
            </a:r>
            <a:r>
              <a:rPr lang="en-US" b="1" dirty="0" smtClean="0">
                <a:solidFill>
                  <a:srgbClr val="FFFFCC"/>
                </a:solidFill>
              </a:rPr>
              <a:t>Tudor</a:t>
            </a:r>
          </a:p>
          <a:p>
            <a:pPr algn="ctr">
              <a:buNone/>
            </a:pPr>
            <a:endParaRPr lang="en-US" b="1" dirty="0" smtClean="0"/>
          </a:p>
          <a:p>
            <a:pPr algn="ctr">
              <a:buNone/>
            </a:pPr>
            <a:r>
              <a:rPr lang="en-US" b="1" dirty="0" smtClean="0"/>
              <a:t>Romanov     </a:t>
            </a:r>
            <a:r>
              <a:rPr lang="en-US" b="1" dirty="0" smtClean="0">
                <a:solidFill>
                  <a:srgbClr val="FFFF00"/>
                </a:solidFill>
              </a:rPr>
              <a:t>warm water ports     </a:t>
            </a:r>
            <a:r>
              <a:rPr lang="en-US" b="1" dirty="0" smtClean="0"/>
              <a:t>northwest passage</a:t>
            </a:r>
          </a:p>
          <a:p>
            <a:pPr algn="ctr">
              <a:buNone/>
            </a:pPr>
            <a:endParaRPr lang="en-US" b="1" dirty="0" smtClean="0"/>
          </a:p>
          <a:p>
            <a:pPr algn="ctr">
              <a:buNone/>
            </a:pPr>
            <a:r>
              <a:rPr lang="en-US" b="1" dirty="0" smtClean="0">
                <a:solidFill>
                  <a:srgbClr val="FFFFCC"/>
                </a:solidFill>
              </a:rPr>
              <a:t>Charles V</a:t>
            </a:r>
            <a:r>
              <a:rPr lang="en-US" b="1" dirty="0" smtClean="0">
                <a:solidFill>
                  <a:srgbClr val="FFFF00"/>
                </a:solidFill>
              </a:rPr>
              <a:t>     Philip II     </a:t>
            </a:r>
            <a:r>
              <a:rPr lang="en-US" b="1" dirty="0" smtClean="0">
                <a:solidFill>
                  <a:srgbClr val="FFFFCC"/>
                </a:solidFill>
              </a:rPr>
              <a:t>Henry IV     </a:t>
            </a:r>
            <a:r>
              <a:rPr lang="en-US" b="1" dirty="0" smtClean="0">
                <a:solidFill>
                  <a:srgbClr val="FFFF00"/>
                </a:solidFill>
              </a:rPr>
              <a:t>Richelieu     </a:t>
            </a:r>
          </a:p>
          <a:p>
            <a:pPr algn="ctr">
              <a:buNone/>
            </a:pPr>
            <a:endParaRPr lang="en-US" b="1" dirty="0" smtClean="0"/>
          </a:p>
          <a:p>
            <a:pPr algn="ctr">
              <a:buNone/>
            </a:pPr>
            <a:r>
              <a:rPr lang="en-US" b="1" dirty="0" smtClean="0">
                <a:solidFill>
                  <a:srgbClr val="FFFF00"/>
                </a:solidFill>
              </a:rPr>
              <a:t>Louis XIV    </a:t>
            </a:r>
            <a:r>
              <a:rPr lang="en-US" b="1" dirty="0" smtClean="0"/>
              <a:t>Peter the Great     </a:t>
            </a:r>
            <a:r>
              <a:rPr lang="en-US" b="1" dirty="0" smtClean="0">
                <a:solidFill>
                  <a:srgbClr val="FFFF00"/>
                </a:solidFill>
              </a:rPr>
              <a:t>Huguenots</a:t>
            </a:r>
            <a:r>
              <a:rPr lang="en-US" b="1" dirty="0" smtClean="0"/>
              <a:t>     Versailles</a:t>
            </a:r>
          </a:p>
          <a:p>
            <a:pPr algn="ctr">
              <a:buNone/>
            </a:pPr>
            <a:endParaRPr lang="en-US" b="1" dirty="0" smtClean="0"/>
          </a:p>
          <a:p>
            <a:pPr algn="ctr">
              <a:buNone/>
            </a:pPr>
            <a:r>
              <a:rPr lang="en-US" b="1" dirty="0" smtClean="0">
                <a:solidFill>
                  <a:srgbClr val="FFFFCC"/>
                </a:solidFill>
              </a:rPr>
              <a:t>Frederick the Great     </a:t>
            </a:r>
            <a:r>
              <a:rPr lang="en-US" b="1" dirty="0" smtClean="0">
                <a:solidFill>
                  <a:srgbClr val="FFFF00"/>
                </a:solidFill>
              </a:rPr>
              <a:t>Escorial     </a:t>
            </a:r>
            <a:r>
              <a:rPr lang="en-US" b="1" dirty="0" smtClean="0">
                <a:solidFill>
                  <a:srgbClr val="FFFFCC"/>
                </a:solidFill>
              </a:rPr>
              <a:t>divine right     </a:t>
            </a:r>
            <a:r>
              <a:rPr lang="en-US" b="1" dirty="0" smtClean="0">
                <a:solidFill>
                  <a:srgbClr val="FFFF00"/>
                </a:solidFill>
              </a:rPr>
              <a:t>Dutch</a:t>
            </a:r>
          </a:p>
          <a:p>
            <a:pPr algn="ctr">
              <a:buNone/>
            </a:pPr>
            <a:endParaRPr lang="en-US" b="1" dirty="0" smtClean="0"/>
          </a:p>
          <a:p>
            <a:pPr algn="ctr">
              <a:buNone/>
            </a:pPr>
            <a:r>
              <a:rPr lang="en-US" b="1" dirty="0" smtClean="0">
                <a:solidFill>
                  <a:srgbClr val="FFFF00"/>
                </a:solidFill>
              </a:rPr>
              <a:t>Ivan the Terrible    </a:t>
            </a:r>
            <a:r>
              <a:rPr lang="en-US" b="1" dirty="0" smtClean="0">
                <a:solidFill>
                  <a:srgbClr val="FFFFCC"/>
                </a:solidFill>
              </a:rPr>
              <a:t>Elizabeth I</a:t>
            </a:r>
            <a:r>
              <a:rPr lang="en-US" b="1" dirty="0" smtClean="0">
                <a:solidFill>
                  <a:srgbClr val="FFFF00"/>
                </a:solidFill>
              </a:rPr>
              <a:t>     mandate of heaven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Age of Absolutism  (1500’s – 1700’s</a:t>
            </a:r>
            <a:r>
              <a:rPr lang="en-US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547360"/>
          </a:xfrm>
        </p:spPr>
        <p:txBody>
          <a:bodyPr/>
          <a:lstStyle/>
          <a:p>
            <a:pPr marL="514350" indent="-514350" algn="ctr">
              <a:buAutoNum type="arabicPeriod" startAt="2"/>
            </a:pPr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Divine Right Theory</a:t>
            </a:r>
            <a:r>
              <a:rPr lang="en-US" dirty="0" smtClean="0">
                <a:solidFill>
                  <a:srgbClr val="7030A0"/>
                </a:solidFill>
              </a:rPr>
              <a:t>:  </a:t>
            </a:r>
            <a:r>
              <a:rPr lang="en-US" dirty="0" smtClean="0"/>
              <a:t>Theory which justified unlimited royal power of absolutism.</a:t>
            </a:r>
          </a:p>
          <a:p>
            <a:pPr marL="514350" indent="-514350" algn="ctr">
              <a:buNone/>
            </a:pPr>
            <a:r>
              <a:rPr lang="en-US" dirty="0" smtClean="0"/>
              <a:t>  Stated that a hereditary monarch was an </a:t>
            </a:r>
          </a:p>
          <a:p>
            <a:pPr marL="514350" indent="-51435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“agent of God”</a:t>
            </a:r>
            <a:r>
              <a:rPr lang="en-US" dirty="0" smtClean="0"/>
              <a:t> (God’s representative) and thus ruled by </a:t>
            </a:r>
            <a:r>
              <a:rPr lang="en-US" dirty="0" smtClean="0">
                <a:solidFill>
                  <a:srgbClr val="00FFFF"/>
                </a:solidFill>
              </a:rPr>
              <a:t>“divine right” </a:t>
            </a:r>
            <a:r>
              <a:rPr lang="en-US" dirty="0" smtClean="0"/>
              <a:t>or the grace of God.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n-US" dirty="0" smtClean="0"/>
              <a:t>The monarch is responsible only to God.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n-US" dirty="0" smtClean="0"/>
              <a:t>All subjects must obey them.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21506" name="Picture 2" descr="http://www.windsorjewels.com/Images/The-Sovereign%27s-Orb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3635375"/>
            <a:ext cx="2209800" cy="3222625"/>
          </a:xfrm>
          <a:prstGeom prst="rect">
            <a:avLst/>
          </a:prstGeom>
          <a:noFill/>
        </p:spPr>
      </p:pic>
      <p:pic>
        <p:nvPicPr>
          <p:cNvPr id="21508" name="Picture 4" descr="http://www.windsorjewels.com/Images/St.-Edward%27s-Crown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4304489"/>
            <a:ext cx="2286000" cy="25535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EXTRA CREDIT!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</p:spPr>
        <p:txBody>
          <a:bodyPr/>
          <a:lstStyle/>
          <a:p>
            <a:pPr marL="651510" indent="-514350">
              <a:buNone/>
            </a:pPr>
            <a:r>
              <a:rPr lang="en-US" dirty="0" smtClean="0"/>
              <a:t>1. What was the name of </a:t>
            </a:r>
            <a:r>
              <a:rPr lang="en-US" b="1" dirty="0" smtClean="0">
                <a:solidFill>
                  <a:srgbClr val="FFC000"/>
                </a:solidFill>
              </a:rPr>
              <a:t>the brother of Charles V</a:t>
            </a:r>
            <a:r>
              <a:rPr lang="en-US" dirty="0" smtClean="0"/>
              <a:t>, who became HRE after Charles abdicated?</a:t>
            </a:r>
          </a:p>
          <a:p>
            <a:pPr marL="651510" indent="-514350">
              <a:buNone/>
            </a:pPr>
            <a:r>
              <a:rPr lang="en-US" dirty="0" smtClean="0"/>
              <a:t>2. The book, </a:t>
            </a:r>
            <a:r>
              <a:rPr lang="en-US" u="sng" dirty="0" smtClean="0">
                <a:solidFill>
                  <a:srgbClr val="FFC000"/>
                </a:solidFill>
              </a:rPr>
              <a:t>The Three Musketeers</a:t>
            </a:r>
            <a:r>
              <a:rPr lang="en-US" dirty="0" smtClean="0"/>
              <a:t>, portrayed Cardinal Richelieu as a villain.  </a:t>
            </a:r>
            <a:r>
              <a:rPr lang="en-US" b="1" dirty="0" smtClean="0">
                <a:solidFill>
                  <a:srgbClr val="FFC000"/>
                </a:solidFill>
              </a:rPr>
              <a:t>Who was the author?</a:t>
            </a:r>
          </a:p>
          <a:p>
            <a:pPr marL="651510" indent="-514350">
              <a:buAutoNum type="arabicPeriod" startAt="3"/>
            </a:pPr>
            <a:r>
              <a:rPr lang="en-US" dirty="0" smtClean="0"/>
              <a:t>What was the name of the </a:t>
            </a:r>
            <a:r>
              <a:rPr lang="en-US" b="1" dirty="0" smtClean="0">
                <a:solidFill>
                  <a:srgbClr val="FFFF00"/>
                </a:solidFill>
              </a:rPr>
              <a:t>Austrian Queen </a:t>
            </a:r>
            <a:r>
              <a:rPr lang="en-US" dirty="0" smtClean="0"/>
              <a:t>whom Frederick the Great refused to recognize leading to the War of Austrian Succession?</a:t>
            </a:r>
          </a:p>
          <a:p>
            <a:pPr marL="651510" indent="-514350">
              <a:buAutoNum type="arabicPeriod" startAt="3"/>
            </a:pPr>
            <a:r>
              <a:rPr lang="en-US" dirty="0" smtClean="0"/>
              <a:t> Who was the </a:t>
            </a:r>
            <a:r>
              <a:rPr lang="en-US" b="1" dirty="0" smtClean="0">
                <a:solidFill>
                  <a:srgbClr val="FFC000"/>
                </a:solidFill>
              </a:rPr>
              <a:t>Swedish king </a:t>
            </a:r>
            <a:r>
              <a:rPr lang="en-US" dirty="0" smtClean="0"/>
              <a:t>defeated during the Great Northern War?</a:t>
            </a:r>
          </a:p>
          <a:p>
            <a:pPr marL="651510" indent="-514350">
              <a:buAutoNum type="arabicPeriod" startAt="3"/>
            </a:pPr>
            <a:r>
              <a:rPr lang="en-US" dirty="0" smtClean="0"/>
              <a:t>Where is the </a:t>
            </a:r>
            <a:r>
              <a:rPr lang="en-US" b="1" dirty="0" smtClean="0">
                <a:solidFill>
                  <a:srgbClr val="FFFF00"/>
                </a:solidFill>
              </a:rPr>
              <a:t>Kosciuszko Bridge</a:t>
            </a:r>
            <a:r>
              <a:rPr lang="en-US" b="1" dirty="0" smtClean="0"/>
              <a:t>?  (Specific city!)</a:t>
            </a:r>
          </a:p>
          <a:p>
            <a:pPr marL="651510" indent="-514350">
              <a:buFont typeface="Wingdings 2"/>
              <a:buAutoNum type="arabicPeriod" startAt="3"/>
            </a:pPr>
            <a:r>
              <a:rPr lang="en-US" b="1" dirty="0" smtClean="0">
                <a:solidFill>
                  <a:srgbClr val="FFFF00"/>
                </a:solidFill>
              </a:rPr>
              <a:t>Who </a:t>
            </a:r>
            <a:r>
              <a:rPr lang="en-US" dirty="0" smtClean="0"/>
              <a:t>lived in Whitehall?</a:t>
            </a:r>
          </a:p>
          <a:p>
            <a:pPr marL="651510" indent="-514350">
              <a:buFont typeface="Wingdings 2"/>
              <a:buAutoNum type="arabicPeriod" startAt="3"/>
            </a:pPr>
            <a:endParaRPr lang="en-US" dirty="0" smtClean="0"/>
          </a:p>
          <a:p>
            <a:pPr marL="651510" indent="-514350">
              <a:buAutoNum type="arabicPeriod" startAt="3"/>
            </a:pPr>
            <a:endParaRPr lang="en-US" dirty="0" smtClean="0"/>
          </a:p>
          <a:p>
            <a:pPr marL="651510" indent="-514350">
              <a:buAutoNum type="arabicPeriod" startAt="3"/>
            </a:pPr>
            <a:endParaRPr lang="en-US" dirty="0" smtClean="0"/>
          </a:p>
          <a:p>
            <a:pPr marL="651510" indent="-514350">
              <a:buAutoNum type="arabicPeriod"/>
            </a:pPr>
            <a:endParaRPr lang="en-US" dirty="0" smtClean="0"/>
          </a:p>
          <a:p>
            <a:pPr marL="651510" indent="-514350">
              <a:buAutoNum type="arabicPeriod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64" y="-59377"/>
            <a:ext cx="9208524" cy="6993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7015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59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Absolute Monarchy – Summary/Evaluation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60960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 smtClean="0"/>
              <a:t>Determine whether each statement is either a </a:t>
            </a:r>
            <a:r>
              <a:rPr lang="en-US" b="1" dirty="0" smtClean="0">
                <a:solidFill>
                  <a:srgbClr val="67FA5C"/>
                </a:solidFill>
              </a:rPr>
              <a:t>positive / benefit</a:t>
            </a:r>
            <a:r>
              <a:rPr lang="en-US" dirty="0" smtClean="0"/>
              <a:t> or a </a:t>
            </a:r>
            <a:r>
              <a:rPr lang="en-US" dirty="0" smtClean="0">
                <a:solidFill>
                  <a:srgbClr val="FF0000"/>
                </a:solidFill>
              </a:rPr>
              <a:t>negative /weakness </a:t>
            </a:r>
            <a:r>
              <a:rPr lang="en-US" dirty="0" smtClean="0"/>
              <a:t>to a nation under an absolute monarch.</a:t>
            </a:r>
          </a:p>
          <a:p>
            <a:pPr marL="651510" indent="-514350" algn="ctr">
              <a:buFont typeface="+mj-lt"/>
              <a:buAutoNum type="arabicPeriod"/>
            </a:pPr>
            <a:r>
              <a:rPr lang="en-US" dirty="0" smtClean="0"/>
              <a:t>Provided a strong central government</a:t>
            </a:r>
          </a:p>
          <a:p>
            <a:pPr marL="651510" indent="-514350" algn="ctr">
              <a:buFont typeface="+mj-lt"/>
              <a:buAutoNum type="arabicPeriod"/>
            </a:pPr>
            <a:r>
              <a:rPr lang="en-US" dirty="0" smtClean="0"/>
              <a:t>The welfare of the nation depends upon the ability of only one person</a:t>
            </a:r>
          </a:p>
          <a:p>
            <a:pPr marL="651510" indent="-514350" algn="ctr">
              <a:buFont typeface="+mj-lt"/>
              <a:buAutoNum type="arabicPeriod"/>
            </a:pPr>
            <a:r>
              <a:rPr lang="en-US" dirty="0" smtClean="0"/>
              <a:t>Many good rulers are succeeded by poor ones which creates a weak/unstable government</a:t>
            </a:r>
          </a:p>
          <a:p>
            <a:pPr marL="651510" indent="-514350" algn="ctr">
              <a:buFont typeface="+mj-lt"/>
              <a:buAutoNum type="arabicPeriod"/>
            </a:pPr>
            <a:r>
              <a:rPr lang="en-US" dirty="0" smtClean="0"/>
              <a:t>Many absolute rulers put personal interests &amp; selfish motives above what is in the best interests of the people &amp; nation</a:t>
            </a:r>
          </a:p>
          <a:p>
            <a:pPr marL="651510" indent="-514350" algn="ctr">
              <a:buFont typeface="+mj-lt"/>
              <a:buAutoNum type="arabicPeriod"/>
            </a:pPr>
            <a:r>
              <a:rPr lang="en-US" dirty="0" smtClean="0"/>
              <a:t>United people together under them to form a nation</a:t>
            </a:r>
          </a:p>
          <a:p>
            <a:pPr marL="651510" indent="-514350" algn="ctr">
              <a:buFont typeface="+mj-lt"/>
              <a:buAutoNum type="arabicPeriod"/>
            </a:pPr>
            <a:r>
              <a:rPr lang="en-US" dirty="0" smtClean="0"/>
              <a:t>Many absolute monarchs involved their nations in frequent wars</a:t>
            </a:r>
          </a:p>
          <a:p>
            <a:pPr marL="651510" indent="-514350" algn="ctr">
              <a:buFont typeface="+mj-lt"/>
              <a:buAutoNum type="arabicPeriod"/>
            </a:pPr>
            <a:r>
              <a:rPr lang="en-US" dirty="0" smtClean="0"/>
              <a:t>Absolute rulers tend to disregard the “rights” of the people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Custom 8">
      <a:dk1>
        <a:sysClr val="windowText" lastClr="000000"/>
      </a:dk1>
      <a:lt1>
        <a:sysClr val="window" lastClr="FFFFFF"/>
      </a:lt1>
      <a:dk2>
        <a:srgbClr val="7030A0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4433</TotalTime>
  <Words>2791</Words>
  <Application>Microsoft Office PowerPoint</Application>
  <PresentationFormat>On-screen Show (4:3)</PresentationFormat>
  <Paragraphs>521</Paragraphs>
  <Slides>70</Slides>
  <Notes>63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Apex</vt:lpstr>
      <vt:lpstr>Age of Absolutism  </vt:lpstr>
      <vt:lpstr>Age of Absolutism: cartoon analysis</vt:lpstr>
      <vt:lpstr>WHH  -  Source Analysis</vt:lpstr>
      <vt:lpstr>Age of Absolutism  (1500’s – 1700’s)</vt:lpstr>
      <vt:lpstr>Divine Right Theory</vt:lpstr>
      <vt:lpstr>Divine Right Theory</vt:lpstr>
      <vt:lpstr>Age of Absolutism  (1500’s – 1700’s)</vt:lpstr>
      <vt:lpstr>PowerPoint Presentation</vt:lpstr>
      <vt:lpstr>Absolute Monarchy – Summary/Evaluation</vt:lpstr>
      <vt:lpstr>Enlightened Despots</vt:lpstr>
      <vt:lpstr>Age of Absolutism</vt:lpstr>
      <vt:lpstr>Portugal</vt:lpstr>
      <vt:lpstr>Spain &amp; the Hapsburgs</vt:lpstr>
      <vt:lpstr>SPAIN</vt:lpstr>
      <vt:lpstr>Spain &amp; the Hapsburgs</vt:lpstr>
      <vt:lpstr>Charles V </vt:lpstr>
      <vt:lpstr>Hapsburg Empire in Europe</vt:lpstr>
      <vt:lpstr>Hapsburg Division</vt:lpstr>
      <vt:lpstr>Philip II – King of Spain</vt:lpstr>
      <vt:lpstr>Philip II</vt:lpstr>
      <vt:lpstr>Philip II Hapsburg Empire</vt:lpstr>
      <vt:lpstr>The Escorial Palace</vt:lpstr>
      <vt:lpstr>Spain’s decline by the 1600’s</vt:lpstr>
      <vt:lpstr>The Dutch</vt:lpstr>
      <vt:lpstr>The Dutch</vt:lpstr>
      <vt:lpstr>PowerPoint Presentation</vt:lpstr>
      <vt:lpstr>Dutch Trade</vt:lpstr>
      <vt:lpstr>Groups of 4</vt:lpstr>
      <vt:lpstr>Bourbon Dynasty in France</vt:lpstr>
      <vt:lpstr>PowerPoint Presentation</vt:lpstr>
      <vt:lpstr>Questions</vt:lpstr>
      <vt:lpstr>France = Bourbon Dynasty</vt:lpstr>
      <vt:lpstr>Henry IV (1589-1610)</vt:lpstr>
      <vt:lpstr>Henry IV (1589-1610)</vt:lpstr>
      <vt:lpstr>France = Bourbon Dynasty</vt:lpstr>
      <vt:lpstr>Cardinal Richelieu</vt:lpstr>
      <vt:lpstr>Peace of Westphalia (1648)</vt:lpstr>
      <vt:lpstr>Louis XIV  (1643-1715)</vt:lpstr>
      <vt:lpstr>Louis XIV  (1643-1715)</vt:lpstr>
      <vt:lpstr>Wars of Louis XIV</vt:lpstr>
      <vt:lpstr>Wars of Louis XIV</vt:lpstr>
      <vt:lpstr>Versailles Palace</vt:lpstr>
      <vt:lpstr>Versailles Palace</vt:lpstr>
      <vt:lpstr>Versailles Palace</vt:lpstr>
      <vt:lpstr>Bourbon Monarchy</vt:lpstr>
      <vt:lpstr>Russia</vt:lpstr>
      <vt:lpstr>Russia </vt:lpstr>
      <vt:lpstr>Russia &amp; the Romanovs</vt:lpstr>
      <vt:lpstr>Peter the Great (1682-1725)</vt:lpstr>
      <vt:lpstr>Reforms of Peter the Great</vt:lpstr>
      <vt:lpstr>Czar Peter the Great</vt:lpstr>
      <vt:lpstr>Peter the Great (1682-1725)</vt:lpstr>
      <vt:lpstr>Peter’s Foreign Policy</vt:lpstr>
      <vt:lpstr>Peter’s Expansion</vt:lpstr>
      <vt:lpstr>St. Petersburg</vt:lpstr>
      <vt:lpstr>Catherine the Great</vt:lpstr>
      <vt:lpstr>Austria &amp; Maria Theresa</vt:lpstr>
      <vt:lpstr>PowerPoint Presentation</vt:lpstr>
      <vt:lpstr>Prussia</vt:lpstr>
      <vt:lpstr>Prussia</vt:lpstr>
      <vt:lpstr>Frederick the Great</vt:lpstr>
      <vt:lpstr>PowerPoint Presentation</vt:lpstr>
      <vt:lpstr>Frederick the Great</vt:lpstr>
      <vt:lpstr>Frederick’s Palace of Sans Souci</vt:lpstr>
      <vt:lpstr>Poland</vt:lpstr>
      <vt:lpstr>Poland Disappears</vt:lpstr>
      <vt:lpstr>PowerPoint Presentation</vt:lpstr>
      <vt:lpstr>PowerPoint Presentation</vt:lpstr>
      <vt:lpstr>PowerPoint Presentation</vt:lpstr>
      <vt:lpstr>EXTRA CREDIT!</vt:lpstr>
    </vt:vector>
  </TitlesOfParts>
  <Company>Jackson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 of Absolutism  (1500’s – 1700’s)</dc:title>
  <dc:creator>gregas</dc:creator>
  <cp:lastModifiedBy>Bill</cp:lastModifiedBy>
  <cp:revision>288</cp:revision>
  <dcterms:created xsi:type="dcterms:W3CDTF">2007-10-22T01:58:02Z</dcterms:created>
  <dcterms:modified xsi:type="dcterms:W3CDTF">2016-11-14T02:23:19Z</dcterms:modified>
</cp:coreProperties>
</file>