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45"/>
  </p:notesMasterIdLst>
  <p:sldIdLst>
    <p:sldId id="275" r:id="rId3"/>
    <p:sldId id="282" r:id="rId4"/>
    <p:sldId id="257" r:id="rId5"/>
    <p:sldId id="281" r:id="rId6"/>
    <p:sldId id="280" r:id="rId7"/>
    <p:sldId id="262" r:id="rId8"/>
    <p:sldId id="278" r:id="rId9"/>
    <p:sldId id="270" r:id="rId10"/>
    <p:sldId id="271" r:id="rId11"/>
    <p:sldId id="283" r:id="rId12"/>
    <p:sldId id="272" r:id="rId13"/>
    <p:sldId id="273" r:id="rId14"/>
    <p:sldId id="284" r:id="rId15"/>
    <p:sldId id="292" r:id="rId16"/>
    <p:sldId id="264" r:id="rId17"/>
    <p:sldId id="293" r:id="rId18"/>
    <p:sldId id="294" r:id="rId19"/>
    <p:sldId id="295" r:id="rId20"/>
    <p:sldId id="296" r:id="rId21"/>
    <p:sldId id="297" r:id="rId22"/>
    <p:sldId id="290" r:id="rId23"/>
    <p:sldId id="285" r:id="rId24"/>
    <p:sldId id="305" r:id="rId25"/>
    <p:sldId id="289" r:id="rId26"/>
    <p:sldId id="298" r:id="rId27"/>
    <p:sldId id="263" r:id="rId28"/>
    <p:sldId id="299" r:id="rId29"/>
    <p:sldId id="300" r:id="rId30"/>
    <p:sldId id="288" r:id="rId31"/>
    <p:sldId id="268" r:id="rId32"/>
    <p:sldId id="277" r:id="rId33"/>
    <p:sldId id="259" r:id="rId34"/>
    <p:sldId id="303" r:id="rId35"/>
    <p:sldId id="302" r:id="rId36"/>
    <p:sldId id="301" r:id="rId37"/>
    <p:sldId id="291" r:id="rId38"/>
    <p:sldId id="265" r:id="rId39"/>
    <p:sldId id="304" r:id="rId40"/>
    <p:sldId id="276" r:id="rId41"/>
    <p:sldId id="261" r:id="rId42"/>
    <p:sldId id="267" r:id="rId43"/>
    <p:sldId id="306" r:id="rId44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99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C78CF-2FBD-4F3F-9B54-BE313AE1F07B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C66A4-4055-4CDC-B660-BB0625DFD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6805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C66A4-4055-4CDC-B660-BB0625DFDA0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958" indent="-29152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6089" indent="-23321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2524" indent="-23321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8959" indent="-23321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5395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31830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8266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4701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84E45BD-7223-428B-A083-6A086AF5639B}" type="slidenum">
              <a:rPr lang="en-US" altLang="en-US" smtClean="0"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958" indent="-29152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6089" indent="-23321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2524" indent="-23321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8959" indent="-23321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5395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31830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8266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4701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E7D53FA-BBC4-49ED-AC10-6204A6A425DB}" type="slidenum">
              <a:rPr lang="en-US" altLang="en-US">
                <a:solidFill>
                  <a:prstClr val="black"/>
                </a:solidFill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</a:pPr>
              <a:t>34</a:t>
            </a:fld>
            <a:endParaRPr lang="en-US" alt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C66A4-4055-4CDC-B660-BB0625DFDA0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C66A4-4055-4CDC-B660-BB0625DFDA0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460E3-2F8A-40A5-B32E-B255C1F8BF6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460E3-2F8A-40A5-B32E-B255C1F8BF6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C66A4-4055-4CDC-B660-BB0625DFDA0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C66A4-4055-4CDC-B660-BB0625DFDA08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C66A4-4055-4CDC-B660-BB0625DFDA0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C66A4-4055-4CDC-B660-BB0625DFDA08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958" indent="-29152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6089" indent="-23321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2524" indent="-23321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8959" indent="-23321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5395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31830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8266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4701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3F6A84D-E3C9-4819-BB97-0DA493F5D764}" type="slidenum">
              <a:rPr lang="en-US" altLang="en-US" smtClean="0"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96BA-7B7A-4219-8D63-FA7D56496FF6}" type="datetimeFigureOut">
              <a:rPr lang="en-US" smtClean="0"/>
              <a:pPr/>
              <a:t>9/11/2016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2C65-EA36-4DA3-B703-2F9C3EED97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96BA-7B7A-4219-8D63-FA7D56496FF6}" type="datetimeFigureOut">
              <a:rPr lang="en-US" smtClean="0"/>
              <a:pPr/>
              <a:t>9/11/2016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2C65-EA36-4DA3-B703-2F9C3EED97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96BA-7B7A-4219-8D63-FA7D56496FF6}" type="datetimeFigureOut">
              <a:rPr lang="en-US" smtClean="0"/>
              <a:pPr/>
              <a:t>9/11/2016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2C65-EA36-4DA3-B703-2F9C3EED97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7649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6127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40696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3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607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1950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09459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3170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96BA-7B7A-4219-8D63-FA7D56496FF6}" type="datetimeFigureOut">
              <a:rPr lang="en-US" smtClean="0"/>
              <a:pPr/>
              <a:t>9/11/2016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2C65-EA36-4DA3-B703-2F9C3EED97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95508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0957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604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96BA-7B7A-4219-8D63-FA7D56496FF6}" type="datetimeFigureOut">
              <a:rPr lang="en-US" smtClean="0"/>
              <a:pPr/>
              <a:t>9/11/2016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2C65-EA36-4DA3-B703-2F9C3EED97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96BA-7B7A-4219-8D63-FA7D56496FF6}" type="datetimeFigureOut">
              <a:rPr lang="en-US" smtClean="0"/>
              <a:pPr/>
              <a:t>9/11/2016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2C65-EA36-4DA3-B703-2F9C3EED97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96BA-7B7A-4219-8D63-FA7D56496FF6}" type="datetimeFigureOut">
              <a:rPr lang="en-US" smtClean="0"/>
              <a:pPr/>
              <a:t>9/11/2016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2C65-EA36-4DA3-B703-2F9C3EED97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96BA-7B7A-4219-8D63-FA7D56496FF6}" type="datetimeFigureOut">
              <a:rPr lang="en-US" smtClean="0"/>
              <a:pPr/>
              <a:t>9/11/2016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2C65-EA36-4DA3-B703-2F9C3EED97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96BA-7B7A-4219-8D63-FA7D56496FF6}" type="datetimeFigureOut">
              <a:rPr lang="en-US" smtClean="0"/>
              <a:pPr/>
              <a:t>9/11/2016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2C65-EA36-4DA3-B703-2F9C3EED97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96BA-7B7A-4219-8D63-FA7D56496FF6}" type="datetimeFigureOut">
              <a:rPr lang="en-US" smtClean="0"/>
              <a:pPr/>
              <a:t>9/11/2016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2C65-EA36-4DA3-B703-2F9C3EED97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96BA-7B7A-4219-8D63-FA7D56496FF6}" type="datetimeFigureOut">
              <a:rPr lang="en-US" smtClean="0"/>
              <a:pPr/>
              <a:t>9/11/2016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DB32C65-EA36-4DA3-B703-2F9C3EED9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7296BA-7B7A-4219-8D63-FA7D56496FF6}" type="datetimeFigureOut">
              <a:rPr lang="en-US" smtClean="0"/>
              <a:pPr/>
              <a:t>9/11/2016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B32C65-EA36-4DA3-B703-2F9C3EED974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22" descr="Carcassonne"/>
          <p:cNvPicPr>
            <a:picLocks noChangeAspect="1" noChangeArrowheads="1"/>
          </p:cNvPicPr>
          <p:nvPr userDrawn="1"/>
        </p:nvPicPr>
        <p:blipFill>
          <a:blip r:embed="rId13" cstate="print">
            <a:lum bright="70000" contrast="-70000"/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8" name="Picture 1125" descr="blue knight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69" t="3334" r="9508" b="3334"/>
          <a:stretch>
            <a:fillRect/>
          </a:stretch>
        </p:blipFill>
        <p:spPr bwMode="auto">
          <a:xfrm>
            <a:off x="0" y="0"/>
            <a:ext cx="137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1014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gif"/><Relationship Id="rId7" Type="http://schemas.openxmlformats.org/officeDocument/2006/relationships/hyperlink" Target="http://library.thinkquest.org/10949/images/april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9.jpeg"/><Relationship Id="rId4" Type="http://schemas.openxmlformats.org/officeDocument/2006/relationships/hyperlink" Target="http://www.terragalleria.com/pictures-subjects/cathedrals/picture.cathedrals.uken36105.html" TargetMode="External"/><Relationship Id="rId9" Type="http://schemas.openxmlformats.org/officeDocument/2006/relationships/hyperlink" Target="http://www.directart.co.uk/mall/more.php?ProdID=773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ralphlosey.files.wordpress.com/2008/08/barbarians.jpg&amp;imgrefurl=http://ralphlosey.wordpress.com/2008/09/01/are-we-the-barbarians-at-the-gate/&amp;usg=__7W3REFkUsgRLUxOCtJ78DtFe-WQ=&amp;h=694&amp;w=1071&amp;sz=293&amp;hl=en&amp;start=10&amp;um=1&amp;tbnid=vxNwUXDv-YVHKM:&amp;tbnh=97&amp;tbnw=150&amp;prev=/images?q=German+Barbarians&amp;um=1&amp;hl=en&amp;rlz=1T4DKUS_enUS267US269&amp;sa=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tolmontstephane.ifrance.com/rois/clovis1.jpg&amp;imgrefurl=http://www.thedavincicodedemolished.com/The-Da-Vinci-Code-28.html&amp;usg=__YdS0domtDcufHBX-tJQLbgjuq3g=&amp;h=591&amp;w=384&amp;sz=176&amp;hl=en&amp;start=2&amp;um=1&amp;tbnid=2dqW-oCaOj70hM:&amp;tbnh=135&amp;tbnw=88&amp;prev=/images?q=Clovis&amp;ndsp=21&amp;um=1&amp;hl=en&amp;rlz=1T4DKUS_enUS267US269&amp;sa=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static.flickr.com/45/127249877_fdad40f425_o.jpg&amp;imgrefurl=http://charlesmartel.blogspot.com/2006/05/imam-george-bush.html&amp;usg=__aDQuocT0SwIJl8bjO_8DiNQVZ0s=&amp;h=362&amp;w=306&amp;sz=42&amp;hl=en&amp;start=11&amp;um=1&amp;tbnid=s_qKzO1kA-nWuM:&amp;tbnh=121&amp;tbnw=102&amp;prev=/images?q=Charles+Martel&amp;um=1&amp;hl=en&amp;rlz=1T4DKUS_enUS267US269&amp;sa=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gif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greatbuildings.com/cgi-bin/gbi.cgi/Roman_Colosseum.html/cid_aj1297_b.html" TargetMode="External"/><Relationship Id="rId7" Type="http://schemas.openxmlformats.org/officeDocument/2006/relationships/hyperlink" Target="http://gospain.about.com/od/extremadura/ss/merida_pictures_2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6.jpeg"/><Relationship Id="rId5" Type="http://schemas.openxmlformats.org/officeDocument/2006/relationships/hyperlink" Target="http://www.greatbuildings.com/cgi-bin/gbi.cgi/Roman_Colosseum.html/cid_colosseum_km_001.html" TargetMode="External"/><Relationship Id="rId10" Type="http://schemas.openxmlformats.org/officeDocument/2006/relationships/hyperlink" Target="http://www.bluffton.edu/~sullivanm/romanpantheon/0148.jpg" TargetMode="External"/><Relationship Id="rId4" Type="http://schemas.openxmlformats.org/officeDocument/2006/relationships/image" Target="../media/image12.jpeg"/><Relationship Id="rId9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2.gif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hyperlink" Target="http://goeasteurope.about.com/od/thebaltics/ss/lithuaniacultur_3.htm" TargetMode="External"/><Relationship Id="rId4" Type="http://schemas.openxmlformats.org/officeDocument/2006/relationships/image" Target="../media/image70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en.wikipedia.org/wiki/File:Francisco_de_Zurbar%C3%A1n_040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The Middle Ages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4274" name="Picture 2" descr="http://www.kyrene.k12.az.us/schools/brisas/sunda/ma/CONW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143000"/>
            <a:ext cx="3129915" cy="2147981"/>
          </a:xfrm>
          <a:prstGeom prst="rect">
            <a:avLst/>
          </a:prstGeom>
          <a:noFill/>
        </p:spPr>
      </p:pic>
      <p:pic>
        <p:nvPicPr>
          <p:cNvPr id="54276" name="Picture 4" descr="http://www.kyrene.k12.az.us/schools/brisas/sunda/ma/knightj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066800"/>
            <a:ext cx="2057400" cy="2944715"/>
          </a:xfrm>
          <a:prstGeom prst="rect">
            <a:avLst/>
          </a:prstGeom>
          <a:noFill/>
        </p:spPr>
      </p:pic>
      <p:pic>
        <p:nvPicPr>
          <p:cNvPr id="54278" name="Picture 6" descr="Canterbury Cathedral with people strolling on precincts. Canterbury,  Kent, England, United Kingdom">
            <a:hlinkClick r:id="rId4" tooltip="uken36105: Canterbury Cathedral with people strolling on precincts. Canterbury,  Kent, England, United Kingdom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066800"/>
            <a:ext cx="2971800" cy="2039472"/>
          </a:xfrm>
          <a:prstGeom prst="rect">
            <a:avLst/>
          </a:prstGeom>
          <a:noFill/>
        </p:spPr>
      </p:pic>
      <p:pic>
        <p:nvPicPr>
          <p:cNvPr id="54280" name="Picture 8" descr="Medieval Serfdo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200400"/>
            <a:ext cx="2487594" cy="3009901"/>
          </a:xfrm>
          <a:prstGeom prst="rect">
            <a:avLst/>
          </a:prstGeom>
          <a:noFill/>
        </p:spPr>
      </p:pic>
      <p:pic>
        <p:nvPicPr>
          <p:cNvPr id="54282" name="Picture 10" descr="Castle in background, hawking party in&#10;foreground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3304334"/>
            <a:ext cx="2057399" cy="2992014"/>
          </a:xfrm>
          <a:prstGeom prst="rect">
            <a:avLst/>
          </a:prstGeom>
          <a:noFill/>
        </p:spPr>
      </p:pic>
      <p:pic>
        <p:nvPicPr>
          <p:cNvPr id="54286" name="Picture 14" descr="Richard the Lionheart by Brian Palmer.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1800" y="3962400"/>
            <a:ext cx="3468806" cy="232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MEDIEVAL TIME in Europe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1816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3.  Germanic Influence</a:t>
            </a:r>
          </a:p>
          <a:p>
            <a:r>
              <a:rPr lang="en-US" dirty="0" smtClean="0"/>
              <a:t>Germanic invaders overrun &amp; destroy declining western Roman Empire</a:t>
            </a:r>
          </a:p>
          <a:p>
            <a:r>
              <a:rPr lang="en-US" dirty="0" smtClean="0"/>
              <a:t>Constant fighting &amp; anarchy = decentralized </a:t>
            </a:r>
            <a:r>
              <a:rPr lang="en-US" dirty="0" err="1" smtClean="0"/>
              <a:t>gov’t</a:t>
            </a:r>
            <a:r>
              <a:rPr lang="en-US" dirty="0" smtClean="0"/>
              <a:t>, decline in trade, </a:t>
            </a:r>
            <a:r>
              <a:rPr lang="en-US" b="1" dirty="0" smtClean="0">
                <a:solidFill>
                  <a:srgbClr val="FFFF00"/>
                </a:solidFill>
              </a:rPr>
              <a:t>cities disappear</a:t>
            </a:r>
            <a:r>
              <a:rPr lang="en-US" dirty="0" smtClean="0"/>
              <a:t>, decline in education &amp; learning, fragmentation of language.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2050" name="Picture 2" descr="http://tbn0.google.com/images?q=tbn:vxNwUXDv-YVHKM:http://ralphlosey.files.wordpress.com/2008/08/barbarian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62401"/>
            <a:ext cx="4477732" cy="2895600"/>
          </a:xfrm>
          <a:prstGeom prst="rect">
            <a:avLst/>
          </a:prstGeom>
          <a:noFill/>
        </p:spPr>
      </p:pic>
      <p:pic>
        <p:nvPicPr>
          <p:cNvPr id="5" name="Picture 2" descr="http://www.john351.supanet.com/Aleric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3450" y="3943350"/>
            <a:ext cx="440055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Barbarian Invasions</a:t>
            </a:r>
            <a:endParaRPr lang="en-US" dirty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54454"/>
            <a:ext cx="7381030" cy="607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Germanic Kingdoms</a:t>
            </a:r>
            <a:endParaRPr lang="en-US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041" y="685800"/>
            <a:ext cx="829078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German Culture &amp; Influence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Germanic warriors pledge loyalty to their chief, not some </a:t>
            </a:r>
          </a:p>
          <a:p>
            <a:pPr>
              <a:buNone/>
            </a:pPr>
            <a:r>
              <a:rPr lang="en-US" dirty="0" smtClean="0"/>
              <a:t>                         unseen king = period of </a:t>
            </a:r>
            <a:r>
              <a:rPr lang="en-US" dirty="0" smtClean="0">
                <a:solidFill>
                  <a:srgbClr val="FFFF00"/>
                </a:solidFill>
              </a:rPr>
              <a:t>local power &amp; authority</a:t>
            </a:r>
          </a:p>
          <a:p>
            <a:pPr algn="ctr"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Many of these chiefs &amp; their  warriors convert to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Christianity </a:t>
            </a:r>
            <a:r>
              <a:rPr lang="en-US" b="1" dirty="0" smtClean="0">
                <a:solidFill>
                  <a:srgbClr val="92D050"/>
                </a:solidFill>
              </a:rPr>
              <a:t>(mutual benefit: Church gets protection &amp; expansion…chief/king gets recognition from the Pope)</a:t>
            </a:r>
          </a:p>
          <a:p>
            <a:pPr algn="ctr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FRANKS </a:t>
            </a:r>
            <a:r>
              <a:rPr lang="en-US" dirty="0" smtClean="0"/>
              <a:t>establish the dominant kingdom</a:t>
            </a:r>
          </a:p>
          <a:p>
            <a:pPr marL="0" indent="0">
              <a:buNone/>
            </a:pPr>
            <a:r>
              <a:rPr lang="en-US" dirty="0" smtClean="0"/>
              <a:t> of Europe in what was called Gaul (France)</a:t>
            </a:r>
          </a:p>
          <a:p>
            <a:pPr algn="ctr"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4100" name="Picture 4" descr="http://tbn2.google.com/images?q=tbn:2dqW-oCaOj70hM:http://tolmontstephane.ifrance.com/rois/clovis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4169350"/>
            <a:ext cx="1752600" cy="26886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71800" y="4953000"/>
            <a:ext cx="4740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Clovis – 1</a:t>
            </a:r>
            <a:r>
              <a:rPr lang="en-US" sz="2000" baseline="30000" dirty="0" smtClean="0">
                <a:solidFill>
                  <a:srgbClr val="FFFF00"/>
                </a:solidFill>
              </a:rPr>
              <a:t>st</a:t>
            </a:r>
            <a:r>
              <a:rPr lang="en-US" sz="2000" dirty="0" smtClean="0">
                <a:solidFill>
                  <a:srgbClr val="FFFF00"/>
                </a:solidFill>
              </a:rPr>
              <a:t> king of the Franks (France) 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 (481-511AD); Becomes a Christian by 500’s AD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752600" y="334963"/>
            <a:ext cx="7010400" cy="9233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8A4A1"/>
            </a:outerShdw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Charlemagne: 742 to 814</a:t>
            </a:r>
          </a:p>
        </p:txBody>
      </p:sp>
      <p:pic>
        <p:nvPicPr>
          <p:cNvPr id="26627" name="Picture 5" descr="Charlemagne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0" t="2985" b="2985"/>
          <a:stretch>
            <a:fillRect/>
          </a:stretch>
        </p:blipFill>
        <p:spPr bwMode="auto">
          <a:xfrm>
            <a:off x="2133600" y="1143000"/>
            <a:ext cx="4371975" cy="5334000"/>
          </a:xfrm>
          <a:prstGeom prst="rect">
            <a:avLst/>
          </a:prstGeom>
          <a:noFill/>
          <a:ln w="9525">
            <a:solidFill>
              <a:srgbClr val="00517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190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MEDIEVAL TIME in Europe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r>
              <a:rPr lang="en-US" dirty="0" smtClean="0"/>
              <a:t>Charlemagne 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(Christian Empire of the Franks)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Many military victories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Crowned “emperor” by Pope (800AD)</a:t>
            </a:r>
          </a:p>
          <a:p>
            <a:r>
              <a:rPr lang="en-US" dirty="0" smtClean="0"/>
              <a:t>Restored order &amp; unity with his empire</a:t>
            </a:r>
          </a:p>
          <a:p>
            <a:r>
              <a:rPr lang="en-US" dirty="0" smtClean="0"/>
              <a:t>Spread Christianity</a:t>
            </a:r>
          </a:p>
          <a:p>
            <a:r>
              <a:rPr lang="en-US" dirty="0" smtClean="0"/>
              <a:t>Sponsored learning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12" descr="S:\Publishing\powerpoint\World history\ZP932\Pictures for PP\charlemagn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6435" y="0"/>
            <a:ext cx="2067565" cy="4495800"/>
          </a:xfrm>
          <a:prstGeom prst="rect">
            <a:avLst/>
          </a:prstGeom>
          <a:noFill/>
        </p:spPr>
      </p:pic>
      <p:pic>
        <p:nvPicPr>
          <p:cNvPr id="5" name="Picture 4" descr="wcD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6364" y="3429001"/>
            <a:ext cx="3966436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752600" y="304800"/>
            <a:ext cx="7010400" cy="9233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8A4A1"/>
            </a:outerShdw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The Carolingian Renaissance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33600"/>
            <a:ext cx="26955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16478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95400"/>
            <a:ext cx="20224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05200"/>
            <a:ext cx="32766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14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752600" y="334963"/>
            <a:ext cx="7010400" cy="9233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8A4A1"/>
            </a:outerShdw>
          </a:effectLst>
          <a:ex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4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Carolingian Miniscule</a:t>
            </a:r>
          </a:p>
        </p:txBody>
      </p:sp>
      <p:pic>
        <p:nvPicPr>
          <p:cNvPr id="29699" name="Picture 4" descr="Carolingian minisc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225266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 descr="Carolingian Miniscule page-825"/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00" r="3020"/>
          <a:stretch>
            <a:fillRect/>
          </a:stretch>
        </p:blipFill>
        <p:spPr bwMode="auto">
          <a:xfrm>
            <a:off x="4114800" y="1219200"/>
            <a:ext cx="4648200" cy="5429250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410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752600" y="228600"/>
            <a:ext cx="7010400" cy="1446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8A4A1"/>
            </a:outer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Pope Crowned Charlemagne</a:t>
            </a:r>
            <a:br>
              <a:rPr lang="en-US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</a:br>
            <a:r>
              <a:rPr lang="en-US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Holy Roman Emperor: Dec. 25, 800</a:t>
            </a:r>
          </a:p>
        </p:txBody>
      </p:sp>
      <p:pic>
        <p:nvPicPr>
          <p:cNvPr id="31747" name="Picture 3" descr="Charlemagne Crowned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447800"/>
            <a:ext cx="4889500" cy="5029200"/>
          </a:xfrm>
          <a:prstGeom prst="rect">
            <a:avLst/>
          </a:prstGeom>
          <a:noFill/>
          <a:ln w="19050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677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752600" y="228600"/>
            <a:ext cx="7010400" cy="8309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8A4A1"/>
            </a:outerShdw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Charlemagne’s Empire</a:t>
            </a:r>
          </a:p>
        </p:txBody>
      </p:sp>
      <p:pic>
        <p:nvPicPr>
          <p:cNvPr id="34819" name="Picture 3" descr="map-Charlemagne's Empire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16" y="996774"/>
            <a:ext cx="8911384" cy="5480226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013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MEDIEVAL TIME in Europe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rgbClr val="FFC000"/>
                </a:solidFill>
              </a:rPr>
              <a:t>(aka: the Middle Ages=@500-1500AD)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“Dark Ages” </a:t>
            </a:r>
            <a:r>
              <a:rPr lang="en-US" dirty="0" smtClean="0"/>
              <a:t>= anarchy of the earliest years; Characterized by decay of</a:t>
            </a:r>
          </a:p>
          <a:p>
            <a:pPr algn="ctr">
              <a:buNone/>
            </a:pPr>
            <a:r>
              <a:rPr lang="en-US" dirty="0" smtClean="0"/>
              <a:t>Roman civilization &amp; barbarian invasions:</a:t>
            </a:r>
          </a:p>
          <a:p>
            <a:pPr algn="ctr">
              <a:buNone/>
            </a:pPr>
            <a:r>
              <a:rPr lang="en-US" dirty="0" smtClean="0"/>
              <a:t> (Goths, Vandals, Saxons, Franks)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5" descr="S:\Publishing\powerpoint\World history\ZP932\Pictures for PP\InvasionofOoth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2119" y="3505200"/>
            <a:ext cx="4531881" cy="2971800"/>
          </a:xfrm>
          <a:prstGeom prst="rect">
            <a:avLst/>
          </a:prstGeom>
          <a:noFill/>
        </p:spPr>
      </p:pic>
      <p:pic>
        <p:nvPicPr>
          <p:cNvPr id="29698" name="Picture 2" descr="Alaric enters Rome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352800"/>
            <a:ext cx="2667000" cy="3165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752600" y="6927"/>
            <a:ext cx="7010400" cy="15696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8A4A1"/>
            </a:outer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Charlemagne’s Empire Collapses:</a:t>
            </a:r>
            <a:br>
              <a:rPr lang="en-US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</a:br>
            <a:r>
              <a:rPr lang="en-US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Treaty of Verdun, 843</a:t>
            </a:r>
          </a:p>
        </p:txBody>
      </p:sp>
      <p:pic>
        <p:nvPicPr>
          <p:cNvPr id="36867" name="Picture 5" descr="map-Treaty of Verdun-843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14" b="842"/>
          <a:stretch>
            <a:fillRect/>
          </a:stretch>
        </p:blipFill>
        <p:spPr bwMode="auto">
          <a:xfrm>
            <a:off x="2667000" y="1332854"/>
            <a:ext cx="4724400" cy="5525146"/>
          </a:xfrm>
          <a:prstGeom prst="rect">
            <a:avLst/>
          </a:prstGeom>
          <a:noFill/>
          <a:ln w="9525">
            <a:solidFill>
              <a:srgbClr val="00517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763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Failed Attempt at Empire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r>
              <a:rPr lang="en-US" dirty="0" smtClean="0"/>
              <a:t>New invasions  </a:t>
            </a:r>
            <a:r>
              <a:rPr lang="en-US" sz="2800" dirty="0" smtClean="0"/>
              <a:t>(Vikings, </a:t>
            </a:r>
            <a:r>
              <a:rPr lang="en-US" sz="2800" dirty="0" smtClean="0"/>
              <a:t>Muslims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Empire collapses &amp; return to anarchy</a:t>
            </a:r>
          </a:p>
          <a:p>
            <a:endParaRPr lang="en-US" dirty="0"/>
          </a:p>
        </p:txBody>
      </p:sp>
      <p:pic>
        <p:nvPicPr>
          <p:cNvPr id="6" name="Picture 7" descr="wcD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7600" y="0"/>
            <a:ext cx="2946400" cy="22098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6172200" cy="535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172200" y="3276600"/>
            <a:ext cx="29308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With no strong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central government, 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how will Europe 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attempt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 to restore order &amp; 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get protection??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4572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Read source – “Read to Learn”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Answer the following questions </a:t>
            </a:r>
            <a:r>
              <a:rPr lang="en-US" dirty="0" smtClean="0">
                <a:solidFill>
                  <a:srgbClr val="FFFF00"/>
                </a:solidFill>
              </a:rPr>
              <a:t>in your notebook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1) What was feudalism? 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Political basis of the Middle Ages</a:t>
            </a:r>
          </a:p>
          <a:p>
            <a:pPr marL="0" indent="0">
              <a:buNone/>
            </a:pPr>
            <a:r>
              <a:rPr lang="en-US" dirty="0" smtClean="0"/>
              <a:t>2)  Why did it develop in medieval Europe? 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Weak central </a:t>
            </a:r>
            <a:r>
              <a:rPr lang="en-US" dirty="0" err="1" smtClean="0">
                <a:solidFill>
                  <a:srgbClr val="FFFF00"/>
                </a:solidFill>
              </a:rPr>
              <a:t>govt’s</a:t>
            </a:r>
            <a:r>
              <a:rPr lang="en-US" dirty="0" smtClean="0">
                <a:solidFill>
                  <a:srgbClr val="FFFF00"/>
                </a:solidFill>
              </a:rPr>
              <a:t> &amp; traditional Germanic customs</a:t>
            </a:r>
          </a:p>
          <a:p>
            <a:pPr marL="0" indent="0">
              <a:buNone/>
            </a:pPr>
            <a:r>
              <a:rPr lang="en-US" dirty="0" smtClean="0"/>
              <a:t>3) 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What were the 3 groups in feudal society of the Middle Ages?        </a:t>
            </a:r>
          </a:p>
          <a:p>
            <a:pPr marL="514350" indent="-514350">
              <a:buNone/>
            </a:pPr>
            <a:r>
              <a:rPr lang="en-US" dirty="0" smtClean="0"/>
              <a:t>                           </a:t>
            </a:r>
            <a:r>
              <a:rPr lang="en-US" b="1" dirty="0" smtClean="0">
                <a:solidFill>
                  <a:srgbClr val="FFFF00"/>
                </a:solidFill>
              </a:rPr>
              <a:t>clergy, nobles, peasants </a:t>
            </a:r>
            <a:endParaRPr lang="en-US" b="1" dirty="0" smtClean="0">
              <a:solidFill>
                <a:srgbClr val="00B0F0"/>
              </a:solidFill>
            </a:endParaRP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4)    </a:t>
            </a:r>
            <a:r>
              <a:rPr lang="en-US" dirty="0" smtClean="0"/>
              <a:t>What was power in the Middle Ages based upon?</a:t>
            </a:r>
          </a:p>
          <a:p>
            <a:pPr marL="514350" indent="-514350" algn="ctr">
              <a:buNone/>
            </a:pPr>
            <a:r>
              <a:rPr lang="en-US" dirty="0" smtClean="0"/>
              <a:t>                  </a:t>
            </a:r>
            <a:r>
              <a:rPr lang="en-US" b="1" dirty="0" smtClean="0">
                <a:solidFill>
                  <a:srgbClr val="FFFF00"/>
                </a:solidFill>
              </a:rPr>
              <a:t>land</a:t>
            </a:r>
            <a:endParaRPr lang="en-US" b="1" dirty="0">
              <a:solidFill>
                <a:srgbClr val="00B0F0"/>
              </a:solidFill>
            </a:endParaRP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5)   </a:t>
            </a:r>
            <a:r>
              <a:rPr lang="en-US" dirty="0" smtClean="0"/>
              <a:t>Who was Charles Martel &amp; what impact did he have? </a:t>
            </a:r>
          </a:p>
          <a:p>
            <a:pPr marL="514350" indent="-514350" algn="ctr">
              <a:buNone/>
            </a:pPr>
            <a:r>
              <a:rPr lang="en-US" dirty="0" smtClean="0"/>
              <a:t>    </a:t>
            </a:r>
            <a:r>
              <a:rPr lang="en-US" b="1" dirty="0" smtClean="0">
                <a:solidFill>
                  <a:srgbClr val="FFFF00"/>
                </a:solidFill>
              </a:rPr>
              <a:t>gave land/fiefs to his most loyal warriors </a:t>
            </a:r>
            <a:endParaRPr lang="en-US" b="1" dirty="0" smtClean="0">
              <a:solidFill>
                <a:srgbClr val="00B0F0"/>
              </a:solidFill>
            </a:endParaRP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6) </a:t>
            </a:r>
            <a:r>
              <a:rPr lang="en-US" dirty="0" smtClean="0"/>
              <a:t>What important roles did nobles play ? </a:t>
            </a:r>
          </a:p>
          <a:p>
            <a:pPr marL="514350" indent="-514350">
              <a:buNone/>
            </a:pPr>
            <a:r>
              <a:rPr lang="en-US" dirty="0" smtClean="0"/>
              <a:t>      </a:t>
            </a:r>
            <a:r>
              <a:rPr lang="en-US" b="1" dirty="0" smtClean="0">
                <a:solidFill>
                  <a:srgbClr val="FFFF00"/>
                </a:solidFill>
              </a:rPr>
              <a:t>(military service to the weak kings;                                          law, order &amp; protection for peasants)</a:t>
            </a:r>
          </a:p>
          <a:p>
            <a:pPr marL="514350" indent="-514350" algn="ctr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Read source – “Read to Learn”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638800"/>
          </a:xfrm>
        </p:spPr>
        <p:txBody>
          <a:bodyPr/>
          <a:lstStyle/>
          <a:p>
            <a:pPr marL="514350" indent="-514350">
              <a:buAutoNum type="arabicParenBoth" startAt="7"/>
            </a:pPr>
            <a:r>
              <a:rPr lang="en-US" dirty="0" smtClean="0"/>
              <a:t>What was a lord?... A vassal?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Both nobles who give &amp; receive land</a:t>
            </a:r>
          </a:p>
          <a:p>
            <a:pPr marL="514350" indent="-514350">
              <a:buAutoNum type="arabicParenBoth" startAt="7"/>
            </a:pPr>
            <a:r>
              <a:rPr lang="en-US" dirty="0"/>
              <a:t> </a:t>
            </a:r>
            <a:r>
              <a:rPr lang="en-US" dirty="0" smtClean="0"/>
              <a:t>What was homage?   What was a fief?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Pledge of </a:t>
            </a:r>
            <a:r>
              <a:rPr lang="en-US" dirty="0" smtClean="0">
                <a:solidFill>
                  <a:srgbClr val="FFFF00"/>
                </a:solidFill>
              </a:rPr>
              <a:t>loyalty </a:t>
            </a:r>
            <a:r>
              <a:rPr lang="en-US" dirty="0" smtClean="0">
                <a:solidFill>
                  <a:srgbClr val="FFFF00"/>
                </a:solidFill>
              </a:rPr>
              <a:t>; land grant</a:t>
            </a:r>
          </a:p>
          <a:p>
            <a:pPr marL="514350" indent="-514350">
              <a:buAutoNum type="arabicParenBoth" startAt="7"/>
            </a:pPr>
            <a:r>
              <a:rPr lang="en-US" dirty="0" smtClean="0"/>
              <a:t> In </a:t>
            </a:r>
            <a:r>
              <a:rPr lang="en-US" dirty="0"/>
              <a:t>the feudal relationship, what duties / obligations did a lord  have?  A vassal</a:t>
            </a:r>
            <a:r>
              <a:rPr lang="en-US" dirty="0" smtClean="0"/>
              <a:t>?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Check primary source!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53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MEDIEVAL TIME in Europe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Charles Martel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Frank warlord who halted the Muslim advance into Europe at the Battle of Tours (732).</a:t>
            </a:r>
            <a:endParaRPr lang="en-US" dirty="0"/>
          </a:p>
        </p:txBody>
      </p:sp>
      <p:pic>
        <p:nvPicPr>
          <p:cNvPr id="62470" name="Picture 6" descr="http://tbn2.google.com/images?q=tbn:s_qKzO1kA-nWuM:http://static.flickr.com/45/127249877_fdad40f425_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352800"/>
            <a:ext cx="2954794" cy="3505200"/>
          </a:xfrm>
          <a:prstGeom prst="rect">
            <a:avLst/>
          </a:prstGeom>
          <a:noFill/>
        </p:spPr>
      </p:pic>
      <p:pic>
        <p:nvPicPr>
          <p:cNvPr id="62476" name="Picture 12" descr="Map of Batt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033933"/>
            <a:ext cx="3552825" cy="366214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95600" y="4343400"/>
            <a:ext cx="26278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Charles “the Hammer”</a:t>
            </a:r>
          </a:p>
          <a:p>
            <a:pPr algn="ctr"/>
            <a:r>
              <a:rPr lang="en-US" b="1" dirty="0" smtClean="0"/>
              <a:t>leads the Franks to </a:t>
            </a:r>
          </a:p>
          <a:p>
            <a:pPr algn="ctr"/>
            <a:r>
              <a:rPr lang="en-US" b="1" dirty="0" smtClean="0"/>
              <a:t>victory at Tours.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b="1" i="1" dirty="0" smtClean="0">
                <a:solidFill>
                  <a:srgbClr val="FFFF00"/>
                </a:solidFill>
              </a:rPr>
              <a:t>Organizing in a Decentralized Society</a:t>
            </a:r>
          </a:p>
        </p:txBody>
      </p:sp>
      <p:sp>
        <p:nvSpPr>
          <p:cNvPr id="33795" name="Rectangle 9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cs typeface="Times New Roman" pitchFamily="18" charset="0"/>
              </a:rPr>
              <a:t>Local nobles take over administration from weak central government</a:t>
            </a:r>
          </a:p>
          <a:p>
            <a:pPr eaLnBrk="1" hangingPunct="1">
              <a:defRPr/>
            </a:pPr>
            <a:r>
              <a:rPr lang="en-US" altLang="en-US" dirty="0" smtClean="0">
                <a:cs typeface="Times New Roman" pitchFamily="18" charset="0"/>
              </a:rPr>
              <a:t>Nominal allegiances, especially to Carolingian kings</a:t>
            </a:r>
          </a:p>
          <a:p>
            <a:pPr eaLnBrk="1" hangingPunct="1">
              <a:defRPr/>
            </a:pPr>
            <a:r>
              <a:rPr lang="en-US" altLang="en-US" dirty="0" smtClean="0">
                <a:cs typeface="Times New Roman" pitchFamily="18" charset="0"/>
              </a:rPr>
              <a:t>But increasing independence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0F636F-2A64-4606-B09D-D09D14A43A7C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1981200" y="6248400"/>
            <a:ext cx="5181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©2011, The McGraw-Hill Companies,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="" val="921469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Middle Ages &amp; Feudalism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en-US" dirty="0" smtClean="0">
                <a:solidFill>
                  <a:srgbClr val="FF0000"/>
                </a:solidFill>
              </a:rPr>
              <a:t>feudalism</a:t>
            </a:r>
            <a:r>
              <a:rPr lang="en-US" dirty="0" smtClean="0"/>
              <a:t> = results from custom &amp;</a:t>
            </a:r>
          </a:p>
          <a:p>
            <a:pPr>
              <a:buNone/>
            </a:pPr>
            <a:r>
              <a:rPr lang="en-US" dirty="0" smtClean="0"/>
              <a:t>      weak kings (Political basis of Middle Ages)</a:t>
            </a:r>
          </a:p>
          <a:p>
            <a:r>
              <a:rPr lang="en-US" dirty="0" smtClean="0"/>
              <a:t>TERMS: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Lord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Vassal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Fief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Fealty &amp; homage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Subinfeudation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9" descr="Z:\Publishing\powerpoint\World history\ZP932\Pictures for PP\Vass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951162"/>
            <a:ext cx="5181600" cy="390683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5943600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A French vassal receiving a feudal grant from the king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600200" y="228600"/>
            <a:ext cx="7315200" cy="10156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8A4A1"/>
            </a:outerShdw>
          </a:effectLst>
          <a:ex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Feudalism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362200" y="914400"/>
            <a:ext cx="62484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000000"/>
                </a:solidFill>
                <a:latin typeface="Comic Sans MS" pitchFamily="66" charset="0"/>
              </a:rPr>
              <a:t>A political, economic, and social system based on loyalty and military service</a:t>
            </a:r>
            <a:r>
              <a:rPr lang="en-US" altLang="en-US" sz="3200" b="1" smtClean="0">
                <a:solidFill>
                  <a:srgbClr val="0000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51204" name="Picture 36" descr="chart-feudal hierarc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43200"/>
            <a:ext cx="7696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5075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Lords and Retainers</a:t>
            </a:r>
          </a:p>
        </p:txBody>
      </p:sp>
      <p:sp>
        <p:nvSpPr>
          <p:cNvPr id="34819" name="Rectangle 9"/>
          <p:cNvSpPr>
            <a:spLocks noGrp="1" noChangeArrowheads="1"/>
          </p:cNvSpPr>
          <p:nvPr>
            <p:ph idx="1"/>
          </p:nvPr>
        </p:nvSpPr>
        <p:spPr>
          <a:xfrm>
            <a:off x="1371600" y="1600200"/>
            <a:ext cx="7696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cs typeface="Times New Roman" pitchFamily="18" charset="0"/>
              </a:rPr>
              <a:t>Noble lords form small private armies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cs typeface="Times New Roman" pitchFamily="18" charset="0"/>
              </a:rPr>
              <a:t>Incentives: land grants = wealth &amp; power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cs typeface="Times New Roman" pitchFamily="18" charset="0"/>
              </a:rPr>
              <a:t>Formation of hereditary class of military retainers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cs typeface="Times New Roman" pitchFamily="18" charset="0"/>
              </a:rPr>
              <a:t>Development of other functions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cs typeface="Times New Roman" pitchFamily="18" charset="0"/>
              </a:rPr>
              <a:t>Protection, justice, social welfare for commoners (peasants)</a:t>
            </a: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3F037F-07ED-402E-9B88-AC930CCE420C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  <p:sp>
        <p:nvSpPr>
          <p:cNvPr id="52229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1981200" y="6248400"/>
            <a:ext cx="5181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©2011, The McGraw-Hill Companies,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="" val="3039277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Pillars of Medieval Life Activity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r>
              <a:rPr lang="en-US" dirty="0" smtClean="0"/>
              <a:t>Your group will use sources to create </a:t>
            </a:r>
            <a:r>
              <a:rPr lang="en-US" b="1" dirty="0" smtClean="0">
                <a:solidFill>
                  <a:srgbClr val="FF66CC"/>
                </a:solidFill>
              </a:rPr>
              <a:t>THREE visuals / graphic organizers</a:t>
            </a:r>
            <a:r>
              <a:rPr lang="en-US" dirty="0" smtClean="0"/>
              <a:t> to represent the pivotal role played by each of the following on life in the Middle Ages.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</a:rPr>
              <a:t>The feudal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</a:rPr>
              <a:t>The manor (economics, class structure &amp; everyday life)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</a:rPr>
              <a:t>The Roman Catholic Church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Each visual/organizer should contain words, symbols and or images that represent the role and impact each of these three institutions played on life &amp; society in Western Europe during this period.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Be prepared to present &amp; explain your visuals.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1. Ancient Rome’s Legacy to Western Civilization:</a:t>
            </a:r>
            <a:br>
              <a:rPr lang="en-US" sz="3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Did Rome really ever “fall?”</a:t>
            </a:r>
            <a:endParaRPr lang="en-US" sz="3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Latin , alphabet &amp; </a:t>
            </a:r>
            <a:r>
              <a:rPr lang="en-US" dirty="0" smtClean="0">
                <a:solidFill>
                  <a:srgbClr val="FFFF00"/>
                </a:solidFill>
              </a:rPr>
              <a:t>“Romance” </a:t>
            </a:r>
            <a:r>
              <a:rPr lang="en-US" dirty="0" smtClean="0"/>
              <a:t>languages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FF00"/>
                </a:solidFill>
              </a:rPr>
              <a:t>Gov’t</a:t>
            </a:r>
            <a:r>
              <a:rPr lang="en-US" dirty="0" smtClean="0">
                <a:solidFill>
                  <a:srgbClr val="FFFF00"/>
                </a:solidFill>
              </a:rPr>
              <a:t> &amp; Law: </a:t>
            </a:r>
            <a:r>
              <a:rPr lang="en-US" dirty="0" smtClean="0"/>
              <a:t>“republic”, concepts of “innocent until proven guilty” &amp; universal application of laws to all citizens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Engineering:</a:t>
            </a:r>
            <a:r>
              <a:rPr lang="en-US" dirty="0" smtClean="0"/>
              <a:t> arch, dome, concrete, roads</a:t>
            </a:r>
          </a:p>
        </p:txBody>
      </p:sp>
      <p:pic>
        <p:nvPicPr>
          <p:cNvPr id="30724" name="Picture 4" descr="http://www.GreatBuildings.com/gbc/images/cid_aj1297_b.15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953000"/>
            <a:ext cx="1905000" cy="1905000"/>
          </a:xfrm>
          <a:prstGeom prst="rect">
            <a:avLst/>
          </a:prstGeom>
          <a:noFill/>
        </p:spPr>
      </p:pic>
      <p:pic>
        <p:nvPicPr>
          <p:cNvPr id="30726" name="Picture 6" descr="http://www.GreatBuildings.com/gbc/images/cid_colosseum_km_001.15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00600"/>
            <a:ext cx="2057400" cy="2057400"/>
          </a:xfrm>
          <a:prstGeom prst="rect">
            <a:avLst/>
          </a:prstGeom>
          <a:noFill/>
        </p:spPr>
      </p:pic>
      <p:pic>
        <p:nvPicPr>
          <p:cNvPr id="30728" name="Picture 8" descr="http://z.about.com/d/gospain/1/5/0/D/-/-/xamphi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3505200"/>
            <a:ext cx="2362200" cy="1771650"/>
          </a:xfrm>
          <a:prstGeom prst="rect">
            <a:avLst/>
          </a:prstGeom>
          <a:noFill/>
        </p:spPr>
      </p:pic>
      <p:pic>
        <p:nvPicPr>
          <p:cNvPr id="30730" name="Picture 10" descr="Roman Aqueduct, Segovia, Spain-4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5200" y="5105400"/>
            <a:ext cx="2336799" cy="1752600"/>
          </a:xfrm>
          <a:prstGeom prst="rect">
            <a:avLst/>
          </a:prstGeom>
          <a:noFill/>
        </p:spPr>
      </p:pic>
      <p:pic>
        <p:nvPicPr>
          <p:cNvPr id="30732" name="Picture 12" descr="http://www.bluffton.edu/~sullivanm/romanpantheon/0148sm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1600" y="3657600"/>
            <a:ext cx="2037588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DUKE BEAVER  (lord)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1828800" y="685800"/>
            <a:ext cx="9144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3733800" y="1066800"/>
            <a:ext cx="914400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85800" y="1676400"/>
            <a:ext cx="2057400" cy="1295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Earl Geoffrey</a:t>
            </a:r>
          </a:p>
          <a:p>
            <a:pPr algn="ctr"/>
            <a:r>
              <a:rPr lang="en-US" sz="2800" dirty="0" smtClean="0"/>
              <a:t>(Vassal)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3124200" y="1600200"/>
            <a:ext cx="2209800" cy="1447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Sir Tancred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(Vassal)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91200" y="1143000"/>
            <a:ext cx="2057400" cy="1219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9933FF"/>
                </a:solidFill>
              </a:rPr>
              <a:t>Count Conrad</a:t>
            </a:r>
          </a:p>
          <a:p>
            <a:pPr algn="ctr"/>
            <a:r>
              <a:rPr lang="en-US" sz="2800" dirty="0" smtClean="0">
                <a:solidFill>
                  <a:srgbClr val="9933FF"/>
                </a:solidFill>
              </a:rPr>
              <a:t>(Vassal)</a:t>
            </a:r>
            <a:endParaRPr lang="en-US" sz="2800" dirty="0">
              <a:solidFill>
                <a:srgbClr val="9933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85800" y="3124200"/>
            <a:ext cx="2133600" cy="3048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dirty="0" smtClean="0"/>
              <a:t>Provide knights</a:t>
            </a:r>
          </a:p>
          <a:p>
            <a:pPr algn="ctr">
              <a:buFont typeface="Arial" pitchFamily="34" charset="0"/>
              <a:buChar char="•"/>
            </a:pPr>
            <a:endParaRPr lang="en-US" dirty="0" smtClean="0"/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Provide $ for a bridge project</a:t>
            </a:r>
          </a:p>
          <a:p>
            <a:pPr algn="ctr">
              <a:buFont typeface="Arial" pitchFamily="34" charset="0"/>
              <a:buChar char="•"/>
            </a:pPr>
            <a:endParaRPr lang="en-US" dirty="0" smtClean="0"/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Attend wedding of  princess Victoria w/ a gift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3200400" y="3200400"/>
            <a:ext cx="2133600" cy="30480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 Provide infantry</a:t>
            </a:r>
          </a:p>
          <a:p>
            <a:pPr algn="ctr">
              <a:buFont typeface="Arial" pitchFamily="34" charset="0"/>
              <a:buChar char="•"/>
            </a:pPr>
            <a:endParaRPr lang="en-US" dirty="0" smtClean="0">
              <a:solidFill>
                <a:srgbClr val="FFFF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Serve on lord’s court</a:t>
            </a:r>
          </a:p>
          <a:p>
            <a:pPr algn="ctr">
              <a:buFont typeface="Arial" pitchFamily="34" charset="0"/>
              <a:buChar char="•"/>
            </a:pPr>
            <a:endParaRPr lang="en-US" dirty="0" smtClean="0">
              <a:solidFill>
                <a:srgbClr val="FFFF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Attend wedding of princess Victoria w/ a gift</a:t>
            </a:r>
          </a:p>
          <a:p>
            <a:pPr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5867400" y="2514600"/>
            <a:ext cx="1905000" cy="381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dirty="0" smtClean="0">
                <a:solidFill>
                  <a:srgbClr val="9933FF"/>
                </a:solidFill>
              </a:rPr>
              <a:t>Entertain lord &amp; his entourage for a week in July</a:t>
            </a:r>
          </a:p>
          <a:p>
            <a:pPr algn="ctr">
              <a:buFont typeface="Arial" pitchFamily="34" charset="0"/>
              <a:buChar char="•"/>
            </a:pPr>
            <a:endParaRPr lang="en-US" dirty="0" smtClean="0">
              <a:solidFill>
                <a:srgbClr val="9933FF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dirty="0" smtClean="0">
                <a:solidFill>
                  <a:srgbClr val="9933FF"/>
                </a:solidFill>
              </a:rPr>
              <a:t>Provide $ to help ransom my son</a:t>
            </a:r>
          </a:p>
          <a:p>
            <a:pPr algn="ctr">
              <a:buFont typeface="Arial" pitchFamily="34" charset="0"/>
              <a:buChar char="•"/>
            </a:pPr>
            <a:endParaRPr lang="en-US" dirty="0" smtClean="0">
              <a:solidFill>
                <a:srgbClr val="9933FF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dirty="0" smtClean="0">
                <a:solidFill>
                  <a:srgbClr val="9933FF"/>
                </a:solidFill>
              </a:rPr>
              <a:t>Attend wedding of princess Victoria w/ a gift</a:t>
            </a:r>
            <a:endParaRPr lang="en-US" dirty="0">
              <a:solidFill>
                <a:srgbClr val="9933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953000" y="609600"/>
            <a:ext cx="1524000" cy="457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DO NOW - Medieval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/>
              <a:t>Read source and create two lists.</a:t>
            </a:r>
          </a:p>
          <a:p>
            <a:pPr algn="ctr"/>
            <a:endParaRPr lang="en-US" sz="3000" b="1" dirty="0" smtClean="0"/>
          </a:p>
          <a:p>
            <a:pPr algn="ctr"/>
            <a:r>
              <a:rPr lang="en-US" sz="3000" b="1" dirty="0" smtClean="0"/>
              <a:t>One list of words and/or statements that describe peasants &amp; peasant life</a:t>
            </a:r>
          </a:p>
          <a:p>
            <a:pPr algn="ctr"/>
            <a:endParaRPr lang="en-US" sz="3000" b="1" dirty="0" smtClean="0"/>
          </a:p>
          <a:p>
            <a:pPr algn="ctr"/>
            <a:r>
              <a:rPr lang="en-US" sz="3000" b="1" dirty="0" smtClean="0"/>
              <a:t>One list that describes nobles &amp; noble life.</a:t>
            </a:r>
            <a:endParaRPr lang="en-US" sz="3000" b="1" dirty="0"/>
          </a:p>
        </p:txBody>
      </p:sp>
      <p:pic>
        <p:nvPicPr>
          <p:cNvPr id="4" name="Picture 8" descr="S:\Publishing\powerpoint\World history\ZP932\Pictures for PP\serf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91000"/>
            <a:ext cx="2364675" cy="2667000"/>
          </a:xfrm>
          <a:prstGeom prst="rect">
            <a:avLst/>
          </a:prstGeom>
          <a:noFill/>
        </p:spPr>
      </p:pic>
      <p:pic>
        <p:nvPicPr>
          <p:cNvPr id="5" name="Picture 4" descr="man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1500" y="4191000"/>
            <a:ext cx="22225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Medieval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Life in the Middle Ages revolved around </a:t>
            </a:r>
          </a:p>
          <a:p>
            <a:pPr algn="ctr">
              <a:buNone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manor</a:t>
            </a:r>
            <a:r>
              <a:rPr lang="en-US" dirty="0" smtClean="0"/>
              <a:t> = a self-sufficient estate.</a:t>
            </a:r>
          </a:p>
          <a:p>
            <a:pPr algn="ctr">
              <a:buNone/>
            </a:pPr>
            <a:r>
              <a:rPr lang="en-US" dirty="0" smtClean="0"/>
              <a:t> (Lord’s Domain &amp; commons)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Manorial System = Economic basis of the Middle Ages</a:t>
            </a:r>
          </a:p>
          <a:p>
            <a:pPr algn="ctr">
              <a:buNone/>
            </a:pPr>
            <a:r>
              <a:rPr lang="en-US" b="1" u="sng" dirty="0" smtClean="0">
                <a:solidFill>
                  <a:srgbClr val="00B050"/>
                </a:solidFill>
              </a:rPr>
              <a:t>Peasant Life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= </a:t>
            </a:r>
            <a:r>
              <a:rPr lang="en-US" dirty="0" smtClean="0"/>
              <a:t>harsh &amp; short (under 40)</a:t>
            </a:r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Serfs </a:t>
            </a:r>
            <a:r>
              <a:rPr lang="en-US" dirty="0" smtClean="0"/>
              <a:t>or freemen</a:t>
            </a:r>
          </a:p>
          <a:p>
            <a:pPr algn="ctr"/>
            <a:r>
              <a:rPr lang="en-US" dirty="0" smtClean="0"/>
              <a:t>Worked long hard hours</a:t>
            </a:r>
          </a:p>
          <a:p>
            <a:pPr algn="ctr"/>
            <a:r>
              <a:rPr lang="en-US" dirty="0" smtClean="0"/>
              <a:t>Poor diet &amp; shelter</a:t>
            </a:r>
          </a:p>
          <a:p>
            <a:pPr algn="ctr"/>
            <a:r>
              <a:rPr lang="en-US" dirty="0" smtClean="0"/>
              <a:t>Little to no education</a:t>
            </a:r>
            <a:endParaRPr lang="en-US" dirty="0"/>
          </a:p>
        </p:txBody>
      </p:sp>
      <p:pic>
        <p:nvPicPr>
          <p:cNvPr id="4" name="Picture 8" descr="S:\Publishing\powerpoint\World history\ZP932\Pictures for PP\serf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38600"/>
            <a:ext cx="2499799" cy="2819400"/>
          </a:xfrm>
          <a:prstGeom prst="rect">
            <a:avLst/>
          </a:prstGeom>
          <a:noFill/>
        </p:spPr>
      </p:pic>
      <p:pic>
        <p:nvPicPr>
          <p:cNvPr id="5" name="Picture 4" descr="feudali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466" y="4038600"/>
            <a:ext cx="2245534" cy="2819400"/>
          </a:xfrm>
          <a:prstGeom prst="rect">
            <a:avLst/>
          </a:prstGeom>
          <a:noFill/>
        </p:spPr>
      </p:pic>
      <p:pic>
        <p:nvPicPr>
          <p:cNvPr id="6" name="Picture 4" descr="man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0"/>
            <a:ext cx="2057400" cy="24688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600200" y="228600"/>
            <a:ext cx="7315200" cy="9233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8A4A1"/>
            </a:outerShdw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The Medieval Manor</a:t>
            </a:r>
          </a:p>
        </p:txBody>
      </p:sp>
      <p:pic>
        <p:nvPicPr>
          <p:cNvPr id="55299" name="Picture 4" descr="map-medieval manor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857250"/>
            <a:ext cx="8382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965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315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 smtClean="0"/>
              <a:t>Peasants’ Rights and Obligations on the Manor</a:t>
            </a:r>
          </a:p>
        </p:txBody>
      </p:sp>
      <p:sp>
        <p:nvSpPr>
          <p:cNvPr id="35843" name="Rectangle 9"/>
          <p:cNvSpPr>
            <a:spLocks noGrp="1" noChangeArrowheads="1"/>
          </p:cNvSpPr>
          <p:nvPr>
            <p:ph idx="1"/>
          </p:nvPr>
        </p:nvSpPr>
        <p:spPr>
          <a:xfrm>
            <a:off x="1468582" y="1143000"/>
            <a:ext cx="76962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cs typeface="Times New Roman" pitchFamily="18" charset="0"/>
              </a:rPr>
              <a:t>Obligation to provide labor, payments in kind to lord</a:t>
            </a:r>
          </a:p>
          <a:p>
            <a:pPr eaLnBrk="1" hangingPunct="1">
              <a:defRPr/>
            </a:pPr>
            <a:r>
              <a:rPr lang="en-US" altLang="en-US" dirty="0" smtClean="0">
                <a:cs typeface="Times New Roman" pitchFamily="18" charset="0"/>
              </a:rPr>
              <a:t>Serfs unable to move from land</a:t>
            </a:r>
          </a:p>
          <a:p>
            <a:pPr eaLnBrk="1" hangingPunct="1">
              <a:defRPr/>
            </a:pPr>
            <a:r>
              <a:rPr lang="en-US" altLang="en-US" dirty="0" smtClean="0">
                <a:cs typeface="Times New Roman" pitchFamily="18" charset="0"/>
              </a:rPr>
              <a:t>Worked in return for:</a:t>
            </a:r>
          </a:p>
          <a:p>
            <a:pPr algn="ctr" eaLnBrk="1" hangingPunct="1">
              <a:defRPr/>
            </a:pPr>
            <a:r>
              <a:rPr lang="en-US" altLang="en-US" dirty="0" smtClean="0">
                <a:cs typeface="Times New Roman" pitchFamily="18" charset="0"/>
              </a:rPr>
              <a:t> place to live</a:t>
            </a:r>
          </a:p>
          <a:p>
            <a:pPr algn="ctr" eaLnBrk="1" hangingPunct="1">
              <a:defRPr/>
            </a:pPr>
            <a:r>
              <a:rPr lang="en-US" altLang="en-US" dirty="0" smtClean="0">
                <a:cs typeface="Times New Roman" pitchFamily="18" charset="0"/>
              </a:rPr>
              <a:t>Access to resources</a:t>
            </a:r>
          </a:p>
          <a:p>
            <a:pPr algn="ctr" eaLnBrk="1" hangingPunct="1">
              <a:defRPr/>
            </a:pPr>
            <a:r>
              <a:rPr lang="en-US" altLang="en-US" dirty="0" smtClean="0">
                <a:cs typeface="Times New Roman" pitchFamily="18" charset="0"/>
              </a:rPr>
              <a:t>Defense/protection</a:t>
            </a:r>
          </a:p>
          <a:p>
            <a:pPr algn="ctr" eaLnBrk="1" hangingPunct="1">
              <a:defRPr/>
            </a:pPr>
            <a:r>
              <a:rPr lang="en-US" altLang="en-US" dirty="0" smtClean="0">
                <a:cs typeface="Times New Roman" pitchFamily="18" charset="0"/>
              </a:rPr>
              <a:t>Justice</a:t>
            </a: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829800" y="5943600"/>
            <a:ext cx="228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4277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-1905000" y="5486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54278" name="Picture 8" descr="S:\Publishing\powerpoint\World history\ZP932\Pictures for PP\serf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" y="3370263"/>
            <a:ext cx="3116263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3004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600200" y="228600"/>
            <a:ext cx="7315200" cy="9233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8A4A1"/>
            </a:outerShdw>
          </a:effectLst>
          <a:ex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4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Life on the Medieval Manor</a:t>
            </a:r>
          </a:p>
        </p:txBody>
      </p:sp>
      <p:pic>
        <p:nvPicPr>
          <p:cNvPr id="53251" name="Picture 5" descr="Serbs on Manor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3492500" cy="5486400"/>
          </a:xfrm>
          <a:prstGeom prst="rect">
            <a:avLst/>
          </a:prstGeom>
          <a:noFill/>
          <a:ln w="9525">
            <a:solidFill>
              <a:srgbClr val="00517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6" descr="Medieval Builders"/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2" r="2222" b="4477"/>
          <a:stretch>
            <a:fillRect/>
          </a:stretch>
        </p:blipFill>
        <p:spPr bwMode="auto">
          <a:xfrm>
            <a:off x="5334000" y="1295400"/>
            <a:ext cx="3581400" cy="3332163"/>
          </a:xfrm>
          <a:prstGeom prst="rect">
            <a:avLst/>
          </a:prstGeom>
          <a:noFill/>
          <a:ln w="9525">
            <a:solidFill>
              <a:srgbClr val="00517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5638800" y="5105400"/>
            <a:ext cx="2819400" cy="473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None/>
              <a:defRPr/>
            </a:pPr>
            <a:r>
              <a:rPr lang="en-US" altLang="en-US" sz="25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Serfs</a:t>
            </a:r>
            <a:r>
              <a:rPr lang="en-US" altLang="en-US" sz="25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at work</a:t>
            </a:r>
            <a:endParaRPr lang="en-US" altLang="en-US" sz="2500" b="1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37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Nobility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Privileged, land owning class.</a:t>
            </a:r>
          </a:p>
          <a:p>
            <a:r>
              <a:rPr lang="en-US" dirty="0" smtClean="0"/>
              <a:t>Governed (feudal justice), fought &amp; partied!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1447800" y="2133600"/>
            <a:ext cx="5791200" cy="3886200"/>
          </a:xfrm>
          <a:prstGeom prst="triangle">
            <a:avLst>
              <a:gd name="adj" fmla="val 49702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Monarch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rgbClr val="FFC000"/>
                </a:solidFill>
              </a:rPr>
              <a:t>Nobles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Lesser Nobles &amp; Knights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rgbClr val="92D050"/>
                </a:solidFill>
              </a:rPr>
              <a:t>Peasants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505200" y="3276600"/>
            <a:ext cx="1676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48000" y="3810000"/>
            <a:ext cx="2514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90800" y="4419600"/>
            <a:ext cx="3429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0" y="24384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The hierarchy of Medieval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society.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2590800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NOBLES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40448" y="4724400"/>
            <a:ext cx="220355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“COMMONERS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”</a:t>
            </a:r>
          </a:p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- Freemen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- Serfs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16" name="Straight Arrow Connector 15"/>
          <p:cNvCxnSpPr>
            <a:stCxn id="10" idx="3"/>
          </p:cNvCxnSpPr>
          <p:nvPr/>
        </p:nvCxnSpPr>
        <p:spPr>
          <a:xfrm flipV="1">
            <a:off x="2391946" y="2667001"/>
            <a:ext cx="1265654" cy="154632"/>
          </a:xfrm>
          <a:prstGeom prst="straightConnector1">
            <a:avLst/>
          </a:prstGeom>
          <a:ln>
            <a:tailEnd type="arrow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</p:cNvCxnSpPr>
          <p:nvPr/>
        </p:nvCxnSpPr>
        <p:spPr>
          <a:xfrm>
            <a:off x="2391946" y="2821633"/>
            <a:ext cx="884654" cy="531167"/>
          </a:xfrm>
          <a:prstGeom prst="straightConnector1">
            <a:avLst/>
          </a:prstGeom>
          <a:ln>
            <a:tailEnd type="arrow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</p:cNvCxnSpPr>
          <p:nvPr/>
        </p:nvCxnSpPr>
        <p:spPr>
          <a:xfrm>
            <a:off x="2391946" y="2821633"/>
            <a:ext cx="427454" cy="1140767"/>
          </a:xfrm>
          <a:prstGeom prst="straightConnector1">
            <a:avLst/>
          </a:prstGeom>
          <a:ln>
            <a:tailEnd type="arrow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Castles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dirty="0" smtClean="0"/>
              <a:t>Lived in manor houses = </a:t>
            </a:r>
            <a:r>
              <a:rPr lang="en-US" dirty="0" smtClean="0">
                <a:solidFill>
                  <a:srgbClr val="FF0000"/>
                </a:solidFill>
              </a:rPr>
              <a:t>castles </a:t>
            </a:r>
            <a:r>
              <a:rPr lang="en-US" dirty="0" smtClean="0"/>
              <a:t>from which they managed their lands &amp; administered justice.  </a:t>
            </a:r>
            <a:r>
              <a:rPr lang="en-US" dirty="0" smtClean="0">
                <a:solidFill>
                  <a:srgbClr val="FFFF00"/>
                </a:solidFill>
              </a:rPr>
              <a:t>(power) </a:t>
            </a:r>
          </a:p>
          <a:p>
            <a:r>
              <a:rPr lang="en-US" dirty="0" smtClean="0"/>
              <a:t> Built for defense not comfort.   </a:t>
            </a:r>
          </a:p>
          <a:p>
            <a:r>
              <a:rPr lang="en-US" dirty="0" smtClean="0"/>
              <a:t>Stone w/ few windows = damp, dark &amp; smokey.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keep </a:t>
            </a:r>
            <a:r>
              <a:rPr lang="en-US" dirty="0" smtClean="0"/>
              <a:t>= strongest part</a:t>
            </a:r>
          </a:p>
          <a:p>
            <a:endParaRPr lang="en-US" dirty="0"/>
          </a:p>
        </p:txBody>
      </p:sp>
      <p:pic>
        <p:nvPicPr>
          <p:cNvPr id="4" name="Picture 10" descr="cas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2401"/>
            <a:ext cx="4210840" cy="2895600"/>
          </a:xfrm>
          <a:prstGeom prst="rect">
            <a:avLst/>
          </a:prstGeom>
          <a:noFill/>
        </p:spPr>
      </p:pic>
      <p:pic>
        <p:nvPicPr>
          <p:cNvPr id="5" name="Picture 1030" descr="S:\Publishing\powerpoint\World history\ZP932\Pictures for PP\Warwickcas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163867"/>
            <a:ext cx="4724400" cy="3694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600200" y="228600"/>
            <a:ext cx="7315200" cy="10156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8A4A1"/>
            </a:outerShdw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Medieval </a:t>
            </a:r>
            <a:r>
              <a:rPr lang="en-US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Castle</a:t>
            </a:r>
          </a:p>
        </p:txBody>
      </p:sp>
      <p:pic>
        <p:nvPicPr>
          <p:cNvPr id="72707" name="Picture 4" descr="parts of a castle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491" y="1295400"/>
            <a:ext cx="8543109" cy="5029200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478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historylearningsite.co.uk/fileadmin/historyLearningSite/defen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838200"/>
            <a:ext cx="4174660" cy="5562600"/>
          </a:xfrm>
          <a:prstGeom prst="rect">
            <a:avLst/>
          </a:prstGeom>
          <a:noFill/>
        </p:spPr>
      </p:pic>
      <p:pic>
        <p:nvPicPr>
          <p:cNvPr id="1028" name="Picture 4" descr="http://www.historylearningsite.co.uk/fileadmin/historyLearningSite/defend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62000"/>
            <a:ext cx="3886200" cy="2752725"/>
          </a:xfrm>
          <a:prstGeom prst="rect">
            <a:avLst/>
          </a:prstGeom>
          <a:noFill/>
        </p:spPr>
      </p:pic>
      <p:pic>
        <p:nvPicPr>
          <p:cNvPr id="1030" name="Picture 6" descr="Free image of Bodiam Castle Portcull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581400"/>
            <a:ext cx="3886200" cy="2771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686800" cy="5105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7218" name="Picture 2" descr="http://www.travelcreek.com/panthe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4476750" cy="3581400"/>
          </a:xfrm>
          <a:prstGeom prst="rect">
            <a:avLst/>
          </a:prstGeom>
          <a:noFill/>
        </p:spPr>
      </p:pic>
      <p:pic>
        <p:nvPicPr>
          <p:cNvPr id="137220" name="Picture 4" descr="http://www.wayfaring.info/images/The_Pont_du_Gard_Roman_Aqu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3286125"/>
            <a:ext cx="4762500" cy="3571875"/>
          </a:xfrm>
          <a:prstGeom prst="rect">
            <a:avLst/>
          </a:prstGeom>
          <a:noFill/>
        </p:spPr>
      </p:pic>
      <p:pic>
        <p:nvPicPr>
          <p:cNvPr id="137222" name="Picture 6" descr="http://www.op97.k12.il.us/julian/tribrocks/rocks/102/colise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0"/>
            <a:ext cx="48006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Knights &amp; Chivalry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Knights</a:t>
            </a:r>
            <a:r>
              <a:rPr lang="en-US" dirty="0" smtClean="0"/>
              <a:t> = warriors on horseback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Chivalry</a:t>
            </a:r>
            <a:r>
              <a:rPr lang="en-US" dirty="0" smtClean="0"/>
              <a:t> – from the French “chevalier” meaning “horseman”; was a code of conduct that developed by the 1100’s which combined Christian values with the virtue of being a noble warrior.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/>
          </a:p>
        </p:txBody>
      </p:sp>
      <p:pic>
        <p:nvPicPr>
          <p:cNvPr id="4" name="Picture 10" descr="knight in arm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2905" y="2987764"/>
            <a:ext cx="2551095" cy="3870236"/>
          </a:xfrm>
          <a:prstGeom prst="rect">
            <a:avLst/>
          </a:prstGeom>
          <a:noFill/>
        </p:spPr>
      </p:pic>
      <p:pic>
        <p:nvPicPr>
          <p:cNvPr id="8" name="Picture 8" descr="Z:\Publishing\powerpoint\World history\ZP932\Pictures for PP\knight stat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200400"/>
            <a:ext cx="2413782" cy="3657599"/>
          </a:xfrm>
          <a:prstGeom prst="rect">
            <a:avLst/>
          </a:prstGeom>
          <a:noFill/>
        </p:spPr>
      </p:pic>
      <p:pic>
        <p:nvPicPr>
          <p:cNvPr id="9" name="Picture 2" descr="Picture of a suit of arm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2291" y="3200400"/>
            <a:ext cx="2468318" cy="3657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Knights &amp; Chivalry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dirty="0" smtClean="0"/>
              <a:t>Training as a </a:t>
            </a:r>
            <a:r>
              <a:rPr lang="en-US" dirty="0" smtClean="0">
                <a:solidFill>
                  <a:srgbClr val="7030A0"/>
                </a:solidFill>
              </a:rPr>
              <a:t>page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0070C0"/>
                </a:solidFill>
              </a:rPr>
              <a:t>squire</a:t>
            </a:r>
            <a:r>
              <a:rPr lang="en-US" dirty="0" smtClean="0"/>
              <a:t> (“sword bearer”)</a:t>
            </a:r>
          </a:p>
          <a:p>
            <a:r>
              <a:rPr lang="en-US" dirty="0" smtClean="0"/>
              <a:t>Armor, “coat of arms” &amp; tournaments </a:t>
            </a:r>
          </a:p>
          <a:p>
            <a:endParaRPr lang="en-US" dirty="0"/>
          </a:p>
        </p:txBody>
      </p:sp>
      <p:pic>
        <p:nvPicPr>
          <p:cNvPr id="4" name="Picture 3" descr="wcE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29050"/>
            <a:ext cx="4038600" cy="3028950"/>
          </a:xfrm>
          <a:prstGeom prst="rect">
            <a:avLst/>
          </a:prstGeom>
          <a:noFill/>
        </p:spPr>
      </p:pic>
      <p:pic>
        <p:nvPicPr>
          <p:cNvPr id="5" name="Picture 4" descr="wcE2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939822"/>
            <a:ext cx="3581400" cy="2918178"/>
          </a:xfrm>
          <a:prstGeom prst="rect">
            <a:avLst/>
          </a:prstGeom>
          <a:noFill/>
        </p:spPr>
      </p:pic>
      <p:pic>
        <p:nvPicPr>
          <p:cNvPr id="33794" name="Picture 2" descr="http://www.heraldry.ws/heraldry/azureabendo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934844"/>
            <a:ext cx="1295400" cy="1770381"/>
          </a:xfrm>
          <a:prstGeom prst="rect">
            <a:avLst/>
          </a:prstGeom>
          <a:noFill/>
        </p:spPr>
      </p:pic>
      <p:pic>
        <p:nvPicPr>
          <p:cNvPr id="33796" name="Picture 4" descr="Coat of Arms of Lithuai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1981200"/>
            <a:ext cx="2438400" cy="1828800"/>
          </a:xfrm>
          <a:prstGeom prst="rect">
            <a:avLst/>
          </a:prstGeom>
          <a:noFill/>
        </p:spPr>
      </p:pic>
      <p:pic>
        <p:nvPicPr>
          <p:cNvPr id="33798" name="Picture 6" descr="http://jahtruth.net/britca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24650" y="1524000"/>
            <a:ext cx="2419350" cy="2219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Self Assessment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Assessment: Identify the important role played by each of the following during the feudal period of the Middle Ages: </a:t>
            </a:r>
            <a:endParaRPr lang="en-US" dirty="0" smtClean="0"/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peasant serfs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noble </a:t>
            </a:r>
            <a:r>
              <a:rPr lang="en-US" b="1" dirty="0" smtClean="0">
                <a:solidFill>
                  <a:srgbClr val="FFFF00"/>
                </a:solidFill>
              </a:rPr>
              <a:t>lords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 knights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women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933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Roads &amp; Road building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715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ROMANS</a:t>
            </a:r>
            <a:r>
              <a:rPr lang="en-US" dirty="0" smtClean="0"/>
              <a:t> built an extensive network of roads which helped expand communication, transportation, trade, government effectiveness and military control.</a:t>
            </a:r>
          </a:p>
          <a:p>
            <a:pPr algn="r"/>
            <a:endParaRPr lang="en-US" dirty="0" smtClean="0"/>
          </a:p>
        </p:txBody>
      </p:sp>
      <p:pic>
        <p:nvPicPr>
          <p:cNvPr id="120834" name="Picture 2" descr="romannet.gif (55890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743200"/>
            <a:ext cx="4679775" cy="3429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0400" y="2286000"/>
            <a:ext cx="3131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“All roads lead to Rome.”</a:t>
            </a:r>
            <a:endParaRPr lang="en-US" sz="2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0836" name="Picture 4" descr="http://www.historic-uk.com/HistoryUK/England-History/RomanRo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43400"/>
            <a:ext cx="2431914" cy="2362200"/>
          </a:xfrm>
          <a:prstGeom prst="rect">
            <a:avLst/>
          </a:prstGeom>
          <a:noFill/>
        </p:spPr>
      </p:pic>
      <p:pic>
        <p:nvPicPr>
          <p:cNvPr id="120838" name="Picture 6" descr="http://www.ralphmag.org/CX/roman-roads420x48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8217" y="2362200"/>
            <a:ext cx="1905783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Ancient Rome’s Legacy to Western Civilization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4.  </a:t>
            </a:r>
            <a:r>
              <a:rPr lang="en-US" dirty="0" smtClean="0">
                <a:solidFill>
                  <a:srgbClr val="FFFF00"/>
                </a:solidFill>
              </a:rPr>
              <a:t>Christianity</a:t>
            </a:r>
            <a:r>
              <a:rPr lang="en-US" dirty="0" smtClean="0"/>
              <a:t> &amp; organization of the </a:t>
            </a:r>
            <a:r>
              <a:rPr lang="en-US" dirty="0" smtClean="0">
                <a:solidFill>
                  <a:srgbClr val="FFFF00"/>
                </a:solidFill>
              </a:rPr>
              <a:t>Catholic Church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 startAt="5"/>
            </a:pPr>
            <a:r>
              <a:rPr lang="en-US" dirty="0" smtClean="0"/>
              <a:t>Concept of </a:t>
            </a:r>
            <a:r>
              <a:rPr lang="en-US" dirty="0" smtClean="0">
                <a:solidFill>
                  <a:srgbClr val="FFC000"/>
                </a:solidFill>
              </a:rPr>
              <a:t>“a universal empire”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</a:t>
            </a:r>
            <a:r>
              <a:rPr lang="en-US" dirty="0" smtClean="0"/>
              <a:t>to govern all</a:t>
            </a:r>
          </a:p>
          <a:p>
            <a:endParaRPr lang="en-US" dirty="0"/>
          </a:p>
        </p:txBody>
      </p:sp>
      <p:pic>
        <p:nvPicPr>
          <p:cNvPr id="4" name="Picture 4" descr="RomanEmp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114800"/>
            <a:ext cx="3589553" cy="2743200"/>
          </a:xfrm>
          <a:prstGeom prst="rect">
            <a:avLst/>
          </a:prstGeom>
          <a:noFill/>
        </p:spPr>
      </p:pic>
      <p:pic>
        <p:nvPicPr>
          <p:cNvPr id="5" name="Picture 6" descr="Z:\Publishing\powerpoint\World history\ZP932\Pictures for PP\GregoryV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752600"/>
            <a:ext cx="2395537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2. Catholic Church in the Middle Ages</a:t>
            </a:r>
            <a:endParaRPr lang="en-US" sz="4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4864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FF66FF"/>
                </a:solidFill>
              </a:rPr>
              <a:t>Most powerful &amp; influential institution</a:t>
            </a:r>
          </a:p>
          <a:p>
            <a:pPr>
              <a:buNone/>
            </a:pPr>
            <a:r>
              <a:rPr lang="en-US" sz="3000" dirty="0" smtClean="0">
                <a:solidFill>
                  <a:srgbClr val="FF66FF"/>
                </a:solidFill>
              </a:rPr>
              <a:t>     during the Middle Ages</a:t>
            </a:r>
          </a:p>
          <a:p>
            <a:pPr algn="ctr"/>
            <a:r>
              <a:rPr lang="en-US" dirty="0" smtClean="0"/>
              <a:t>Offered leadership &amp; guidance during the anarchy of post-Rome Europe</a:t>
            </a:r>
          </a:p>
          <a:p>
            <a:r>
              <a:rPr lang="en-US" dirty="0" smtClean="0"/>
              <a:t>Bishop of Rome </a:t>
            </a:r>
            <a:r>
              <a:rPr lang="en-US" dirty="0" smtClean="0">
                <a:solidFill>
                  <a:srgbClr val="FFFF00"/>
                </a:solidFill>
              </a:rPr>
              <a:t>= the Pope </a:t>
            </a:r>
            <a:r>
              <a:rPr lang="en-US" dirty="0" smtClean="0"/>
              <a:t>extended </a:t>
            </a:r>
            <a:r>
              <a:rPr lang="en-US" b="1" dirty="0" smtClean="0"/>
              <a:t>power to include</a:t>
            </a:r>
          </a:p>
          <a:p>
            <a:pPr>
              <a:buNone/>
            </a:pPr>
            <a:r>
              <a:rPr lang="en-US" b="1" dirty="0" smtClean="0"/>
              <a:t>    both spiritual and secular (worldly) authority.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6" name="Picture 4" descr="800px-Petersdom_von_Engelsburg_geseh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191000"/>
            <a:ext cx="2895600" cy="2171700"/>
          </a:xfrm>
          <a:prstGeom prst="rect">
            <a:avLst/>
          </a:prstGeom>
          <a:noFill/>
        </p:spPr>
      </p:pic>
      <p:pic>
        <p:nvPicPr>
          <p:cNvPr id="7" name="Picture 8" descr="Z:\Publishing\powerpoint\World history\ZP932\Pictures for PP\stained glass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343401"/>
            <a:ext cx="3859189" cy="25145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457890"/>
            <a:ext cx="2159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St. Peter’s Basilica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9" name="Picture 2" descr="http://upload.wikimedia.org/wikipedia/commons/thumb/9/97/Francisco_de_Zurbar%C3%A1n_040.jpg/250px-Francisco_de_Zurbar%C3%A1n_04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3719779"/>
            <a:ext cx="1981200" cy="3138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Roman Empire at its Height</a:t>
            </a:r>
            <a:endParaRPr lang="en-US" dirty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298" y="838200"/>
            <a:ext cx="713867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Spread of Christianity</a:t>
            </a:r>
            <a:endParaRPr lang="en-US" dirty="0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02208"/>
            <a:ext cx="7180166" cy="572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3270</TotalTime>
  <Words>1312</Words>
  <Application>Microsoft Office PowerPoint</Application>
  <PresentationFormat>On-screen Show (4:3)</PresentationFormat>
  <Paragraphs>231</Paragraphs>
  <Slides>42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Flow</vt:lpstr>
      <vt:lpstr>Blank</vt:lpstr>
      <vt:lpstr>The Middle Ages</vt:lpstr>
      <vt:lpstr>MEDIEVAL TIME in Europe (aka: the Middle Ages=@500-1500AD)</vt:lpstr>
      <vt:lpstr>1. Ancient Rome’s Legacy to Western Civilization: Did Rome really ever “fall?”</vt:lpstr>
      <vt:lpstr>Engineering</vt:lpstr>
      <vt:lpstr>Roads &amp; Road building</vt:lpstr>
      <vt:lpstr>Ancient Rome’s Legacy to Western Civilization</vt:lpstr>
      <vt:lpstr>2. Catholic Church in the Middle Ages</vt:lpstr>
      <vt:lpstr>The Roman Empire at its Height</vt:lpstr>
      <vt:lpstr>The Spread of Christianity</vt:lpstr>
      <vt:lpstr>MEDIEVAL TIME in Europe</vt:lpstr>
      <vt:lpstr>Barbarian Invasions</vt:lpstr>
      <vt:lpstr>Germanic Kingdoms</vt:lpstr>
      <vt:lpstr>German Culture &amp; Influence</vt:lpstr>
      <vt:lpstr>Slide 14</vt:lpstr>
      <vt:lpstr>MEDIEVAL TIME in Europe</vt:lpstr>
      <vt:lpstr>Slide 16</vt:lpstr>
      <vt:lpstr>Slide 17</vt:lpstr>
      <vt:lpstr>Slide 18</vt:lpstr>
      <vt:lpstr>Slide 19</vt:lpstr>
      <vt:lpstr>Slide 20</vt:lpstr>
      <vt:lpstr>Failed Attempt at Empire</vt:lpstr>
      <vt:lpstr>Read source – “Read to Learn”</vt:lpstr>
      <vt:lpstr>Read source – “Read to Learn”</vt:lpstr>
      <vt:lpstr>MEDIEVAL TIME in Europe</vt:lpstr>
      <vt:lpstr>Organizing in a Decentralized Society</vt:lpstr>
      <vt:lpstr>Middle Ages &amp; Feudalism</vt:lpstr>
      <vt:lpstr>Slide 27</vt:lpstr>
      <vt:lpstr>Lords and Retainers</vt:lpstr>
      <vt:lpstr>Pillars of Medieval Life Activity</vt:lpstr>
      <vt:lpstr>DUKE BEAVER  (lord)</vt:lpstr>
      <vt:lpstr>DO NOW - Medieval Life</vt:lpstr>
      <vt:lpstr>Medieval Life</vt:lpstr>
      <vt:lpstr>Slide 33</vt:lpstr>
      <vt:lpstr>Peasants’ Rights and Obligations on the Manor</vt:lpstr>
      <vt:lpstr>Slide 35</vt:lpstr>
      <vt:lpstr>The Nobility</vt:lpstr>
      <vt:lpstr>Castles</vt:lpstr>
      <vt:lpstr>Slide 38</vt:lpstr>
      <vt:lpstr>Slide 39</vt:lpstr>
      <vt:lpstr>Knights &amp; Chivalry</vt:lpstr>
      <vt:lpstr>Knights &amp; Chivalry</vt:lpstr>
      <vt:lpstr>Self Assessment</vt:lpstr>
    </vt:vector>
  </TitlesOfParts>
  <Company>Jackson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Rome’s Legacy to Western Civilization</dc:title>
  <dc:creator>gregas</dc:creator>
  <cp:lastModifiedBy>Bill</cp:lastModifiedBy>
  <cp:revision>123</cp:revision>
  <dcterms:created xsi:type="dcterms:W3CDTF">2007-09-11T15:25:47Z</dcterms:created>
  <dcterms:modified xsi:type="dcterms:W3CDTF">2016-09-12T03:50:17Z</dcterms:modified>
</cp:coreProperties>
</file>