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53"/>
  </p:notesMasterIdLst>
  <p:handoutMasterIdLst>
    <p:handoutMasterId r:id="rId54"/>
  </p:handoutMasterIdLst>
  <p:sldIdLst>
    <p:sldId id="273" r:id="rId2"/>
    <p:sldId id="256" r:id="rId3"/>
    <p:sldId id="274" r:id="rId4"/>
    <p:sldId id="278" r:id="rId5"/>
    <p:sldId id="315" r:id="rId6"/>
    <p:sldId id="292" r:id="rId7"/>
    <p:sldId id="257" r:id="rId8"/>
    <p:sldId id="279" r:id="rId9"/>
    <p:sldId id="280" r:id="rId10"/>
    <p:sldId id="307" r:id="rId11"/>
    <p:sldId id="258" r:id="rId12"/>
    <p:sldId id="291" r:id="rId13"/>
    <p:sldId id="281" r:id="rId14"/>
    <p:sldId id="282" r:id="rId15"/>
    <p:sldId id="284" r:id="rId16"/>
    <p:sldId id="310" r:id="rId17"/>
    <p:sldId id="283" r:id="rId18"/>
    <p:sldId id="285" r:id="rId19"/>
    <p:sldId id="286" r:id="rId20"/>
    <p:sldId id="287" r:id="rId21"/>
    <p:sldId id="259" r:id="rId22"/>
    <p:sldId id="290" r:id="rId23"/>
    <p:sldId id="308" r:id="rId24"/>
    <p:sldId id="288" r:id="rId25"/>
    <p:sldId id="289" r:id="rId26"/>
    <p:sldId id="311" r:id="rId27"/>
    <p:sldId id="317" r:id="rId28"/>
    <p:sldId id="329" r:id="rId29"/>
    <p:sldId id="268" r:id="rId30"/>
    <p:sldId id="293" r:id="rId31"/>
    <p:sldId id="303" r:id="rId32"/>
    <p:sldId id="294" r:id="rId33"/>
    <p:sldId id="295" r:id="rId34"/>
    <p:sldId id="316" r:id="rId35"/>
    <p:sldId id="320" r:id="rId36"/>
    <p:sldId id="327" r:id="rId37"/>
    <p:sldId id="328" r:id="rId38"/>
    <p:sldId id="304" r:id="rId39"/>
    <p:sldId id="269" r:id="rId40"/>
    <p:sldId id="296" r:id="rId41"/>
    <p:sldId id="270" r:id="rId42"/>
    <p:sldId id="297" r:id="rId43"/>
    <p:sldId id="298" r:id="rId44"/>
    <p:sldId id="299" r:id="rId45"/>
    <p:sldId id="300" r:id="rId46"/>
    <p:sldId id="302" r:id="rId47"/>
    <p:sldId id="301" r:id="rId48"/>
    <p:sldId id="272" r:id="rId49"/>
    <p:sldId id="305" r:id="rId50"/>
    <p:sldId id="306" r:id="rId51"/>
    <p:sldId id="267" r:id="rId52"/>
  </p:sldIdLst>
  <p:sldSz cx="9144000" cy="6858000" type="screen4x3"/>
  <p:notesSz cx="700405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99FF"/>
    <a:srgbClr val="66FF33"/>
    <a:srgbClr val="CCFF99"/>
    <a:srgbClr val="CCFF33"/>
    <a:srgbClr val="CC99FF"/>
    <a:srgbClr val="FF66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5088" cy="464819"/>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sz="quarter" idx="1"/>
          </p:nvPr>
        </p:nvSpPr>
        <p:spPr>
          <a:xfrm>
            <a:off x="3967342" y="2"/>
            <a:ext cx="3035088" cy="464819"/>
          </a:xfrm>
          <a:prstGeom prst="rect">
            <a:avLst/>
          </a:prstGeom>
        </p:spPr>
        <p:txBody>
          <a:bodyPr vert="horz" lIns="93168" tIns="46584" rIns="93168" bIns="46584" rtlCol="0"/>
          <a:lstStyle>
            <a:lvl1pPr algn="r">
              <a:defRPr sz="1200"/>
            </a:lvl1pPr>
          </a:lstStyle>
          <a:p>
            <a:fld id="{B5123D99-B0EA-47A8-A093-F5FD402349AA}" type="datetimeFigureOut">
              <a:rPr lang="en-US" smtClean="0"/>
              <a:pPr/>
              <a:t>10/13/2016</a:t>
            </a:fld>
            <a:endParaRPr lang="en-US"/>
          </a:p>
        </p:txBody>
      </p:sp>
      <p:sp>
        <p:nvSpPr>
          <p:cNvPr id="4" name="Footer Placeholder 3"/>
          <p:cNvSpPr>
            <a:spLocks noGrp="1"/>
          </p:cNvSpPr>
          <p:nvPr>
            <p:ph type="ftr" sz="quarter" idx="2"/>
          </p:nvPr>
        </p:nvSpPr>
        <p:spPr>
          <a:xfrm>
            <a:off x="1" y="8829968"/>
            <a:ext cx="3035088" cy="464819"/>
          </a:xfrm>
          <a:prstGeom prst="rect">
            <a:avLst/>
          </a:prstGeom>
        </p:spPr>
        <p:txBody>
          <a:bodyPr vert="horz" lIns="93168" tIns="46584" rIns="93168" bIns="46584" rtlCol="0" anchor="b"/>
          <a:lstStyle>
            <a:lvl1pPr algn="l">
              <a:defRPr sz="1200"/>
            </a:lvl1pPr>
          </a:lstStyle>
          <a:p>
            <a:endParaRPr lang="en-US"/>
          </a:p>
        </p:txBody>
      </p:sp>
      <p:sp>
        <p:nvSpPr>
          <p:cNvPr id="5" name="Slide Number Placeholder 4"/>
          <p:cNvSpPr>
            <a:spLocks noGrp="1"/>
          </p:cNvSpPr>
          <p:nvPr>
            <p:ph type="sldNum" sz="quarter" idx="3"/>
          </p:nvPr>
        </p:nvSpPr>
        <p:spPr>
          <a:xfrm>
            <a:off x="3967342" y="8829968"/>
            <a:ext cx="3035088" cy="464819"/>
          </a:xfrm>
          <a:prstGeom prst="rect">
            <a:avLst/>
          </a:prstGeom>
        </p:spPr>
        <p:txBody>
          <a:bodyPr vert="horz" lIns="93168" tIns="46584" rIns="93168" bIns="46584" rtlCol="0" anchor="b"/>
          <a:lstStyle>
            <a:lvl1pPr algn="r">
              <a:defRPr sz="1200"/>
            </a:lvl1pPr>
          </a:lstStyle>
          <a:p>
            <a:fld id="{F0DD3928-8870-4B76-9BC7-D5237E066418}" type="slidenum">
              <a:rPr lang="en-US" smtClean="0"/>
              <a:pPr/>
              <a:t>‹#›</a:t>
            </a:fld>
            <a:endParaRPr lang="en-US"/>
          </a:p>
        </p:txBody>
      </p:sp>
    </p:spTree>
    <p:extLst>
      <p:ext uri="{BB962C8B-B14F-4D97-AF65-F5344CB8AC3E}">
        <p14:creationId xmlns="" xmlns:p14="http://schemas.microsoft.com/office/powerpoint/2010/main" val="348329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5088" cy="464819"/>
          </a:xfrm>
          <a:prstGeom prst="rect">
            <a:avLst/>
          </a:prstGeom>
        </p:spPr>
        <p:txBody>
          <a:bodyPr vert="horz" lIns="93168" tIns="46584" rIns="93168" bIns="46584" rtlCol="0"/>
          <a:lstStyle>
            <a:lvl1pPr algn="l">
              <a:defRPr sz="1200"/>
            </a:lvl1pPr>
          </a:lstStyle>
          <a:p>
            <a:endParaRPr lang="en-US"/>
          </a:p>
        </p:txBody>
      </p:sp>
      <p:sp>
        <p:nvSpPr>
          <p:cNvPr id="3" name="Date Placeholder 2"/>
          <p:cNvSpPr>
            <a:spLocks noGrp="1"/>
          </p:cNvSpPr>
          <p:nvPr>
            <p:ph type="dt" idx="1"/>
          </p:nvPr>
        </p:nvSpPr>
        <p:spPr>
          <a:xfrm>
            <a:off x="3967342" y="2"/>
            <a:ext cx="3035088" cy="464819"/>
          </a:xfrm>
          <a:prstGeom prst="rect">
            <a:avLst/>
          </a:prstGeom>
        </p:spPr>
        <p:txBody>
          <a:bodyPr vert="horz" lIns="93168" tIns="46584" rIns="93168" bIns="46584" rtlCol="0"/>
          <a:lstStyle>
            <a:lvl1pPr algn="r">
              <a:defRPr sz="1200"/>
            </a:lvl1pPr>
          </a:lstStyle>
          <a:p>
            <a:fld id="{F09D958C-B503-415C-8469-36CD04A03002}" type="datetimeFigureOut">
              <a:rPr lang="en-US" smtClean="0"/>
              <a:pPr/>
              <a:t>10/13/2016</a:t>
            </a:fld>
            <a:endParaRPr lang="en-US"/>
          </a:p>
        </p:txBody>
      </p:sp>
      <p:sp>
        <p:nvSpPr>
          <p:cNvPr id="4" name="Slide Image Placeholder 3"/>
          <p:cNvSpPr>
            <a:spLocks noGrp="1" noRot="1" noChangeAspect="1"/>
          </p:cNvSpPr>
          <p:nvPr>
            <p:ph type="sldImg" idx="2"/>
          </p:nvPr>
        </p:nvSpPr>
        <p:spPr>
          <a:xfrm>
            <a:off x="1179513" y="698500"/>
            <a:ext cx="4645025" cy="3484563"/>
          </a:xfrm>
          <a:prstGeom prst="rect">
            <a:avLst/>
          </a:prstGeom>
          <a:noFill/>
          <a:ln w="12700">
            <a:solidFill>
              <a:prstClr val="black"/>
            </a:solidFill>
          </a:ln>
        </p:spPr>
        <p:txBody>
          <a:bodyPr vert="horz" lIns="93168" tIns="46584" rIns="93168" bIns="46584" rtlCol="0" anchor="ctr"/>
          <a:lstStyle/>
          <a:p>
            <a:endParaRPr lang="en-US"/>
          </a:p>
        </p:txBody>
      </p:sp>
      <p:sp>
        <p:nvSpPr>
          <p:cNvPr id="5" name="Notes Placeholder 4"/>
          <p:cNvSpPr>
            <a:spLocks noGrp="1"/>
          </p:cNvSpPr>
          <p:nvPr>
            <p:ph type="body" sz="quarter" idx="3"/>
          </p:nvPr>
        </p:nvSpPr>
        <p:spPr>
          <a:xfrm>
            <a:off x="700405" y="4415791"/>
            <a:ext cx="5603240" cy="4183380"/>
          </a:xfrm>
          <a:prstGeom prst="rect">
            <a:avLst/>
          </a:prstGeom>
        </p:spPr>
        <p:txBody>
          <a:bodyPr vert="horz" lIns="93168" tIns="46584" rIns="93168" bIns="4658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8"/>
            <a:ext cx="3035088" cy="464819"/>
          </a:xfrm>
          <a:prstGeom prst="rect">
            <a:avLst/>
          </a:prstGeom>
        </p:spPr>
        <p:txBody>
          <a:bodyPr vert="horz" lIns="93168" tIns="46584" rIns="93168"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67342" y="8829968"/>
            <a:ext cx="3035088" cy="464819"/>
          </a:xfrm>
          <a:prstGeom prst="rect">
            <a:avLst/>
          </a:prstGeom>
        </p:spPr>
        <p:txBody>
          <a:bodyPr vert="horz" lIns="93168" tIns="46584" rIns="93168" bIns="46584" rtlCol="0" anchor="b"/>
          <a:lstStyle>
            <a:lvl1pPr algn="r">
              <a:defRPr sz="1200"/>
            </a:lvl1pPr>
          </a:lstStyle>
          <a:p>
            <a:fld id="{F25B439C-9590-4209-9C4E-C9B8BDC0ED85}" type="slidenum">
              <a:rPr lang="en-US" smtClean="0"/>
              <a:pPr/>
              <a:t>‹#›</a:t>
            </a:fld>
            <a:endParaRPr lang="en-US"/>
          </a:p>
        </p:txBody>
      </p:sp>
    </p:spTree>
    <p:extLst>
      <p:ext uri="{BB962C8B-B14F-4D97-AF65-F5344CB8AC3E}">
        <p14:creationId xmlns="" xmlns:p14="http://schemas.microsoft.com/office/powerpoint/2010/main" val="77263626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5B439C-9590-4209-9C4E-C9B8BDC0ED85}" type="slidenum">
              <a:rPr lang="en-US" smtClean="0"/>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41</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43</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44</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45</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46</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25B439C-9590-4209-9C4E-C9B8BDC0ED8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601C547C-7F6E-46BC-9F7B-D7079B2BC601}" type="datetimeFigureOut">
              <a:rPr lang="en-US" smtClean="0"/>
              <a:pPr/>
              <a:t>10/13/2016</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D91CA41-7914-43C5-A264-AC1F705ADE32}"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1C547C-7F6E-46BC-9F7B-D7079B2BC601}" type="datetimeFigureOut">
              <a:rPr lang="en-US" smtClean="0"/>
              <a:pPr/>
              <a:t>10/13/2016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91CA41-7914-43C5-A264-AC1F705ADE3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1C547C-7F6E-46BC-9F7B-D7079B2BC601}" type="datetimeFigureOut">
              <a:rPr lang="en-US" smtClean="0"/>
              <a:pPr/>
              <a:t>10/13/2016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91CA41-7914-43C5-A264-AC1F705ADE3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01C547C-7F6E-46BC-9F7B-D7079B2BC601}" type="datetimeFigureOut">
              <a:rPr lang="en-US" smtClean="0"/>
              <a:pPr/>
              <a:t>10/13/2016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D91CA41-7914-43C5-A264-AC1F705ADE3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601C547C-7F6E-46BC-9F7B-D7079B2BC601}" type="datetimeFigureOut">
              <a:rPr lang="en-US" smtClean="0"/>
              <a:pPr/>
              <a:t>10/13/2016</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D91CA41-7914-43C5-A264-AC1F705ADE32}"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01C547C-7F6E-46BC-9F7B-D7079B2BC601}" type="datetimeFigureOut">
              <a:rPr lang="en-US" smtClean="0"/>
              <a:pPr/>
              <a:t>10/13/2016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AD91CA41-7914-43C5-A264-AC1F705ADE32}"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601C547C-7F6E-46BC-9F7B-D7079B2BC601}" type="datetimeFigureOut">
              <a:rPr lang="en-US" smtClean="0"/>
              <a:pPr/>
              <a:t>10/13/2016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AD91CA41-7914-43C5-A264-AC1F705ADE3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01C547C-7F6E-46BC-9F7B-D7079B2BC601}" type="datetimeFigureOut">
              <a:rPr lang="en-US" smtClean="0"/>
              <a:pPr/>
              <a:t>10/13/2016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AD91CA41-7914-43C5-A264-AC1F705ADE32}"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01C547C-7F6E-46BC-9F7B-D7079B2BC601}" type="datetimeFigureOut">
              <a:rPr lang="en-US" smtClean="0"/>
              <a:pPr/>
              <a:t>10/13/2016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AD91CA41-7914-43C5-A264-AC1F705ADE3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601C547C-7F6E-46BC-9F7B-D7079B2BC601}" type="datetimeFigureOut">
              <a:rPr lang="en-US" smtClean="0"/>
              <a:pPr/>
              <a:t>10/13/2016</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AD91CA41-7914-43C5-A264-AC1F705ADE32}"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601C547C-7F6E-46BC-9F7B-D7079B2BC601}" type="datetimeFigureOut">
              <a:rPr lang="en-US" smtClean="0"/>
              <a:pPr/>
              <a:t>10/13/2016</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AD91CA41-7914-43C5-A264-AC1F705ADE32}"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601C547C-7F6E-46BC-9F7B-D7079B2BC601}" type="datetimeFigureOut">
              <a:rPr lang="en-US" smtClean="0"/>
              <a:pPr/>
              <a:t>10/13/2016</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AD91CA41-7914-43C5-A264-AC1F705ADE32}"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nationmaster.com/encyclopedia/Image:Munzer.jp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43.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www.artchive.com/artchive/c/caravaggio/caravaggio_st_paul.jpg" TargetMode="External"/><Relationship Id="rId7" Type="http://schemas.openxmlformats.org/officeDocument/2006/relationships/hyperlink" Target="http://www.ibiblio.org/wm/paint/auth/caravaggio/st-thomas.jp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hyperlink" Target="http://www.ibiblio.org/wm/paint/auth/caravaggio/st-peter.jpg" TargetMode="Externa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hyperlink" Target="http://www.artchive.com/artchive/r/rubens/rubens_elevation.jp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hyperlink" Target="http://www.artchive.com/artchive/b/bernini/bernini_david2.jpg" TargetMode="External"/><Relationship Id="rId4" Type="http://schemas.openxmlformats.org/officeDocument/2006/relationships/image" Target="../media/image46.jpe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normAutofit/>
          </a:bodyPr>
          <a:lstStyle/>
          <a:p>
            <a:pPr algn="ctr"/>
            <a:r>
              <a:rPr lang="en-US" dirty="0" smtClean="0">
                <a:solidFill>
                  <a:srgbClr val="92D050"/>
                </a:solidFill>
              </a:rPr>
              <a:t>The      </a:t>
            </a:r>
            <a:r>
              <a:rPr lang="en-US" dirty="0" smtClean="0">
                <a:solidFill>
                  <a:schemeClr val="accent4">
                    <a:lumMod val="60000"/>
                    <a:lumOff val="40000"/>
                  </a:schemeClr>
                </a:solidFill>
              </a:rPr>
              <a:t>Protestant Reformation</a:t>
            </a:r>
            <a:endParaRPr lang="en-US" dirty="0">
              <a:solidFill>
                <a:schemeClr val="accent4">
                  <a:lumMod val="60000"/>
                  <a:lumOff val="40000"/>
                </a:schemeClr>
              </a:solidFill>
            </a:endParaRPr>
          </a:p>
        </p:txBody>
      </p:sp>
      <p:pic>
        <p:nvPicPr>
          <p:cNvPr id="4" name="Picture 4" descr="S:\Publishing\powerpoint\World history\zp936\Images\anglican cathedral.jpg"/>
          <p:cNvPicPr>
            <a:picLocks noGrp="1" noChangeAspect="1" noChangeArrowheads="1"/>
          </p:cNvPicPr>
          <p:nvPr>
            <p:ph idx="1"/>
          </p:nvPr>
        </p:nvPicPr>
        <p:blipFill>
          <a:blip r:embed="rId3" cstate="print"/>
          <a:srcRect/>
          <a:stretch>
            <a:fillRect/>
          </a:stretch>
        </p:blipFill>
        <p:spPr bwMode="auto">
          <a:xfrm>
            <a:off x="5486400" y="1143000"/>
            <a:ext cx="3333750" cy="3200400"/>
          </a:xfrm>
          <a:prstGeom prst="rect">
            <a:avLst/>
          </a:prstGeom>
          <a:noFill/>
        </p:spPr>
      </p:pic>
      <p:pic>
        <p:nvPicPr>
          <p:cNvPr id="5" name="Picture 10" descr="S:\Publishing\powerpoint\World history\zp936\Images\Calvin1.gif"/>
          <p:cNvPicPr>
            <a:picLocks noChangeAspect="1" noChangeArrowheads="1"/>
          </p:cNvPicPr>
          <p:nvPr/>
        </p:nvPicPr>
        <p:blipFill>
          <a:blip r:embed="rId4" cstate="print"/>
          <a:srcRect/>
          <a:stretch>
            <a:fillRect/>
          </a:stretch>
        </p:blipFill>
        <p:spPr bwMode="auto">
          <a:xfrm>
            <a:off x="6858000" y="4166468"/>
            <a:ext cx="2286000" cy="2691531"/>
          </a:xfrm>
          <a:prstGeom prst="rect">
            <a:avLst/>
          </a:prstGeom>
          <a:noFill/>
        </p:spPr>
      </p:pic>
      <p:pic>
        <p:nvPicPr>
          <p:cNvPr id="6" name="Picture 5" descr="S:\Publishing\powerpoint\World history\zp936\Images\henry8_by_holbein.jpg"/>
          <p:cNvPicPr>
            <a:picLocks noChangeAspect="1" noChangeArrowheads="1"/>
          </p:cNvPicPr>
          <p:nvPr/>
        </p:nvPicPr>
        <p:blipFill>
          <a:blip r:embed="rId5" cstate="print"/>
          <a:srcRect/>
          <a:stretch>
            <a:fillRect/>
          </a:stretch>
        </p:blipFill>
        <p:spPr bwMode="auto">
          <a:xfrm>
            <a:off x="0" y="2667000"/>
            <a:ext cx="2919413" cy="4191000"/>
          </a:xfrm>
          <a:prstGeom prst="rect">
            <a:avLst/>
          </a:prstGeom>
          <a:noFill/>
        </p:spPr>
      </p:pic>
      <p:pic>
        <p:nvPicPr>
          <p:cNvPr id="7" name="Picture 7" descr="S:\Publishing\powerpoint\World history\zp936\Images\luther.jpg"/>
          <p:cNvPicPr>
            <a:picLocks noChangeAspect="1" noChangeArrowheads="1"/>
          </p:cNvPicPr>
          <p:nvPr/>
        </p:nvPicPr>
        <p:blipFill>
          <a:blip r:embed="rId6" cstate="print"/>
          <a:srcRect/>
          <a:stretch>
            <a:fillRect/>
          </a:stretch>
        </p:blipFill>
        <p:spPr bwMode="auto">
          <a:xfrm>
            <a:off x="2971800" y="1143000"/>
            <a:ext cx="2542117" cy="3200400"/>
          </a:xfrm>
          <a:prstGeom prst="rect">
            <a:avLst/>
          </a:prstGeom>
          <a:noFill/>
        </p:spPr>
      </p:pic>
      <p:pic>
        <p:nvPicPr>
          <p:cNvPr id="8" name="Picture 1031"/>
          <p:cNvPicPr>
            <a:picLocks noChangeAspect="1" noChangeArrowheads="1"/>
          </p:cNvPicPr>
          <p:nvPr/>
        </p:nvPicPr>
        <p:blipFill>
          <a:blip r:embed="rId7" cstate="print"/>
          <a:srcRect/>
          <a:stretch>
            <a:fillRect/>
          </a:stretch>
        </p:blipFill>
        <p:spPr bwMode="auto">
          <a:xfrm>
            <a:off x="3048000" y="4343400"/>
            <a:ext cx="3733800" cy="2514600"/>
          </a:xfrm>
          <a:prstGeom prst="rect">
            <a:avLst/>
          </a:prstGeom>
          <a:noFill/>
          <a:ln w="9525">
            <a:noFill/>
            <a:miter lim="800000"/>
            <a:headEnd/>
            <a:tailEnd/>
          </a:ln>
          <a:effectLst/>
        </p:spPr>
      </p:pic>
      <p:pic>
        <p:nvPicPr>
          <p:cNvPr id="9" name="Picture 5" descr="S:\Publishing\powerpoint\World history\zp936\Images\Leo X.jpg"/>
          <p:cNvPicPr>
            <a:picLocks noChangeAspect="1" noChangeArrowheads="1"/>
          </p:cNvPicPr>
          <p:nvPr/>
        </p:nvPicPr>
        <p:blipFill>
          <a:blip r:embed="rId8" cstate="print"/>
          <a:srcRect/>
          <a:stretch>
            <a:fillRect/>
          </a:stretch>
        </p:blipFill>
        <p:spPr bwMode="auto">
          <a:xfrm>
            <a:off x="-1" y="0"/>
            <a:ext cx="2438401" cy="2667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Analyze this quote:</a:t>
            </a:r>
            <a:endParaRPr lang="en-US" dirty="0"/>
          </a:p>
        </p:txBody>
      </p:sp>
      <p:sp>
        <p:nvSpPr>
          <p:cNvPr id="3" name="Content Placeholder 2"/>
          <p:cNvSpPr>
            <a:spLocks noGrp="1"/>
          </p:cNvSpPr>
          <p:nvPr>
            <p:ph idx="1"/>
          </p:nvPr>
        </p:nvSpPr>
        <p:spPr/>
        <p:txBody>
          <a:bodyPr>
            <a:normAutofit/>
          </a:bodyPr>
          <a:lstStyle/>
          <a:p>
            <a:pPr algn="ctr"/>
            <a:r>
              <a:rPr lang="en-US" sz="4800" dirty="0" smtClean="0">
                <a:solidFill>
                  <a:srgbClr val="CCFF33"/>
                </a:solidFill>
              </a:rPr>
              <a:t>“Erasmus laid the egg that Luther hatched”</a:t>
            </a:r>
            <a:endParaRPr lang="en-US" sz="4800" dirty="0">
              <a:solidFill>
                <a:srgbClr val="CCFF33"/>
              </a:solidFill>
            </a:endParaRPr>
          </a:p>
        </p:txBody>
      </p:sp>
      <p:pic>
        <p:nvPicPr>
          <p:cNvPr id="4" name="Picture 13" descr="S:\Publishing\powerpoint\World history\zp936\Images\erasmus.jpg"/>
          <p:cNvPicPr>
            <a:picLocks noChangeAspect="1" noChangeArrowheads="1"/>
          </p:cNvPicPr>
          <p:nvPr/>
        </p:nvPicPr>
        <p:blipFill>
          <a:blip r:embed="rId3" cstate="print"/>
          <a:srcRect/>
          <a:stretch>
            <a:fillRect/>
          </a:stretch>
        </p:blipFill>
        <p:spPr bwMode="auto">
          <a:xfrm>
            <a:off x="6477000" y="3124200"/>
            <a:ext cx="2514600" cy="3528734"/>
          </a:xfrm>
          <a:prstGeom prst="rect">
            <a:avLst/>
          </a:prstGeom>
          <a:noFill/>
        </p:spPr>
      </p:pic>
      <p:pic>
        <p:nvPicPr>
          <p:cNvPr id="5" name="Picture 18" descr="S:\Publishing\powerpoint\World history\zp936\Images\luther.jpg"/>
          <p:cNvPicPr>
            <a:picLocks noChangeAspect="1" noChangeArrowheads="1"/>
          </p:cNvPicPr>
          <p:nvPr/>
        </p:nvPicPr>
        <p:blipFill>
          <a:blip r:embed="rId4" cstate="print"/>
          <a:srcRect/>
          <a:stretch>
            <a:fillRect/>
          </a:stretch>
        </p:blipFill>
        <p:spPr bwMode="auto">
          <a:xfrm>
            <a:off x="152400" y="3200400"/>
            <a:ext cx="2743200" cy="3452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838200"/>
            <a:ext cx="8229600" cy="5287963"/>
          </a:xfrm>
        </p:spPr>
        <p:txBody>
          <a:bodyPr>
            <a:normAutofit/>
          </a:bodyPr>
          <a:lstStyle/>
          <a:p>
            <a:pPr marL="514350" indent="-514350">
              <a:buNone/>
            </a:pPr>
            <a:r>
              <a:rPr lang="en-US" dirty="0" smtClean="0"/>
              <a:t>(1)  Priest &amp; professor at</a:t>
            </a:r>
          </a:p>
          <a:p>
            <a:pPr marL="514350" indent="-514350">
              <a:buNone/>
            </a:pPr>
            <a:r>
              <a:rPr lang="en-US" dirty="0" smtClean="0">
                <a:solidFill>
                  <a:srgbClr val="FFFF00"/>
                </a:solidFill>
              </a:rPr>
              <a:t>               Wittenberg University</a:t>
            </a:r>
          </a:p>
          <a:p>
            <a:pPr marL="514350" indent="-514350">
              <a:buNone/>
            </a:pPr>
            <a:endParaRPr lang="en-US" dirty="0" smtClean="0"/>
          </a:p>
          <a:p>
            <a:pPr marL="514350" indent="-514350">
              <a:buNone/>
            </a:pPr>
            <a:endParaRPr lang="en-US" dirty="0" smtClean="0"/>
          </a:p>
          <a:p>
            <a:pPr marL="514350" indent="-514350">
              <a:buNone/>
            </a:pPr>
            <a:endParaRPr lang="en-US" dirty="0" smtClean="0">
              <a:solidFill>
                <a:srgbClr val="00B050"/>
              </a:solidFill>
            </a:endParaRPr>
          </a:p>
          <a:p>
            <a:pPr marL="514350" indent="-514350">
              <a:buNone/>
            </a:pPr>
            <a:endParaRPr lang="en-US" dirty="0"/>
          </a:p>
        </p:txBody>
      </p:sp>
      <p:pic>
        <p:nvPicPr>
          <p:cNvPr id="4" name="Picture 18" descr="S:\Publishing\powerpoint\World history\zp936\Images\luther.jpg"/>
          <p:cNvPicPr>
            <a:picLocks noChangeAspect="1" noChangeArrowheads="1"/>
          </p:cNvPicPr>
          <p:nvPr/>
        </p:nvPicPr>
        <p:blipFill>
          <a:blip r:embed="rId3" cstate="print"/>
          <a:srcRect/>
          <a:stretch>
            <a:fillRect/>
          </a:stretch>
        </p:blipFill>
        <p:spPr bwMode="auto">
          <a:xfrm>
            <a:off x="381000" y="3252588"/>
            <a:ext cx="2743200" cy="3452363"/>
          </a:xfrm>
          <a:prstGeom prst="rect">
            <a:avLst/>
          </a:prstGeom>
          <a:noFill/>
        </p:spPr>
      </p:pic>
      <p:pic>
        <p:nvPicPr>
          <p:cNvPr id="7" name="Picture 6" descr="scan0001"/>
          <p:cNvPicPr>
            <a:picLocks noChangeAspect="1" noChangeArrowheads="1"/>
          </p:cNvPicPr>
          <p:nvPr/>
        </p:nvPicPr>
        <p:blipFill>
          <a:blip r:embed="rId4" cstate="print"/>
          <a:srcRect/>
          <a:stretch>
            <a:fillRect/>
          </a:stretch>
        </p:blipFill>
        <p:spPr bwMode="auto">
          <a:xfrm>
            <a:off x="4489450" y="3505200"/>
            <a:ext cx="4654550" cy="3184525"/>
          </a:xfrm>
          <a:prstGeom prst="rect">
            <a:avLst/>
          </a:prstGeom>
          <a:noFill/>
        </p:spPr>
      </p:pic>
      <p:sp>
        <p:nvSpPr>
          <p:cNvPr id="6" name="TextBox 5"/>
          <p:cNvSpPr txBox="1"/>
          <p:nvPr/>
        </p:nvSpPr>
        <p:spPr>
          <a:xfrm>
            <a:off x="762000" y="2819400"/>
            <a:ext cx="1777153" cy="400110"/>
          </a:xfrm>
          <a:prstGeom prst="rect">
            <a:avLst/>
          </a:prstGeom>
          <a:noFill/>
        </p:spPr>
        <p:txBody>
          <a:bodyPr wrap="none" rtlCol="0">
            <a:spAutoFit/>
          </a:bodyPr>
          <a:lstStyle/>
          <a:p>
            <a:r>
              <a:rPr lang="en-US" sz="2000" dirty="0" smtClean="0">
                <a:solidFill>
                  <a:srgbClr val="FFFF00"/>
                </a:solidFill>
              </a:rPr>
              <a:t>Martin Luther</a:t>
            </a:r>
            <a:endParaRPr lang="en-US" sz="2000" dirty="0">
              <a:solidFill>
                <a:srgbClr val="FFFF00"/>
              </a:solidFill>
            </a:endParaRPr>
          </a:p>
        </p:txBody>
      </p:sp>
      <p:sp>
        <p:nvSpPr>
          <p:cNvPr id="8" name="TextBox 7"/>
          <p:cNvSpPr txBox="1"/>
          <p:nvPr/>
        </p:nvSpPr>
        <p:spPr>
          <a:xfrm>
            <a:off x="5715000" y="2971800"/>
            <a:ext cx="2467086" cy="400110"/>
          </a:xfrm>
          <a:prstGeom prst="rect">
            <a:avLst/>
          </a:prstGeom>
          <a:noFill/>
        </p:spPr>
        <p:txBody>
          <a:bodyPr wrap="none" rtlCol="0">
            <a:spAutoFit/>
          </a:bodyPr>
          <a:lstStyle/>
          <a:p>
            <a:r>
              <a:rPr lang="en-US" sz="2000" dirty="0" smtClean="0">
                <a:solidFill>
                  <a:srgbClr val="FFFF00"/>
                </a:solidFill>
              </a:rPr>
              <a:t>Wittenberg Church</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checkerboard(across)">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ox(in)">
                                      <p:cBhvr>
                                        <p:cTn id="25" dur="500"/>
                                        <p:tgtEl>
                                          <p:spTgt spid="7"/>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pPr algn="l"/>
            <a:endParaRPr lang="en-US" dirty="0"/>
          </a:p>
        </p:txBody>
      </p:sp>
      <p:pic>
        <p:nvPicPr>
          <p:cNvPr id="1027" name="Picture 3"/>
          <p:cNvPicPr>
            <a:picLocks noGrp="1" noChangeAspect="1" noChangeArrowheads="1"/>
          </p:cNvPicPr>
          <p:nvPr>
            <p:ph idx="1"/>
          </p:nvPr>
        </p:nvPicPr>
        <p:blipFill>
          <a:blip r:embed="rId3" cstate="print"/>
          <a:srcRect/>
          <a:stretch>
            <a:fillRect/>
          </a:stretch>
        </p:blipFill>
        <p:spPr bwMode="auto">
          <a:xfrm>
            <a:off x="3341075" y="0"/>
            <a:ext cx="5802925" cy="6858000"/>
          </a:xfrm>
          <a:prstGeom prst="rect">
            <a:avLst/>
          </a:prstGeom>
          <a:noFill/>
          <a:ln w="9525">
            <a:noFill/>
            <a:miter lim="800000"/>
            <a:headEnd/>
            <a:tailEnd/>
          </a:ln>
          <a:effectLst/>
        </p:spPr>
      </p:pic>
      <p:sp>
        <p:nvSpPr>
          <p:cNvPr id="7" name="TextBox 6"/>
          <p:cNvSpPr txBox="1"/>
          <p:nvPr/>
        </p:nvSpPr>
        <p:spPr>
          <a:xfrm>
            <a:off x="228600" y="1295400"/>
            <a:ext cx="2808461" cy="1107996"/>
          </a:xfrm>
          <a:prstGeom prst="rect">
            <a:avLst/>
          </a:prstGeom>
          <a:noFill/>
        </p:spPr>
        <p:txBody>
          <a:bodyPr wrap="none" rtlCol="0">
            <a:spAutoFit/>
          </a:bodyPr>
          <a:lstStyle/>
          <a:p>
            <a:pPr marL="514350" indent="-514350">
              <a:buNone/>
            </a:pPr>
            <a:r>
              <a:rPr lang="en-US" sz="2400" dirty="0" smtClean="0">
                <a:solidFill>
                  <a:srgbClr val="FFFF00"/>
                </a:solidFill>
              </a:rPr>
              <a:t>Mansfield, Saxony </a:t>
            </a:r>
          </a:p>
          <a:p>
            <a:pPr marL="514350" indent="-514350">
              <a:buNone/>
            </a:pPr>
            <a:r>
              <a:rPr lang="en-US" sz="2400" dirty="0" smtClean="0">
                <a:solidFill>
                  <a:srgbClr val="FFFF00"/>
                </a:solidFill>
              </a:rPr>
              <a:t>        in Germany</a:t>
            </a:r>
          </a:p>
          <a:p>
            <a:endParaRPr lang="en-US" dirty="0"/>
          </a:p>
        </p:txBody>
      </p:sp>
      <p:cxnSp>
        <p:nvCxnSpPr>
          <p:cNvPr id="6" name="Straight Arrow Connector 5"/>
          <p:cNvCxnSpPr/>
          <p:nvPr/>
        </p:nvCxnSpPr>
        <p:spPr>
          <a:xfrm>
            <a:off x="2971800" y="1600200"/>
            <a:ext cx="2209800" cy="1066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800600" y="2209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685800"/>
            <a:ext cx="8229600" cy="5486717"/>
          </a:xfrm>
        </p:spPr>
        <p:txBody>
          <a:bodyPr>
            <a:normAutofit/>
          </a:bodyPr>
          <a:lstStyle/>
          <a:p>
            <a:pPr marL="514350" indent="-514350" algn="ctr">
              <a:buNone/>
            </a:pPr>
            <a:r>
              <a:rPr lang="en-US" dirty="0" smtClean="0"/>
              <a:t>(2) </a:t>
            </a:r>
            <a:r>
              <a:rPr lang="en-US" dirty="0" smtClean="0">
                <a:solidFill>
                  <a:srgbClr val="FF6699"/>
                </a:solidFill>
              </a:rPr>
              <a:t>indulgences</a:t>
            </a:r>
            <a:r>
              <a:rPr lang="en-US" dirty="0" smtClean="0"/>
              <a:t>:  were pardons which reduced punishment for sins in exchange for a donation.</a:t>
            </a:r>
          </a:p>
          <a:p>
            <a:pPr marL="514350" indent="-514350" algn="r">
              <a:buNone/>
            </a:pPr>
            <a:endParaRPr lang="en-US" dirty="0" smtClean="0"/>
          </a:p>
          <a:p>
            <a:pPr marL="514350" indent="-514350">
              <a:buNone/>
            </a:pPr>
            <a:endParaRPr lang="en-US" dirty="0"/>
          </a:p>
        </p:txBody>
      </p:sp>
      <p:pic>
        <p:nvPicPr>
          <p:cNvPr id="4" name="Picture 7" descr="S:\Publishing\powerpoint\World history\zp936\Images\indulge1.jpg"/>
          <p:cNvPicPr>
            <a:picLocks noChangeAspect="1" noChangeArrowheads="1"/>
          </p:cNvPicPr>
          <p:nvPr/>
        </p:nvPicPr>
        <p:blipFill>
          <a:blip r:embed="rId3" cstate="print"/>
          <a:srcRect/>
          <a:stretch>
            <a:fillRect/>
          </a:stretch>
        </p:blipFill>
        <p:spPr bwMode="auto">
          <a:xfrm>
            <a:off x="228600" y="3276600"/>
            <a:ext cx="4594225" cy="3394075"/>
          </a:xfrm>
          <a:prstGeom prst="rect">
            <a:avLst/>
          </a:prstGeom>
          <a:noFill/>
        </p:spPr>
      </p:pic>
      <p:sp>
        <p:nvSpPr>
          <p:cNvPr id="5" name="TextBox 4"/>
          <p:cNvSpPr txBox="1"/>
          <p:nvPr/>
        </p:nvSpPr>
        <p:spPr>
          <a:xfrm>
            <a:off x="5486400" y="5105400"/>
            <a:ext cx="3504806" cy="830997"/>
          </a:xfrm>
          <a:prstGeom prst="rect">
            <a:avLst/>
          </a:prstGeom>
          <a:noFill/>
        </p:spPr>
        <p:txBody>
          <a:bodyPr wrap="none" rtlCol="0">
            <a:spAutoFit/>
          </a:bodyPr>
          <a:lstStyle/>
          <a:p>
            <a:r>
              <a:rPr lang="en-US" sz="2400" dirty="0" smtClean="0">
                <a:solidFill>
                  <a:srgbClr val="FFFF00"/>
                </a:solidFill>
              </a:rPr>
              <a:t>A copy of a 15</a:t>
            </a:r>
            <a:r>
              <a:rPr lang="en-US" sz="2400" baseline="30000" dirty="0" smtClean="0">
                <a:solidFill>
                  <a:srgbClr val="FFFF00"/>
                </a:solidFill>
              </a:rPr>
              <a:t>th</a:t>
            </a:r>
            <a:r>
              <a:rPr lang="en-US" sz="2400" dirty="0" smtClean="0">
                <a:solidFill>
                  <a:srgbClr val="FFFF00"/>
                </a:solidFill>
              </a:rPr>
              <a:t> century</a:t>
            </a:r>
          </a:p>
          <a:p>
            <a:pPr algn="ctr"/>
            <a:r>
              <a:rPr lang="en-US" sz="2400" dirty="0" smtClean="0">
                <a:solidFill>
                  <a:srgbClr val="FFFF00"/>
                </a:solidFill>
              </a:rPr>
              <a:t>indulgence</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ox(in)">
                                      <p:cBhvr>
                                        <p:cTn id="13" dur="500"/>
                                        <p:tgtEl>
                                          <p:spTgt spid="5">
                                            <p:txEl>
                                              <p:pRg st="0" end="0"/>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box(in)">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838200"/>
            <a:ext cx="8229600" cy="5334317"/>
          </a:xfrm>
        </p:spPr>
        <p:txBody>
          <a:bodyPr/>
          <a:lstStyle/>
          <a:p>
            <a:pPr marL="514350" indent="-514350">
              <a:buNone/>
            </a:pPr>
            <a:r>
              <a:rPr lang="en-US" dirty="0" smtClean="0"/>
              <a:t>  </a:t>
            </a:r>
            <a:r>
              <a:rPr lang="en-US" dirty="0" smtClean="0">
                <a:solidFill>
                  <a:srgbClr val="FFFF00"/>
                </a:solidFill>
              </a:rPr>
              <a:t>Leo X</a:t>
            </a:r>
            <a:r>
              <a:rPr lang="en-US" dirty="0" smtClean="0"/>
              <a:t> was the pope who wanted to raise $ for construction on St. Peter’s Cathedral in Rome.</a:t>
            </a:r>
          </a:p>
          <a:p>
            <a:pPr marL="514350" indent="-514350">
              <a:buNone/>
            </a:pPr>
            <a:endParaRPr lang="en-US" dirty="0" smtClean="0"/>
          </a:p>
        </p:txBody>
      </p:sp>
      <p:pic>
        <p:nvPicPr>
          <p:cNvPr id="4" name="Picture 5" descr="S:\Publishing\powerpoint\World history\zp936\Images\Leo X.jpg"/>
          <p:cNvPicPr>
            <a:picLocks noChangeAspect="1" noChangeArrowheads="1"/>
          </p:cNvPicPr>
          <p:nvPr/>
        </p:nvPicPr>
        <p:blipFill>
          <a:blip r:embed="rId3" cstate="print"/>
          <a:srcRect/>
          <a:stretch>
            <a:fillRect/>
          </a:stretch>
        </p:blipFill>
        <p:spPr bwMode="auto">
          <a:xfrm>
            <a:off x="0" y="2451100"/>
            <a:ext cx="3582988" cy="4406900"/>
          </a:xfrm>
          <a:prstGeom prst="rect">
            <a:avLst/>
          </a:prstGeom>
          <a:noFill/>
        </p:spPr>
      </p:pic>
      <p:pic>
        <p:nvPicPr>
          <p:cNvPr id="5" name="Picture 1029"/>
          <p:cNvPicPr>
            <a:picLocks noChangeAspect="1" noChangeArrowheads="1"/>
          </p:cNvPicPr>
          <p:nvPr/>
        </p:nvPicPr>
        <p:blipFill>
          <a:blip r:embed="rId4" cstate="print"/>
          <a:srcRect/>
          <a:stretch>
            <a:fillRect/>
          </a:stretch>
        </p:blipFill>
        <p:spPr bwMode="auto">
          <a:xfrm>
            <a:off x="5867400" y="1905000"/>
            <a:ext cx="3276600" cy="2457450"/>
          </a:xfrm>
          <a:prstGeom prst="rect">
            <a:avLst/>
          </a:prstGeom>
          <a:noFill/>
          <a:ln w="9525">
            <a:noFill/>
            <a:miter lim="800000"/>
            <a:headEnd/>
            <a:tailEnd/>
          </a:ln>
          <a:effectLst/>
        </p:spPr>
      </p:pic>
      <p:pic>
        <p:nvPicPr>
          <p:cNvPr id="6" name="Picture 1031"/>
          <p:cNvPicPr>
            <a:picLocks noChangeAspect="1" noChangeArrowheads="1"/>
          </p:cNvPicPr>
          <p:nvPr/>
        </p:nvPicPr>
        <p:blipFill>
          <a:blip r:embed="rId5" cstate="print"/>
          <a:srcRect/>
          <a:stretch>
            <a:fillRect/>
          </a:stretch>
        </p:blipFill>
        <p:spPr bwMode="auto">
          <a:xfrm>
            <a:off x="5892800" y="4419600"/>
            <a:ext cx="3251200" cy="2438400"/>
          </a:xfrm>
          <a:prstGeom prst="rect">
            <a:avLst/>
          </a:prstGeom>
          <a:noFill/>
          <a:ln w="9525">
            <a:noFill/>
            <a:miter lim="800000"/>
            <a:headEnd/>
            <a:tailEnd/>
          </a:ln>
          <a:effectLst/>
        </p:spPr>
      </p:pic>
      <p:sp>
        <p:nvSpPr>
          <p:cNvPr id="7" name="TextBox 6"/>
          <p:cNvSpPr txBox="1"/>
          <p:nvPr/>
        </p:nvSpPr>
        <p:spPr>
          <a:xfrm>
            <a:off x="3657600" y="2514600"/>
            <a:ext cx="1504323" cy="400110"/>
          </a:xfrm>
          <a:prstGeom prst="rect">
            <a:avLst/>
          </a:prstGeom>
          <a:noFill/>
        </p:spPr>
        <p:txBody>
          <a:bodyPr wrap="none" rtlCol="0">
            <a:spAutoFit/>
          </a:bodyPr>
          <a:lstStyle/>
          <a:p>
            <a:r>
              <a:rPr lang="en-US" sz="2000" dirty="0" smtClean="0">
                <a:solidFill>
                  <a:srgbClr val="FFFF00"/>
                </a:solidFill>
              </a:rPr>
              <a:t>Pope Leo X</a:t>
            </a:r>
            <a:endParaRPr lang="en-US" sz="2000" dirty="0">
              <a:solidFill>
                <a:srgbClr val="FFFF00"/>
              </a:solidFill>
            </a:endParaRPr>
          </a:p>
        </p:txBody>
      </p:sp>
      <p:sp>
        <p:nvSpPr>
          <p:cNvPr id="8" name="TextBox 7"/>
          <p:cNvSpPr txBox="1"/>
          <p:nvPr/>
        </p:nvSpPr>
        <p:spPr>
          <a:xfrm>
            <a:off x="3581400" y="4495800"/>
            <a:ext cx="2325380" cy="1015663"/>
          </a:xfrm>
          <a:prstGeom prst="rect">
            <a:avLst/>
          </a:prstGeom>
          <a:noFill/>
        </p:spPr>
        <p:txBody>
          <a:bodyPr wrap="none" rtlCol="0">
            <a:spAutoFit/>
          </a:bodyPr>
          <a:lstStyle/>
          <a:p>
            <a:r>
              <a:rPr lang="en-US" sz="2000" dirty="0" smtClean="0">
                <a:solidFill>
                  <a:srgbClr val="FFFF00"/>
                </a:solidFill>
              </a:rPr>
              <a:t>St. Peter’s</a:t>
            </a:r>
          </a:p>
          <a:p>
            <a:r>
              <a:rPr lang="en-US" sz="2000" dirty="0" smtClean="0">
                <a:solidFill>
                  <a:srgbClr val="FFFF00"/>
                </a:solidFill>
              </a:rPr>
              <a:t>during and</a:t>
            </a:r>
          </a:p>
          <a:p>
            <a:r>
              <a:rPr lang="en-US" sz="2000" dirty="0" smtClean="0">
                <a:solidFill>
                  <a:srgbClr val="FFFF00"/>
                </a:solidFill>
              </a:rPr>
              <a:t>after construction.</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838200"/>
            <a:ext cx="8229600" cy="5334317"/>
          </a:xfrm>
        </p:spPr>
        <p:txBody>
          <a:bodyPr/>
          <a:lstStyle/>
          <a:p>
            <a:r>
              <a:rPr lang="en-US" dirty="0" smtClean="0">
                <a:solidFill>
                  <a:srgbClr val="FFFF00"/>
                </a:solidFill>
              </a:rPr>
              <a:t>Johann Tetzel </a:t>
            </a:r>
            <a:r>
              <a:rPr lang="en-US" dirty="0" smtClean="0"/>
              <a:t>was the Dominican monk sent to sell indulgences in Germany.</a:t>
            </a:r>
          </a:p>
          <a:p>
            <a:pPr algn="ctr">
              <a:buFont typeface="Wingdings" pitchFamily="2" charset="2"/>
              <a:buChar char="Ø"/>
            </a:pPr>
            <a:r>
              <a:rPr lang="en-US" sz="2400" dirty="0" smtClean="0"/>
              <a:t>The enthusiastic and ambitious Tetzel made outrageous promises claiming that buying indulgences was like buying a “ticket” to heaven.</a:t>
            </a:r>
          </a:p>
          <a:p>
            <a:pPr>
              <a:buNone/>
            </a:pPr>
            <a:endParaRPr lang="en-US" dirty="0"/>
          </a:p>
        </p:txBody>
      </p:sp>
      <p:pic>
        <p:nvPicPr>
          <p:cNvPr id="4" name="Picture 14" descr="S:\Publishing\powerpoint\World history\zp936\Images\tetzel.bmp"/>
          <p:cNvPicPr>
            <a:picLocks noChangeAspect="1" noChangeArrowheads="1"/>
          </p:cNvPicPr>
          <p:nvPr/>
        </p:nvPicPr>
        <p:blipFill>
          <a:blip r:embed="rId3" cstate="print"/>
          <a:srcRect/>
          <a:stretch>
            <a:fillRect/>
          </a:stretch>
        </p:blipFill>
        <p:spPr bwMode="auto">
          <a:xfrm>
            <a:off x="152400" y="3575579"/>
            <a:ext cx="3352800" cy="3131609"/>
          </a:xfrm>
          <a:prstGeom prst="rect">
            <a:avLst/>
          </a:prstGeom>
          <a:noFill/>
        </p:spPr>
      </p:pic>
      <p:pic>
        <p:nvPicPr>
          <p:cNvPr id="5" name="Picture 16" descr="S:\Publishing\powerpoint\World history\zp936\Images\indulgence.jpg"/>
          <p:cNvPicPr>
            <a:picLocks noChangeAspect="1" noChangeArrowheads="1"/>
          </p:cNvPicPr>
          <p:nvPr/>
        </p:nvPicPr>
        <p:blipFill>
          <a:blip r:embed="rId4" cstate="print"/>
          <a:srcRect/>
          <a:stretch>
            <a:fillRect/>
          </a:stretch>
        </p:blipFill>
        <p:spPr bwMode="auto">
          <a:xfrm>
            <a:off x="5334000" y="5029200"/>
            <a:ext cx="3057525" cy="1460500"/>
          </a:xfrm>
          <a:prstGeom prst="rect">
            <a:avLst/>
          </a:prstGeom>
          <a:noFill/>
        </p:spPr>
      </p:pic>
      <p:sp>
        <p:nvSpPr>
          <p:cNvPr id="6" name="TextBox 5"/>
          <p:cNvSpPr txBox="1"/>
          <p:nvPr/>
        </p:nvSpPr>
        <p:spPr>
          <a:xfrm>
            <a:off x="3810000" y="3886200"/>
            <a:ext cx="4504823" cy="1015663"/>
          </a:xfrm>
          <a:prstGeom prst="rect">
            <a:avLst/>
          </a:prstGeom>
          <a:noFill/>
        </p:spPr>
        <p:txBody>
          <a:bodyPr wrap="square" rtlCol="0">
            <a:spAutoFit/>
          </a:bodyPr>
          <a:lstStyle/>
          <a:p>
            <a:pPr algn="ctr"/>
            <a:r>
              <a:rPr lang="en-US" sz="2000" dirty="0" smtClean="0">
                <a:solidFill>
                  <a:srgbClr val="FFFF00"/>
                </a:solidFill>
              </a:rPr>
              <a:t>Johann Tetzel and one of the indulgences</a:t>
            </a:r>
          </a:p>
          <a:p>
            <a:pPr algn="ctr"/>
            <a:r>
              <a:rPr lang="en-US" sz="2000" dirty="0" smtClean="0">
                <a:solidFill>
                  <a:srgbClr val="FFFF00"/>
                </a:solidFill>
              </a:rPr>
              <a:t>he sold in Germany.</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box(in)">
                                      <p:cBhvr>
                                        <p:cTn id="2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1066800"/>
            <a:ext cx="8229600" cy="5562599"/>
          </a:xfrm>
        </p:spPr>
        <p:txBody>
          <a:bodyPr>
            <a:normAutofit fontScale="92500" lnSpcReduction="20000"/>
          </a:bodyPr>
          <a:lstStyle/>
          <a:p>
            <a:r>
              <a:rPr lang="en-US" dirty="0" smtClean="0"/>
              <a:t>  Luther believed selling indulgences was a crime of deception, proving Church corruption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lgn="ctr">
              <a:buNone/>
            </a:pPr>
            <a:endParaRPr lang="en-US" dirty="0" smtClean="0"/>
          </a:p>
          <a:p>
            <a:pPr algn="ctr">
              <a:buNone/>
            </a:pPr>
            <a:r>
              <a:rPr lang="en-US" dirty="0" smtClean="0"/>
              <a:t>(3)  Luther believed faith alone gets you to heaven.</a:t>
            </a:r>
          </a:p>
          <a:p>
            <a:endParaRPr lang="en-US" dirty="0"/>
          </a:p>
        </p:txBody>
      </p:sp>
      <p:pic>
        <p:nvPicPr>
          <p:cNvPr id="4" name="Picture 8" descr="S:\Publishing\powerpoint\World history\zp936\Images\luther statue.jpg"/>
          <p:cNvPicPr>
            <a:picLocks noChangeAspect="1" noChangeArrowheads="1"/>
          </p:cNvPicPr>
          <p:nvPr/>
        </p:nvPicPr>
        <p:blipFill>
          <a:blip r:embed="rId3" cstate="print"/>
          <a:srcRect/>
          <a:stretch>
            <a:fillRect/>
          </a:stretch>
        </p:blipFill>
        <p:spPr bwMode="auto">
          <a:xfrm>
            <a:off x="2590800" y="2209800"/>
            <a:ext cx="3747946" cy="31485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 calcmode="lin" valueType="num">
                                      <p:cBhvr>
                                        <p:cTn id="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914400"/>
            <a:ext cx="8229600" cy="5715000"/>
          </a:xfrm>
        </p:spPr>
        <p:txBody>
          <a:bodyPr/>
          <a:lstStyle/>
          <a:p>
            <a:pPr marL="514350" indent="-514350">
              <a:buNone/>
            </a:pPr>
            <a:r>
              <a:rPr lang="en-US" sz="2800" dirty="0" smtClean="0"/>
              <a:t>(4) He allegedly posted the </a:t>
            </a:r>
            <a:r>
              <a:rPr lang="en-US" sz="2800" dirty="0" smtClean="0">
                <a:solidFill>
                  <a:srgbClr val="CCFF33"/>
                </a:solidFill>
              </a:rPr>
              <a:t>95 theses</a:t>
            </a:r>
            <a:r>
              <a:rPr lang="en-US" sz="2800" dirty="0" smtClean="0">
                <a:solidFill>
                  <a:schemeClr val="accent1">
                    <a:lumMod val="50000"/>
                  </a:schemeClr>
                </a:solidFill>
              </a:rPr>
              <a:t> </a:t>
            </a:r>
            <a:r>
              <a:rPr lang="en-US" sz="2800" dirty="0" smtClean="0"/>
              <a:t>on the door of the </a:t>
            </a:r>
            <a:r>
              <a:rPr lang="en-US" sz="2800" dirty="0" smtClean="0">
                <a:solidFill>
                  <a:schemeClr val="accent3">
                    <a:lumMod val="60000"/>
                    <a:lumOff val="40000"/>
                  </a:schemeClr>
                </a:solidFill>
              </a:rPr>
              <a:t>Wittenberg Church (1517)</a:t>
            </a:r>
          </a:p>
          <a:p>
            <a:pPr marL="514350" indent="-514350">
              <a:buNone/>
            </a:pPr>
            <a:endParaRPr lang="en-US" sz="2800" dirty="0" smtClean="0">
              <a:solidFill>
                <a:schemeClr val="accent3">
                  <a:lumMod val="60000"/>
                  <a:lumOff val="40000"/>
                </a:schemeClr>
              </a:solidFill>
            </a:endParaRPr>
          </a:p>
          <a:p>
            <a:pPr marL="514350" indent="-514350" algn="ctr">
              <a:buFont typeface="Wingdings" pitchFamily="2" charset="2"/>
              <a:buChar char="Ø"/>
            </a:pPr>
            <a:r>
              <a:rPr lang="en-US" sz="2400" dirty="0" smtClean="0">
                <a:solidFill>
                  <a:srgbClr val="FFC000"/>
                </a:solidFill>
              </a:rPr>
              <a:t>it was customary for people to post in writing issues they wished to submit for discussion within their community.</a:t>
            </a:r>
          </a:p>
          <a:p>
            <a:pPr marL="514350" indent="-514350">
              <a:buNone/>
            </a:pPr>
            <a:r>
              <a:rPr lang="en-US" dirty="0" smtClean="0"/>
              <a:t>  </a:t>
            </a:r>
            <a:endParaRPr lang="en-US" dirty="0"/>
          </a:p>
        </p:txBody>
      </p:sp>
      <p:pic>
        <p:nvPicPr>
          <p:cNvPr id="4" name="Picture 5" descr="scan0003"/>
          <p:cNvPicPr>
            <a:picLocks noChangeAspect="1" noChangeArrowheads="1"/>
          </p:cNvPicPr>
          <p:nvPr/>
        </p:nvPicPr>
        <p:blipFill>
          <a:blip r:embed="rId3" cstate="print"/>
          <a:srcRect/>
          <a:stretch>
            <a:fillRect/>
          </a:stretch>
        </p:blipFill>
        <p:spPr bwMode="auto">
          <a:xfrm>
            <a:off x="152400" y="4114800"/>
            <a:ext cx="3657600" cy="2549525"/>
          </a:xfrm>
          <a:prstGeom prst="rect">
            <a:avLst/>
          </a:prstGeom>
          <a:noFill/>
        </p:spPr>
      </p:pic>
      <p:sp>
        <p:nvSpPr>
          <p:cNvPr id="5" name="TextBox 4"/>
          <p:cNvSpPr txBox="1"/>
          <p:nvPr/>
        </p:nvSpPr>
        <p:spPr>
          <a:xfrm>
            <a:off x="3886200" y="5334000"/>
            <a:ext cx="3733800" cy="1200329"/>
          </a:xfrm>
          <a:prstGeom prst="rect">
            <a:avLst/>
          </a:prstGeom>
          <a:noFill/>
        </p:spPr>
        <p:txBody>
          <a:bodyPr wrap="square" rtlCol="0">
            <a:spAutoFit/>
          </a:bodyPr>
          <a:lstStyle/>
          <a:p>
            <a:r>
              <a:rPr lang="en-US" dirty="0" smtClean="0"/>
              <a:t>   </a:t>
            </a:r>
            <a:r>
              <a:rPr lang="en-US" dirty="0" smtClean="0">
                <a:solidFill>
                  <a:srgbClr val="FFFF00"/>
                </a:solidFill>
              </a:rPr>
              <a:t>A Reproduction of Luther’s</a:t>
            </a:r>
            <a:r>
              <a:rPr lang="en-US" i="1" dirty="0" smtClean="0">
                <a:solidFill>
                  <a:srgbClr val="FFFF00"/>
                </a:solidFill>
              </a:rPr>
              <a:t> 95 Theses</a:t>
            </a:r>
            <a:r>
              <a:rPr lang="en-US" dirty="0" smtClean="0">
                <a:solidFill>
                  <a:srgbClr val="FFFF00"/>
                </a:solidFill>
              </a:rPr>
              <a:t> covering the doors of the church in Wittenberg.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ox(in)">
                                      <p:cBhvr>
                                        <p:cTn id="2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914400"/>
            <a:ext cx="8229600" cy="5258117"/>
          </a:xfrm>
        </p:spPr>
        <p:txBody>
          <a:bodyPr/>
          <a:lstStyle/>
          <a:p>
            <a:r>
              <a:rPr lang="en-US" dirty="0" smtClean="0"/>
              <a:t>Luther did not see himself as a revolutionary.  He wanted a debate on this controversy to seek </a:t>
            </a:r>
            <a:r>
              <a:rPr lang="en-US" dirty="0" smtClean="0">
                <a:solidFill>
                  <a:srgbClr val="FFFF00"/>
                </a:solidFill>
              </a:rPr>
              <a:t>reform.</a:t>
            </a:r>
            <a:r>
              <a:rPr lang="en-US" dirty="0" smtClean="0"/>
              <a:t> </a:t>
            </a:r>
            <a:endParaRPr lang="en-US" dirty="0"/>
          </a:p>
        </p:txBody>
      </p:sp>
      <p:pic>
        <p:nvPicPr>
          <p:cNvPr id="4" name="Picture 8" descr="S:\Publishing\powerpoint\World history\zp936\Images\luther statue.jpg"/>
          <p:cNvPicPr>
            <a:picLocks noChangeAspect="1" noChangeArrowheads="1"/>
          </p:cNvPicPr>
          <p:nvPr/>
        </p:nvPicPr>
        <p:blipFill>
          <a:blip r:embed="rId3" cstate="print"/>
          <a:srcRect/>
          <a:stretch>
            <a:fillRect/>
          </a:stretch>
        </p:blipFill>
        <p:spPr bwMode="auto">
          <a:xfrm>
            <a:off x="2618426" y="3124200"/>
            <a:ext cx="3900346" cy="3276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914400"/>
            <a:ext cx="8229600" cy="5258117"/>
          </a:xfrm>
        </p:spPr>
        <p:txBody>
          <a:bodyPr/>
          <a:lstStyle/>
          <a:p>
            <a:pPr marL="514350" indent="-514350" algn="ctr">
              <a:buNone/>
            </a:pPr>
            <a:r>
              <a:rPr lang="en-US" dirty="0" smtClean="0"/>
              <a:t>(5)  Luther’s ideas &amp; criticisms were spread with the aid of the </a:t>
            </a:r>
            <a:r>
              <a:rPr lang="en-US" dirty="0" smtClean="0">
                <a:solidFill>
                  <a:srgbClr val="CCFF33"/>
                </a:solidFill>
              </a:rPr>
              <a:t>printing press </a:t>
            </a:r>
          </a:p>
          <a:p>
            <a:endParaRPr lang="en-US" dirty="0"/>
          </a:p>
        </p:txBody>
      </p:sp>
      <p:pic>
        <p:nvPicPr>
          <p:cNvPr id="5" name="Picture 4" descr="A Printing Press"/>
          <p:cNvPicPr>
            <a:picLocks noChangeAspect="1" noChangeArrowheads="1"/>
          </p:cNvPicPr>
          <p:nvPr/>
        </p:nvPicPr>
        <p:blipFill>
          <a:blip r:embed="rId3" cstate="print"/>
          <a:srcRect/>
          <a:stretch>
            <a:fillRect/>
          </a:stretch>
        </p:blipFill>
        <p:spPr bwMode="auto">
          <a:xfrm>
            <a:off x="3048001" y="2320848"/>
            <a:ext cx="3211544" cy="40830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15962"/>
          </a:xfrm>
        </p:spPr>
        <p:txBody>
          <a:bodyPr>
            <a:normAutofit fontScale="90000"/>
          </a:bodyPr>
          <a:lstStyle/>
          <a:p>
            <a:pPr algn="ctr"/>
            <a:r>
              <a:rPr lang="en-US" dirty="0" smtClean="0"/>
              <a:t>The Protestant Reformation</a:t>
            </a:r>
            <a:endParaRPr lang="en-US" dirty="0"/>
          </a:p>
        </p:txBody>
      </p:sp>
      <p:sp>
        <p:nvSpPr>
          <p:cNvPr id="5" name="Content Placeholder 4"/>
          <p:cNvSpPr>
            <a:spLocks noGrp="1"/>
          </p:cNvSpPr>
          <p:nvPr>
            <p:ph idx="1"/>
          </p:nvPr>
        </p:nvSpPr>
        <p:spPr>
          <a:xfrm>
            <a:off x="457200" y="1447800"/>
            <a:ext cx="8229600" cy="5059363"/>
          </a:xfrm>
        </p:spPr>
        <p:txBody>
          <a:bodyPr>
            <a:normAutofit/>
          </a:bodyPr>
          <a:lstStyle/>
          <a:p>
            <a:pPr marL="514350" indent="-514350">
              <a:buFont typeface="Wingdings" pitchFamily="2" charset="2"/>
              <a:buChar char="Ø"/>
            </a:pPr>
            <a:r>
              <a:rPr lang="en-US" dirty="0" smtClean="0"/>
              <a:t>By the </a:t>
            </a:r>
            <a:r>
              <a:rPr lang="en-US" dirty="0" smtClean="0">
                <a:solidFill>
                  <a:srgbClr val="FFC000"/>
                </a:solidFill>
              </a:rPr>
              <a:t>14</a:t>
            </a:r>
            <a:r>
              <a:rPr lang="en-US" baseline="30000" dirty="0" smtClean="0">
                <a:solidFill>
                  <a:srgbClr val="FFC000"/>
                </a:solidFill>
              </a:rPr>
              <a:t>th</a:t>
            </a:r>
            <a:r>
              <a:rPr lang="en-US" dirty="0" smtClean="0">
                <a:solidFill>
                  <a:srgbClr val="FFC000"/>
                </a:solidFill>
              </a:rPr>
              <a:t>-15</a:t>
            </a:r>
            <a:r>
              <a:rPr lang="en-US" baseline="30000" dirty="0" smtClean="0">
                <a:solidFill>
                  <a:srgbClr val="FFC000"/>
                </a:solidFill>
              </a:rPr>
              <a:t>th</a:t>
            </a:r>
            <a:r>
              <a:rPr lang="en-US" dirty="0" smtClean="0">
                <a:solidFill>
                  <a:srgbClr val="FFC000"/>
                </a:solidFill>
              </a:rPr>
              <a:t> centuries</a:t>
            </a:r>
            <a:r>
              <a:rPr lang="en-US" dirty="0" smtClean="0"/>
              <a:t>, the </a:t>
            </a:r>
            <a:r>
              <a:rPr lang="en-US" dirty="0" smtClean="0">
                <a:solidFill>
                  <a:srgbClr val="FFFF00"/>
                </a:solidFill>
              </a:rPr>
              <a:t>Catholic Church</a:t>
            </a:r>
            <a:r>
              <a:rPr lang="en-US" dirty="0" smtClean="0"/>
              <a:t> was experiencing a decline of power &amp; prestige.</a:t>
            </a:r>
          </a:p>
          <a:p>
            <a:pPr marL="514350" indent="-514350">
              <a:buFont typeface="Wingdings" pitchFamily="2" charset="2"/>
              <a:buChar char="Ø"/>
            </a:pPr>
            <a:endParaRPr lang="en-US" dirty="0" smtClean="0"/>
          </a:p>
          <a:p>
            <a:pPr marL="514350" indent="-514350" algn="ctr">
              <a:buFont typeface="Wingdings" pitchFamily="2" charset="2"/>
              <a:buChar char="Ø"/>
            </a:pPr>
            <a:r>
              <a:rPr lang="en-US" dirty="0" smtClean="0"/>
              <a:t>Identify/explain the </a:t>
            </a:r>
            <a:r>
              <a:rPr lang="en-US" dirty="0" smtClean="0">
                <a:solidFill>
                  <a:schemeClr val="accent3">
                    <a:lumMod val="60000"/>
                    <a:lumOff val="40000"/>
                  </a:schemeClr>
                </a:solidFill>
              </a:rPr>
              <a:t>problems</a:t>
            </a:r>
            <a:r>
              <a:rPr lang="en-US" dirty="0" smtClean="0"/>
              <a:t>, </a:t>
            </a:r>
            <a:r>
              <a:rPr lang="en-US" dirty="0" smtClean="0">
                <a:solidFill>
                  <a:srgbClr val="FF6699"/>
                </a:solidFill>
              </a:rPr>
              <a:t>criticisms</a:t>
            </a:r>
            <a:r>
              <a:rPr lang="en-US" dirty="0" smtClean="0"/>
              <a:t> &amp; </a:t>
            </a:r>
            <a:r>
              <a:rPr lang="en-US" dirty="0" smtClean="0">
                <a:solidFill>
                  <a:srgbClr val="92D050"/>
                </a:solidFill>
              </a:rPr>
              <a:t>critics</a:t>
            </a:r>
            <a:r>
              <a:rPr lang="en-US" dirty="0" smtClean="0"/>
              <a:t> of the Medieval Catholic Church</a:t>
            </a:r>
          </a:p>
          <a:p>
            <a:pPr marL="514350" indent="-514350" algn="ctr">
              <a:buFont typeface="Wingdings" pitchFamily="2" charset="2"/>
              <a:buChar char="Ø"/>
            </a:pPr>
            <a:r>
              <a:rPr lang="en-US" dirty="0" smtClean="0"/>
              <a:t>(A : 398-99; 488-89)</a:t>
            </a:r>
          </a:p>
          <a:p>
            <a:pPr marL="514350" indent="-514350" algn="ct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heckerboard(across)">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heckerboard(across)">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584664"/>
          </a:xfrm>
        </p:spPr>
        <p:txBody>
          <a:bodyPr>
            <a:normAutofit fontScale="90000"/>
          </a:bodyPr>
          <a:lstStyle/>
          <a:p>
            <a:pPr algn="ctr"/>
            <a:r>
              <a:rPr lang="en-US" dirty="0" smtClean="0"/>
              <a:t>Martin Luther  (1483-1546)</a:t>
            </a:r>
            <a:endParaRPr lang="en-US" dirty="0"/>
          </a:p>
        </p:txBody>
      </p:sp>
      <p:sp>
        <p:nvSpPr>
          <p:cNvPr id="3" name="Content Placeholder 2"/>
          <p:cNvSpPr>
            <a:spLocks noGrp="1"/>
          </p:cNvSpPr>
          <p:nvPr>
            <p:ph idx="1"/>
          </p:nvPr>
        </p:nvSpPr>
        <p:spPr>
          <a:xfrm>
            <a:off x="457200" y="838200"/>
            <a:ext cx="8229600" cy="5334317"/>
          </a:xfrm>
        </p:spPr>
        <p:txBody>
          <a:bodyPr/>
          <a:lstStyle/>
          <a:p>
            <a:pPr>
              <a:buNone/>
            </a:pPr>
            <a:r>
              <a:rPr lang="en-US" sz="2800" dirty="0" smtClean="0"/>
              <a:t>(6) Pope Leo orders Luther to </a:t>
            </a:r>
            <a:r>
              <a:rPr lang="en-US" sz="2800" dirty="0" smtClean="0">
                <a:solidFill>
                  <a:srgbClr val="FF6699"/>
                </a:solidFill>
              </a:rPr>
              <a:t>recant.</a:t>
            </a:r>
            <a:r>
              <a:rPr lang="en-US" sz="2800" dirty="0" smtClean="0"/>
              <a:t> He refuses.  </a:t>
            </a:r>
          </a:p>
          <a:p>
            <a:pPr>
              <a:buNone/>
            </a:pPr>
            <a:endParaRPr lang="en-US" sz="2800" dirty="0" smtClean="0"/>
          </a:p>
          <a:p>
            <a:pPr algn="ctr">
              <a:buNone/>
            </a:pPr>
            <a:r>
              <a:rPr lang="en-US" sz="2800" dirty="0" smtClean="0">
                <a:solidFill>
                  <a:srgbClr val="FFFF00"/>
                </a:solidFill>
              </a:rPr>
              <a:t>(1520) </a:t>
            </a:r>
            <a:r>
              <a:rPr lang="en-US" sz="2800" dirty="0" smtClean="0"/>
              <a:t>Pope Leo issues a papal bull condemning Luther </a:t>
            </a:r>
            <a:r>
              <a:rPr lang="en-US" sz="2800" dirty="0" smtClean="0">
                <a:solidFill>
                  <a:srgbClr val="FFC000"/>
                </a:solidFill>
              </a:rPr>
              <a:t>a heretic </a:t>
            </a:r>
            <a:r>
              <a:rPr lang="en-US" sz="2800" dirty="0" smtClean="0"/>
              <a:t>&amp; excommunicating him.  </a:t>
            </a:r>
          </a:p>
          <a:p>
            <a:pPr algn="ctr">
              <a:buNone/>
            </a:pPr>
            <a:endParaRPr lang="en-US" sz="2800" dirty="0" smtClean="0"/>
          </a:p>
          <a:p>
            <a:pPr algn="ctr">
              <a:buNone/>
            </a:pPr>
            <a:r>
              <a:rPr lang="en-US" sz="2800" i="1" dirty="0" smtClean="0">
                <a:solidFill>
                  <a:srgbClr val="FF6699"/>
                </a:solidFill>
              </a:rPr>
              <a:t>Luther burns it!</a:t>
            </a:r>
          </a:p>
          <a:p>
            <a:pPr>
              <a:buNone/>
            </a:pPr>
            <a:endParaRPr lang="en-US" dirty="0"/>
          </a:p>
        </p:txBody>
      </p:sp>
      <p:pic>
        <p:nvPicPr>
          <p:cNvPr id="4" name="Picture 5" descr="S:\Publishing\powerpoint\World history\zp936\Images\Leo X.jpg"/>
          <p:cNvPicPr>
            <a:picLocks noChangeAspect="1" noChangeArrowheads="1"/>
          </p:cNvPicPr>
          <p:nvPr/>
        </p:nvPicPr>
        <p:blipFill>
          <a:blip r:embed="rId3" cstate="print"/>
          <a:srcRect/>
          <a:stretch>
            <a:fillRect/>
          </a:stretch>
        </p:blipFill>
        <p:spPr bwMode="auto">
          <a:xfrm>
            <a:off x="0" y="2895600"/>
            <a:ext cx="3221592" cy="3962400"/>
          </a:xfrm>
          <a:prstGeom prst="rect">
            <a:avLst/>
          </a:prstGeom>
          <a:noFill/>
        </p:spPr>
      </p:pic>
      <p:pic>
        <p:nvPicPr>
          <p:cNvPr id="5" name="Picture 18" descr="S:\Publishing\powerpoint\World history\zp936\Images\luther.jpg"/>
          <p:cNvPicPr>
            <a:picLocks noChangeAspect="1" noChangeArrowheads="1"/>
          </p:cNvPicPr>
          <p:nvPr/>
        </p:nvPicPr>
        <p:blipFill>
          <a:blip r:embed="rId4" cstate="print"/>
          <a:srcRect/>
          <a:stretch>
            <a:fillRect/>
          </a:stretch>
        </p:blipFill>
        <p:spPr bwMode="auto">
          <a:xfrm>
            <a:off x="6019800" y="2926142"/>
            <a:ext cx="3124200" cy="39318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pPr algn="ctr"/>
            <a:r>
              <a:rPr lang="en-US" dirty="0" smtClean="0"/>
              <a:t>Martin Luther</a:t>
            </a:r>
            <a:endParaRPr lang="en-US" dirty="0"/>
          </a:p>
        </p:txBody>
      </p:sp>
      <p:sp>
        <p:nvSpPr>
          <p:cNvPr id="3" name="Content Placeholder 2"/>
          <p:cNvSpPr>
            <a:spLocks noGrp="1"/>
          </p:cNvSpPr>
          <p:nvPr>
            <p:ph idx="1"/>
          </p:nvPr>
        </p:nvSpPr>
        <p:spPr>
          <a:xfrm>
            <a:off x="457200" y="609600"/>
            <a:ext cx="8458200" cy="6019800"/>
          </a:xfrm>
        </p:spPr>
        <p:txBody>
          <a:bodyPr>
            <a:normAutofit/>
          </a:bodyPr>
          <a:lstStyle/>
          <a:p>
            <a:pPr marL="514350" indent="-514350">
              <a:buNone/>
            </a:pPr>
            <a:r>
              <a:rPr lang="en-US" dirty="0" smtClean="0"/>
              <a:t>Emperor </a:t>
            </a:r>
            <a:r>
              <a:rPr lang="en-US" dirty="0" smtClean="0">
                <a:solidFill>
                  <a:srgbClr val="00B050"/>
                </a:solidFill>
              </a:rPr>
              <a:t>Charles V </a:t>
            </a:r>
            <a:r>
              <a:rPr lang="en-US" dirty="0" smtClean="0"/>
              <a:t>tries Luther at the</a:t>
            </a:r>
          </a:p>
          <a:p>
            <a:pPr marL="514350" indent="-514350">
              <a:buNone/>
            </a:pPr>
            <a:r>
              <a:rPr lang="en-US" dirty="0"/>
              <a:t> </a:t>
            </a:r>
            <a:r>
              <a:rPr lang="en-US" dirty="0" smtClean="0"/>
              <a:t>     </a:t>
            </a:r>
            <a:r>
              <a:rPr lang="en-US" dirty="0" smtClean="0">
                <a:solidFill>
                  <a:schemeClr val="tx2">
                    <a:lumMod val="75000"/>
                  </a:schemeClr>
                </a:solidFill>
              </a:rPr>
              <a:t>Diet of Worms </a:t>
            </a:r>
            <a:r>
              <a:rPr lang="en-US" dirty="0" smtClean="0"/>
              <a:t>&amp; declares him an outlaw.</a:t>
            </a:r>
          </a:p>
          <a:p>
            <a:pPr marL="514350" indent="-514350">
              <a:buNone/>
            </a:pPr>
            <a:endParaRPr lang="en-US" dirty="0" smtClean="0"/>
          </a:p>
          <a:p>
            <a:pPr marL="514350" indent="-514350">
              <a:buNone/>
            </a:pPr>
            <a:endParaRPr lang="en-US" dirty="0" smtClean="0"/>
          </a:p>
          <a:p>
            <a:pPr marL="514350" indent="-514350">
              <a:buNone/>
            </a:pPr>
            <a:endParaRPr lang="en-US" dirty="0" smtClean="0"/>
          </a:p>
          <a:p>
            <a:pPr marL="514350" indent="-514350">
              <a:buNone/>
            </a:pPr>
            <a:r>
              <a:rPr lang="en-US" dirty="0" smtClean="0"/>
              <a:t>                                                             </a:t>
            </a:r>
          </a:p>
        </p:txBody>
      </p:sp>
      <p:pic>
        <p:nvPicPr>
          <p:cNvPr id="4" name="Picture 9" descr="S:\Publishing\powerpoint\World history\zp936\Images\charles5.jpg"/>
          <p:cNvPicPr>
            <a:picLocks noChangeAspect="1" noChangeArrowheads="1"/>
          </p:cNvPicPr>
          <p:nvPr/>
        </p:nvPicPr>
        <p:blipFill>
          <a:blip r:embed="rId3" cstate="print"/>
          <a:srcRect/>
          <a:stretch>
            <a:fillRect/>
          </a:stretch>
        </p:blipFill>
        <p:spPr bwMode="auto">
          <a:xfrm>
            <a:off x="152400" y="2387600"/>
            <a:ext cx="2660650" cy="4470400"/>
          </a:xfrm>
          <a:prstGeom prst="rect">
            <a:avLst/>
          </a:prstGeom>
          <a:noFill/>
        </p:spPr>
      </p:pic>
      <p:sp>
        <p:nvSpPr>
          <p:cNvPr id="5" name="TextBox 4"/>
          <p:cNvSpPr txBox="1"/>
          <p:nvPr/>
        </p:nvSpPr>
        <p:spPr>
          <a:xfrm>
            <a:off x="2819400" y="2362200"/>
            <a:ext cx="3314818" cy="1015663"/>
          </a:xfrm>
          <a:prstGeom prst="rect">
            <a:avLst/>
          </a:prstGeom>
          <a:noFill/>
        </p:spPr>
        <p:txBody>
          <a:bodyPr wrap="none" rtlCol="0">
            <a:spAutoFit/>
          </a:bodyPr>
          <a:lstStyle/>
          <a:p>
            <a:r>
              <a:rPr lang="en-US" sz="2000" dirty="0" smtClean="0">
                <a:solidFill>
                  <a:srgbClr val="FFFF00"/>
                </a:solidFill>
              </a:rPr>
              <a:t>Holy Roman Emperor</a:t>
            </a:r>
          </a:p>
          <a:p>
            <a:r>
              <a:rPr lang="en-US" sz="2000" dirty="0" smtClean="0">
                <a:solidFill>
                  <a:srgbClr val="FFFF00"/>
                </a:solidFill>
              </a:rPr>
              <a:t>Charles V of the Hapsburg</a:t>
            </a:r>
          </a:p>
          <a:p>
            <a:r>
              <a:rPr lang="en-US" sz="2000" dirty="0" smtClean="0">
                <a:solidFill>
                  <a:srgbClr val="FFFF00"/>
                </a:solidFill>
              </a:rPr>
              <a:t>Family – ruler of Germany</a:t>
            </a:r>
            <a:r>
              <a:rPr lang="en-US" dirty="0" smtClean="0">
                <a:solidFill>
                  <a:srgbClr val="FFFF00"/>
                </a:solidFill>
              </a:rPr>
              <a:t>.</a:t>
            </a:r>
            <a:endParaRPr lang="en-US" dirty="0">
              <a:solidFill>
                <a:srgbClr val="FFFF00"/>
              </a:solidFill>
            </a:endParaRPr>
          </a:p>
        </p:txBody>
      </p:sp>
      <p:sp>
        <p:nvSpPr>
          <p:cNvPr id="6" name="Oval 5"/>
          <p:cNvSpPr/>
          <p:nvPr/>
        </p:nvSpPr>
        <p:spPr>
          <a:xfrm>
            <a:off x="3429000" y="3733800"/>
            <a:ext cx="36576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smtClean="0"/>
              <a:t>I cannot and I will not retract anything, since it is neither safe nor right to go against conscience. I cannot do otherwise, here I stand, may God help me. Amen.”</a:t>
            </a:r>
            <a:endParaRPr lang="en-US" dirty="0"/>
          </a:p>
        </p:txBody>
      </p:sp>
      <p:sp>
        <p:nvSpPr>
          <p:cNvPr id="7" name="TextBox 6"/>
          <p:cNvSpPr txBox="1"/>
          <p:nvPr/>
        </p:nvSpPr>
        <p:spPr>
          <a:xfrm>
            <a:off x="6781800" y="3429000"/>
            <a:ext cx="2248501" cy="1015663"/>
          </a:xfrm>
          <a:prstGeom prst="rect">
            <a:avLst/>
          </a:prstGeom>
          <a:noFill/>
        </p:spPr>
        <p:txBody>
          <a:bodyPr wrap="none" rtlCol="0">
            <a:spAutoFit/>
          </a:bodyPr>
          <a:lstStyle/>
          <a:p>
            <a:r>
              <a:rPr lang="en-US" sz="2000" dirty="0" smtClean="0">
                <a:solidFill>
                  <a:srgbClr val="FFFF00"/>
                </a:solidFill>
              </a:rPr>
              <a:t>Luther’s response</a:t>
            </a:r>
          </a:p>
          <a:p>
            <a:r>
              <a:rPr lang="en-US" sz="2000" dirty="0" smtClean="0">
                <a:solidFill>
                  <a:srgbClr val="FFFF00"/>
                </a:solidFill>
              </a:rPr>
              <a:t>to Charles V</a:t>
            </a:r>
          </a:p>
          <a:p>
            <a:r>
              <a:rPr lang="en-US" sz="2000" dirty="0" smtClean="0">
                <a:solidFill>
                  <a:srgbClr val="FFFF00"/>
                </a:solidFill>
              </a:rPr>
              <a:t>inquiry at Worms.</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Martin Luther</a:t>
            </a:r>
            <a:endParaRPr lang="en-US" dirty="0"/>
          </a:p>
        </p:txBody>
      </p:sp>
      <p:sp>
        <p:nvSpPr>
          <p:cNvPr id="3" name="Content Placeholder 2"/>
          <p:cNvSpPr>
            <a:spLocks noGrp="1"/>
          </p:cNvSpPr>
          <p:nvPr>
            <p:ph idx="1"/>
          </p:nvPr>
        </p:nvSpPr>
        <p:spPr>
          <a:xfrm>
            <a:off x="228600" y="1371600"/>
            <a:ext cx="8458200" cy="5334000"/>
          </a:xfrm>
        </p:spPr>
        <p:txBody>
          <a:bodyPr>
            <a:normAutofit/>
          </a:bodyPr>
          <a:lstStyle/>
          <a:p>
            <a:pPr>
              <a:buNone/>
            </a:pPr>
            <a:r>
              <a:rPr lang="en-US" sz="2800" dirty="0" smtClean="0"/>
              <a:t>(7)  Luther (an outlaw) was </a:t>
            </a:r>
            <a:r>
              <a:rPr lang="en-US" sz="2800" dirty="0" smtClean="0">
                <a:solidFill>
                  <a:srgbClr val="CC99FF"/>
                </a:solidFill>
              </a:rPr>
              <a:t>protected</a:t>
            </a:r>
            <a:r>
              <a:rPr lang="en-US" sz="2800" dirty="0" smtClean="0"/>
              <a:t> </a:t>
            </a:r>
            <a:r>
              <a:rPr lang="en-US" sz="2800" dirty="0" smtClean="0">
                <a:solidFill>
                  <a:srgbClr val="CC99FF"/>
                </a:solidFill>
              </a:rPr>
              <a:t>by some German princes </a:t>
            </a:r>
            <a:r>
              <a:rPr lang="en-US" sz="2800" dirty="0" smtClean="0"/>
              <a:t>and kept at </a:t>
            </a:r>
            <a:r>
              <a:rPr lang="en-US" sz="2800" dirty="0" smtClean="0">
                <a:solidFill>
                  <a:srgbClr val="FFFF00"/>
                </a:solidFill>
              </a:rPr>
              <a:t>Wartburg Castle.</a:t>
            </a:r>
          </a:p>
          <a:p>
            <a:pPr>
              <a:buFont typeface="Wingdings" pitchFamily="2" charset="2"/>
              <a:buChar char="Ø"/>
            </a:pPr>
            <a:r>
              <a:rPr lang="en-US" sz="2400" dirty="0" smtClean="0"/>
              <a:t>Some supported him for </a:t>
            </a:r>
            <a:r>
              <a:rPr lang="en-US" sz="2400" dirty="0" smtClean="0">
                <a:solidFill>
                  <a:srgbClr val="FFC000"/>
                </a:solidFill>
              </a:rPr>
              <a:t>sincere</a:t>
            </a:r>
            <a:r>
              <a:rPr lang="en-US" sz="2400" dirty="0" smtClean="0"/>
              <a:t> reasons of faith.</a:t>
            </a:r>
          </a:p>
          <a:p>
            <a:pPr>
              <a:buFont typeface="Wingdings" pitchFamily="2" charset="2"/>
              <a:buChar char="Ø"/>
            </a:pPr>
            <a:r>
              <a:rPr lang="en-US" sz="2400" dirty="0" smtClean="0"/>
              <a:t>Some saw him as a way to </a:t>
            </a:r>
            <a:r>
              <a:rPr lang="en-US" sz="2400" dirty="0" smtClean="0">
                <a:solidFill>
                  <a:srgbClr val="92D050"/>
                </a:solidFill>
              </a:rPr>
              <a:t>challenge the pope’s power </a:t>
            </a:r>
            <a:r>
              <a:rPr lang="en-US" sz="2400" dirty="0" smtClean="0"/>
              <a:t>in Germany.</a:t>
            </a:r>
          </a:p>
          <a:p>
            <a:pPr>
              <a:buFont typeface="Wingdings" pitchFamily="2" charset="2"/>
              <a:buChar char="Ø"/>
            </a:pPr>
            <a:r>
              <a:rPr lang="en-US" sz="2400" dirty="0" smtClean="0"/>
              <a:t>Some hoped to take </a:t>
            </a:r>
          </a:p>
          <a:p>
            <a:pPr>
              <a:buNone/>
            </a:pPr>
            <a:r>
              <a:rPr lang="en-US" sz="2400" dirty="0" smtClean="0">
                <a:solidFill>
                  <a:schemeClr val="accent3">
                    <a:lumMod val="40000"/>
                    <a:lumOff val="60000"/>
                  </a:schemeClr>
                </a:solidFill>
              </a:rPr>
              <a:t>    Church lands/wealth </a:t>
            </a:r>
            <a:r>
              <a:rPr lang="en-US" sz="2400" dirty="0" smtClean="0"/>
              <a:t>in</a:t>
            </a:r>
          </a:p>
          <a:p>
            <a:pPr>
              <a:buNone/>
            </a:pPr>
            <a:r>
              <a:rPr lang="en-US" sz="2400" dirty="0" smtClean="0"/>
              <a:t>                     Germany.</a:t>
            </a:r>
          </a:p>
          <a:p>
            <a:pPr>
              <a:buFont typeface="Wingdings" pitchFamily="2" charset="2"/>
              <a:buChar char="Ø"/>
            </a:pPr>
            <a:r>
              <a:rPr lang="en-US" sz="2400" dirty="0" smtClean="0"/>
              <a:t>Some saw him as a way</a:t>
            </a:r>
          </a:p>
          <a:p>
            <a:pPr>
              <a:buNone/>
            </a:pPr>
            <a:r>
              <a:rPr lang="en-US" sz="2400" dirty="0" smtClean="0"/>
              <a:t>    to </a:t>
            </a:r>
            <a:r>
              <a:rPr lang="en-US" sz="2400" dirty="0" smtClean="0">
                <a:solidFill>
                  <a:srgbClr val="FF6699"/>
                </a:solidFill>
              </a:rPr>
              <a:t>challenge the power</a:t>
            </a:r>
          </a:p>
          <a:p>
            <a:pPr>
              <a:buNone/>
            </a:pPr>
            <a:r>
              <a:rPr lang="en-US" sz="2400" dirty="0" smtClean="0">
                <a:solidFill>
                  <a:srgbClr val="FF6699"/>
                </a:solidFill>
              </a:rPr>
              <a:t>    of Charles </a:t>
            </a:r>
            <a:r>
              <a:rPr lang="en-US" sz="2400" dirty="0" smtClean="0"/>
              <a:t>(the HRE).</a:t>
            </a:r>
            <a:endParaRPr lang="en-US" sz="2400" dirty="0"/>
          </a:p>
        </p:txBody>
      </p:sp>
      <p:pic>
        <p:nvPicPr>
          <p:cNvPr id="4" name="Picture 8" descr="S:\Publishing\powerpoint\World history\zp936\Images\luther at wartburg.jpg"/>
          <p:cNvPicPr>
            <a:picLocks noChangeAspect="1" noChangeArrowheads="1"/>
          </p:cNvPicPr>
          <p:nvPr/>
        </p:nvPicPr>
        <p:blipFill>
          <a:blip r:embed="rId3" cstate="print"/>
          <a:srcRect/>
          <a:stretch>
            <a:fillRect/>
          </a:stretch>
        </p:blipFill>
        <p:spPr bwMode="auto">
          <a:xfrm>
            <a:off x="4267200" y="3348566"/>
            <a:ext cx="4876800" cy="3509434"/>
          </a:xfrm>
          <a:prstGeom prst="rect">
            <a:avLst/>
          </a:prstGeom>
          <a:noFill/>
        </p:spPr>
      </p:pic>
      <p:sp>
        <p:nvSpPr>
          <p:cNvPr id="5" name="TextBox 4"/>
          <p:cNvSpPr txBox="1"/>
          <p:nvPr/>
        </p:nvSpPr>
        <p:spPr>
          <a:xfrm>
            <a:off x="152400" y="6324600"/>
            <a:ext cx="4049185" cy="400110"/>
          </a:xfrm>
          <a:prstGeom prst="rect">
            <a:avLst/>
          </a:prstGeom>
          <a:noFill/>
        </p:spPr>
        <p:txBody>
          <a:bodyPr wrap="none" rtlCol="0">
            <a:spAutoFit/>
          </a:bodyPr>
          <a:lstStyle/>
          <a:p>
            <a:r>
              <a:rPr lang="en-US" sz="2000" dirty="0" smtClean="0">
                <a:solidFill>
                  <a:srgbClr val="FFFF00"/>
                </a:solidFill>
              </a:rPr>
              <a:t>Luther’s room at Wartburg castle.</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2" presetID="2" presetClass="entr" presetSubtype="6" fill="hold" nodeType="with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 calcmode="lin" valueType="num">
                                      <p:cBhvr additive="base">
                                        <p:cTn id="34"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6" presetID="2" presetClass="entr" presetSubtype="6" fill="hold"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additive="base">
                                        <p:cTn id="38"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additive="base">
                                        <p:cTn id="44"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 calcmode="lin" valueType="num">
                                      <p:cBhvr additive="base">
                                        <p:cTn id="52"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Martin Luther</a:t>
            </a:r>
            <a:endParaRPr lang="en-US" dirty="0"/>
          </a:p>
        </p:txBody>
      </p:sp>
      <p:sp>
        <p:nvSpPr>
          <p:cNvPr id="3" name="Content Placeholder 2"/>
          <p:cNvSpPr>
            <a:spLocks noGrp="1"/>
          </p:cNvSpPr>
          <p:nvPr>
            <p:ph idx="1"/>
          </p:nvPr>
        </p:nvSpPr>
        <p:spPr/>
        <p:txBody>
          <a:bodyPr/>
          <a:lstStyle/>
          <a:p>
            <a:pPr marL="514350" indent="-514350">
              <a:buNone/>
            </a:pPr>
            <a:endParaRPr lang="en-US" dirty="0" smtClean="0">
              <a:solidFill>
                <a:srgbClr val="FFFF00"/>
              </a:solidFill>
            </a:endParaRPr>
          </a:p>
          <a:p>
            <a:pPr marL="514350" indent="-514350">
              <a:buNone/>
            </a:pPr>
            <a:r>
              <a:rPr lang="en-US" dirty="0" smtClean="0">
                <a:solidFill>
                  <a:srgbClr val="FFFF00"/>
                </a:solidFill>
              </a:rPr>
              <a:t>(8) Peasant Revolt (1524): </a:t>
            </a:r>
          </a:p>
          <a:p>
            <a:pPr marL="514350" indent="-514350">
              <a:buNone/>
            </a:pPr>
            <a:r>
              <a:rPr lang="en-US" dirty="0" smtClean="0">
                <a:solidFill>
                  <a:srgbClr val="FFFF00"/>
                </a:solidFill>
              </a:rPr>
              <a:t> </a:t>
            </a:r>
            <a:r>
              <a:rPr lang="en-US" dirty="0" smtClean="0"/>
              <a:t>Some peasants applied Luther’s revolutionary ideas to society, inspiring a revolt when demands to end serfdom were rejected.</a:t>
            </a:r>
          </a:p>
          <a:p>
            <a:pPr>
              <a:buNone/>
            </a:pPr>
            <a:endParaRPr lang="en-US" dirty="0" smtClean="0">
              <a:solidFill>
                <a:srgbClr val="FFFF00"/>
              </a:solidFill>
            </a:endParaRPr>
          </a:p>
          <a:p>
            <a:pPr algn="ctr">
              <a:buFont typeface="Wingdings" pitchFamily="2" charset="2"/>
              <a:buChar char="Ø"/>
            </a:pPr>
            <a:r>
              <a:rPr lang="en-US" dirty="0" smtClean="0">
                <a:solidFill>
                  <a:srgbClr val="FFFF00"/>
                </a:solidFill>
              </a:rPr>
              <a:t>Revolt crushed by noble princes with Luther’s support!</a:t>
            </a:r>
            <a:endParaRPr lang="en-US" dirty="0">
              <a:solidFill>
                <a:srgbClr val="FFFF00"/>
              </a:solidFill>
            </a:endParaRPr>
          </a:p>
        </p:txBody>
      </p:sp>
      <p:pic>
        <p:nvPicPr>
          <p:cNvPr id="34818" name="Picture 2" descr="Thomas Müntzer, in a 18th century engraving by C. Van Sichem">
            <a:hlinkClick r:id="rId3"/>
          </p:cNvPr>
          <p:cNvPicPr>
            <a:picLocks noChangeAspect="1" noChangeArrowheads="1"/>
          </p:cNvPicPr>
          <p:nvPr/>
        </p:nvPicPr>
        <p:blipFill>
          <a:blip r:embed="rId4" cstate="print"/>
          <a:srcRect/>
          <a:stretch>
            <a:fillRect/>
          </a:stretch>
        </p:blipFill>
        <p:spPr bwMode="auto">
          <a:xfrm>
            <a:off x="6858000" y="228600"/>
            <a:ext cx="2095500" cy="2875492"/>
          </a:xfrm>
          <a:prstGeom prst="rect">
            <a:avLst/>
          </a:prstGeom>
          <a:noFill/>
        </p:spPr>
      </p:pic>
      <p:sp>
        <p:nvSpPr>
          <p:cNvPr id="5" name="TextBox 4"/>
          <p:cNvSpPr txBox="1"/>
          <p:nvPr/>
        </p:nvSpPr>
        <p:spPr>
          <a:xfrm>
            <a:off x="4343400" y="457200"/>
            <a:ext cx="2514600" cy="707886"/>
          </a:xfrm>
          <a:prstGeom prst="rect">
            <a:avLst/>
          </a:prstGeom>
          <a:noFill/>
        </p:spPr>
        <p:txBody>
          <a:bodyPr wrap="square" rtlCol="0">
            <a:spAutoFit/>
          </a:bodyPr>
          <a:lstStyle/>
          <a:p>
            <a:pPr algn="ctr"/>
            <a:r>
              <a:rPr lang="en-US" sz="2000" b="1" dirty="0" smtClean="0">
                <a:solidFill>
                  <a:srgbClr val="CCFF33"/>
                </a:solidFill>
              </a:rPr>
              <a:t>Thomas </a:t>
            </a:r>
            <a:r>
              <a:rPr lang="en-US" sz="2000" b="1" dirty="0" err="1" smtClean="0">
                <a:solidFill>
                  <a:srgbClr val="CCFF33"/>
                </a:solidFill>
              </a:rPr>
              <a:t>Muntzer</a:t>
            </a:r>
            <a:endParaRPr lang="en-US" sz="2000" b="1" dirty="0" smtClean="0">
              <a:solidFill>
                <a:srgbClr val="CCFF33"/>
              </a:solidFill>
            </a:endParaRPr>
          </a:p>
          <a:p>
            <a:pPr algn="ctr"/>
            <a:r>
              <a:rPr lang="en-US" sz="2000" b="1" dirty="0" smtClean="0">
                <a:solidFill>
                  <a:srgbClr val="CCFF33"/>
                </a:solidFill>
              </a:rPr>
              <a:t>Revolt Leader</a:t>
            </a:r>
            <a:endParaRPr lang="en-US" sz="2000" b="1" dirty="0">
              <a:solidFill>
                <a:srgbClr val="CCFF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Martin Luther</a:t>
            </a:r>
            <a:endParaRPr lang="en-US" dirty="0"/>
          </a:p>
        </p:txBody>
      </p:sp>
      <p:sp>
        <p:nvSpPr>
          <p:cNvPr id="3" name="Content Placeholder 2"/>
          <p:cNvSpPr>
            <a:spLocks noGrp="1"/>
          </p:cNvSpPr>
          <p:nvPr>
            <p:ph idx="1"/>
          </p:nvPr>
        </p:nvSpPr>
        <p:spPr>
          <a:xfrm>
            <a:off x="457200" y="914400"/>
            <a:ext cx="8229600" cy="5258117"/>
          </a:xfrm>
        </p:spPr>
        <p:txBody>
          <a:bodyPr>
            <a:normAutofit fontScale="92500" lnSpcReduction="10000"/>
          </a:bodyPr>
          <a:lstStyle/>
          <a:p>
            <a:pPr marL="514350" indent="-514350">
              <a:buNone/>
            </a:pPr>
            <a:r>
              <a:rPr lang="en-US" sz="2800" dirty="0" smtClean="0"/>
              <a:t>(8)  </a:t>
            </a:r>
            <a:r>
              <a:rPr lang="en-US" sz="2800" dirty="0" smtClean="0">
                <a:solidFill>
                  <a:srgbClr val="CCFF33"/>
                </a:solidFill>
              </a:rPr>
              <a:t>Civil War in Germany (1530’s – 1550’s)</a:t>
            </a:r>
            <a:r>
              <a:rPr lang="en-US" sz="2800" dirty="0" smtClean="0"/>
              <a:t>          Protestant supporters of Luther vs.                      Catholic supporters of Charles &amp; the pope</a:t>
            </a:r>
          </a:p>
          <a:p>
            <a:pPr marL="514350" indent="-514350">
              <a:buNone/>
            </a:pPr>
            <a:endParaRPr lang="en-US" sz="2800" dirty="0" smtClean="0"/>
          </a:p>
          <a:p>
            <a:pPr marL="514350" indent="-514350" algn="ctr">
              <a:buNone/>
            </a:pPr>
            <a:r>
              <a:rPr lang="en-US" sz="2800" dirty="0" smtClean="0"/>
              <a:t>(9)  Ended by the </a:t>
            </a:r>
            <a:r>
              <a:rPr lang="en-US" sz="2800" dirty="0" smtClean="0">
                <a:solidFill>
                  <a:srgbClr val="FF6699"/>
                </a:solidFill>
              </a:rPr>
              <a:t>Peace of Augsburg (1555) </a:t>
            </a:r>
            <a:r>
              <a:rPr lang="en-US" sz="2800" dirty="0" smtClean="0"/>
              <a:t>which was a “compromise” </a:t>
            </a:r>
          </a:p>
          <a:p>
            <a:pPr marL="514350" indent="-514350">
              <a:buFont typeface="Wingdings" pitchFamily="2" charset="2"/>
              <a:buChar char="Ø"/>
            </a:pPr>
            <a:r>
              <a:rPr lang="en-US" sz="2800" dirty="0" smtClean="0"/>
              <a:t>Ruler of each state decides the religion of that state </a:t>
            </a:r>
            <a:r>
              <a:rPr lang="en-US" sz="2800" i="1" dirty="0" smtClean="0">
                <a:solidFill>
                  <a:srgbClr val="FFC000"/>
                </a:solidFill>
              </a:rPr>
              <a:t>(“</a:t>
            </a:r>
            <a:r>
              <a:rPr lang="en-US" sz="2800" i="1" dirty="0" err="1" smtClean="0">
                <a:solidFill>
                  <a:srgbClr val="FFC000"/>
                </a:solidFill>
              </a:rPr>
              <a:t>Curus</a:t>
            </a:r>
            <a:r>
              <a:rPr lang="en-US" sz="2800" i="1" dirty="0" smtClean="0">
                <a:solidFill>
                  <a:srgbClr val="FFC000"/>
                </a:solidFill>
              </a:rPr>
              <a:t> </a:t>
            </a:r>
            <a:r>
              <a:rPr lang="en-US" sz="2800" i="1" dirty="0" err="1" smtClean="0">
                <a:solidFill>
                  <a:srgbClr val="FFC000"/>
                </a:solidFill>
              </a:rPr>
              <a:t>regio</a:t>
            </a:r>
            <a:r>
              <a:rPr lang="en-US" sz="2800" i="1" dirty="0" smtClean="0">
                <a:solidFill>
                  <a:srgbClr val="FFC000"/>
                </a:solidFill>
              </a:rPr>
              <a:t>, </a:t>
            </a:r>
            <a:r>
              <a:rPr lang="en-US" sz="2800" i="1" dirty="0" err="1" smtClean="0">
                <a:solidFill>
                  <a:srgbClr val="FFC000"/>
                </a:solidFill>
              </a:rPr>
              <a:t>reus</a:t>
            </a:r>
            <a:r>
              <a:rPr lang="en-US" sz="2800" i="1" dirty="0" smtClean="0">
                <a:solidFill>
                  <a:srgbClr val="FFC000"/>
                </a:solidFill>
              </a:rPr>
              <a:t> </a:t>
            </a:r>
            <a:r>
              <a:rPr lang="en-US" sz="2800" i="1" dirty="0" err="1" smtClean="0">
                <a:solidFill>
                  <a:srgbClr val="FFC000"/>
                </a:solidFill>
              </a:rPr>
              <a:t>religio</a:t>
            </a:r>
            <a:r>
              <a:rPr lang="en-US" sz="2800" i="1" dirty="0" smtClean="0">
                <a:solidFill>
                  <a:srgbClr val="FFC000"/>
                </a:solidFill>
              </a:rPr>
              <a:t>.”)</a:t>
            </a:r>
          </a:p>
          <a:p>
            <a:pPr marL="514350" indent="-514350">
              <a:buNone/>
            </a:pPr>
            <a:endParaRPr lang="en-US" sz="2800" i="1" dirty="0" smtClean="0">
              <a:solidFill>
                <a:schemeClr val="accent5">
                  <a:lumMod val="40000"/>
                  <a:lumOff val="60000"/>
                </a:schemeClr>
              </a:solidFill>
            </a:endParaRPr>
          </a:p>
          <a:p>
            <a:r>
              <a:rPr lang="en-US" dirty="0" smtClean="0">
                <a:solidFill>
                  <a:srgbClr val="FFFF00"/>
                </a:solidFill>
              </a:rPr>
              <a:t>No religious </a:t>
            </a:r>
          </a:p>
          <a:p>
            <a:pPr>
              <a:buNone/>
            </a:pPr>
            <a:r>
              <a:rPr lang="en-US" dirty="0" smtClean="0">
                <a:solidFill>
                  <a:srgbClr val="FFFF00"/>
                </a:solidFill>
              </a:rPr>
              <a:t>     toleration!!</a:t>
            </a:r>
          </a:p>
          <a:p>
            <a:r>
              <a:rPr lang="en-US" dirty="0" smtClean="0">
                <a:solidFill>
                  <a:schemeClr val="accent3">
                    <a:lumMod val="60000"/>
                    <a:lumOff val="40000"/>
                  </a:schemeClr>
                </a:solidFill>
              </a:rPr>
              <a:t>But Lutheranism </a:t>
            </a:r>
          </a:p>
          <a:p>
            <a:pPr>
              <a:buNone/>
            </a:pPr>
            <a:r>
              <a:rPr lang="en-US" dirty="0" smtClean="0">
                <a:solidFill>
                  <a:schemeClr val="accent3">
                    <a:lumMod val="60000"/>
                    <a:lumOff val="40000"/>
                  </a:schemeClr>
                </a:solidFill>
              </a:rPr>
              <a:t>       is secure.</a:t>
            </a:r>
            <a:endParaRPr lang="en-US" dirty="0">
              <a:solidFill>
                <a:schemeClr val="accent3">
                  <a:lumMod val="60000"/>
                  <a:lumOff val="40000"/>
                </a:schemeClr>
              </a:solidFill>
            </a:endParaRPr>
          </a:p>
        </p:txBody>
      </p:sp>
      <p:pic>
        <p:nvPicPr>
          <p:cNvPr id="4" name="Picture 5" descr="S:\Publishing\powerpoint\World history\zp936\Images\Peasants War.jpg"/>
          <p:cNvPicPr>
            <a:picLocks noChangeAspect="1" noChangeArrowheads="1"/>
          </p:cNvPicPr>
          <p:nvPr/>
        </p:nvPicPr>
        <p:blipFill>
          <a:blip r:embed="rId3" cstate="print"/>
          <a:srcRect/>
          <a:stretch>
            <a:fillRect/>
          </a:stretch>
        </p:blipFill>
        <p:spPr bwMode="auto">
          <a:xfrm>
            <a:off x="4135812" y="4114801"/>
            <a:ext cx="5008188"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5"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2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5"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anim calcmode="lin" valueType="num">
                                      <p:cBhvr>
                                        <p:cTn id="33" dur="2000" fill="hold"/>
                                        <p:tgtEl>
                                          <p:spTgt spid="3">
                                            <p:txEl>
                                              <p:pRg st="5" end="5"/>
                                            </p:txEl>
                                          </p:spTgt>
                                        </p:tgtEl>
                                        <p:attrNameLst>
                                          <p:attrName>style.rotation</p:attrName>
                                        </p:attrNameLst>
                                      </p:cBhvr>
                                      <p:tavLst>
                                        <p:tav tm="0">
                                          <p:val>
                                            <p:fltVal val="720"/>
                                          </p:val>
                                        </p:tav>
                                        <p:tav tm="100000">
                                          <p:val>
                                            <p:fltVal val="0"/>
                                          </p:val>
                                        </p:tav>
                                      </p:tavLst>
                                    </p:anim>
                                    <p:anim calcmode="lin" valueType="num">
                                      <p:cBhvr>
                                        <p:cTn id="34" dur="2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2000" fill="hold"/>
                                        <p:tgtEl>
                                          <p:spTgt spid="3">
                                            <p:txEl>
                                              <p:pRg st="5" end="5"/>
                                            </p:txEl>
                                          </p:spTgt>
                                        </p:tgtEl>
                                        <p:attrNameLst>
                                          <p:attrName>ppt_w</p:attrName>
                                        </p:attrNameLst>
                                      </p:cBhvr>
                                      <p:tavLst>
                                        <p:tav tm="0">
                                          <p:val>
                                            <p:fltVal val="0"/>
                                          </p:val>
                                        </p:tav>
                                        <p:tav tm="100000">
                                          <p:val>
                                            <p:strVal val="#ppt_w"/>
                                          </p:val>
                                        </p:tav>
                                      </p:tavLst>
                                    </p:anim>
                                  </p:childTnLst>
                                </p:cTn>
                              </p:par>
                              <p:par>
                                <p:cTn id="36" presetID="35" presetClass="entr" presetSubtype="0" fill="hold"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anim calcmode="lin" valueType="num">
                                      <p:cBhvr>
                                        <p:cTn id="39" dur="2000" fill="hold"/>
                                        <p:tgtEl>
                                          <p:spTgt spid="3">
                                            <p:txEl>
                                              <p:pRg st="6" end="6"/>
                                            </p:txEl>
                                          </p:spTgt>
                                        </p:tgtEl>
                                        <p:attrNameLst>
                                          <p:attrName>style.rotation</p:attrName>
                                        </p:attrNameLst>
                                      </p:cBhvr>
                                      <p:tavLst>
                                        <p:tav tm="0">
                                          <p:val>
                                            <p:fltVal val="720"/>
                                          </p:val>
                                        </p:tav>
                                        <p:tav tm="100000">
                                          <p:val>
                                            <p:fltVal val="0"/>
                                          </p:val>
                                        </p:tav>
                                      </p:tavLst>
                                    </p:anim>
                                    <p:anim calcmode="lin" valueType="num">
                                      <p:cBhvr>
                                        <p:cTn id="40" dur="2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2000" fill="hold"/>
                                        <p:tgtEl>
                                          <p:spTgt spid="3">
                                            <p:txEl>
                                              <p:pRg st="6" end="6"/>
                                            </p:txEl>
                                          </p:spTgt>
                                        </p:tgtEl>
                                        <p:attrNameLst>
                                          <p:attrName>ppt_w</p:attrName>
                                        </p:attrNameLst>
                                      </p:cBhvr>
                                      <p:tavLst>
                                        <p:tav tm="0">
                                          <p:val>
                                            <p:fltVal val="0"/>
                                          </p:val>
                                        </p:tav>
                                        <p:tav tm="100000">
                                          <p:val>
                                            <p:strVal val="#ppt_w"/>
                                          </p:val>
                                        </p:tav>
                                      </p:tavLst>
                                    </p:anim>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 calcmode="lin" valueType="num">
                                      <p:cBhvr>
                                        <p:cTn id="46"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49"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3">
                                            <p:txEl>
                                              <p:pRg st="7" end="7"/>
                                            </p:txEl>
                                          </p:spTgt>
                                        </p:tgtEl>
                                      </p:cBhvr>
                                    </p:animEffect>
                                  </p:childTnLst>
                                </p:cTn>
                              </p:par>
                              <p:par>
                                <p:cTn id="54" presetID="25" presetClass="entr" presetSubtype="0" fill="hold" nodeType="with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59"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pPr algn="ctr"/>
            <a:r>
              <a:rPr lang="en-US" dirty="0" smtClean="0"/>
              <a:t>Lutheranism</a:t>
            </a:r>
            <a:endParaRPr lang="en-US" dirty="0"/>
          </a:p>
        </p:txBody>
      </p:sp>
      <p:sp>
        <p:nvSpPr>
          <p:cNvPr id="3" name="Content Placeholder 2"/>
          <p:cNvSpPr>
            <a:spLocks noGrp="1"/>
          </p:cNvSpPr>
          <p:nvPr>
            <p:ph idx="1"/>
          </p:nvPr>
        </p:nvSpPr>
        <p:spPr>
          <a:xfrm>
            <a:off x="457200" y="762000"/>
            <a:ext cx="8229600" cy="5410517"/>
          </a:xfrm>
        </p:spPr>
        <p:txBody>
          <a:bodyPr>
            <a:normAutofit lnSpcReduction="10000"/>
          </a:bodyPr>
          <a:lstStyle/>
          <a:p>
            <a:pPr marL="514350" indent="-514350">
              <a:buNone/>
            </a:pPr>
            <a:r>
              <a:rPr lang="en-US" dirty="0" smtClean="0"/>
              <a:t>(10)  </a:t>
            </a:r>
            <a:r>
              <a:rPr lang="en-US" u="sng" dirty="0" smtClean="0">
                <a:solidFill>
                  <a:srgbClr val="CCFF33"/>
                </a:solidFill>
              </a:rPr>
              <a:t>Beliefs &amp; actions</a:t>
            </a:r>
            <a:r>
              <a:rPr lang="en-US" dirty="0" smtClean="0"/>
              <a:t>:</a:t>
            </a:r>
          </a:p>
          <a:p>
            <a:pPr marL="514350" indent="-514350"/>
            <a:r>
              <a:rPr lang="en-US" dirty="0" smtClean="0"/>
              <a:t>salvation attained by </a:t>
            </a:r>
            <a:r>
              <a:rPr lang="en-US" dirty="0" smtClean="0">
                <a:solidFill>
                  <a:srgbClr val="FFFF00"/>
                </a:solidFill>
              </a:rPr>
              <a:t>faith alone</a:t>
            </a:r>
          </a:p>
          <a:p>
            <a:pPr marL="514350" indent="-514350" algn="ctr">
              <a:buNone/>
            </a:pPr>
            <a:r>
              <a:rPr lang="en-US" dirty="0" smtClean="0"/>
              <a:t>(all people of faith are equal)</a:t>
            </a:r>
          </a:p>
          <a:p>
            <a:pPr marL="514350" indent="-514350" algn="ctr"/>
            <a:r>
              <a:rPr lang="en-US" dirty="0" smtClean="0">
                <a:solidFill>
                  <a:schemeClr val="accent3">
                    <a:lumMod val="40000"/>
                    <a:lumOff val="60000"/>
                  </a:schemeClr>
                </a:solidFill>
              </a:rPr>
              <a:t>Bible</a:t>
            </a:r>
            <a:r>
              <a:rPr lang="en-US" dirty="0" smtClean="0"/>
              <a:t> is the only source of religious authority</a:t>
            </a:r>
          </a:p>
          <a:p>
            <a:pPr marL="514350" indent="-514350" algn="ctr"/>
            <a:r>
              <a:rPr lang="en-US" dirty="0" smtClean="0"/>
              <a:t>Translates Bible into German</a:t>
            </a:r>
            <a:r>
              <a:rPr lang="en-US" dirty="0" smtClean="0">
                <a:solidFill>
                  <a:srgbClr val="FFFF00"/>
                </a:solidFill>
              </a:rPr>
              <a:t> </a:t>
            </a:r>
            <a:r>
              <a:rPr lang="en-US" dirty="0" smtClean="0">
                <a:solidFill>
                  <a:srgbClr val="FF6699"/>
                </a:solidFill>
              </a:rPr>
              <a:t>(vernacular)</a:t>
            </a:r>
          </a:p>
          <a:p>
            <a:pPr marL="514350" indent="-514350" algn="ctr"/>
            <a:r>
              <a:rPr lang="en-US" dirty="0" smtClean="0">
                <a:solidFill>
                  <a:srgbClr val="FFC000"/>
                </a:solidFill>
              </a:rPr>
              <a:t>Don’t need clergymen </a:t>
            </a:r>
            <a:r>
              <a:rPr lang="en-US" dirty="0" smtClean="0"/>
              <a:t>to get to heaven </a:t>
            </a:r>
            <a:r>
              <a:rPr lang="en-US" dirty="0" smtClean="0">
                <a:solidFill>
                  <a:srgbClr val="CC99FF"/>
                </a:solidFill>
              </a:rPr>
              <a:t>(individual)</a:t>
            </a:r>
          </a:p>
          <a:p>
            <a:pPr marL="514350" indent="-514350" algn="ctr"/>
            <a:r>
              <a:rPr lang="en-US" dirty="0" smtClean="0"/>
              <a:t>Accepted only the 2 sacraments mentioned  in the Bible </a:t>
            </a:r>
          </a:p>
          <a:p>
            <a:pPr marL="514350" indent="-514350" algn="ctr">
              <a:buNone/>
            </a:pPr>
            <a:r>
              <a:rPr lang="en-US" dirty="0" smtClean="0">
                <a:solidFill>
                  <a:srgbClr val="FFFF00"/>
                </a:solidFill>
              </a:rPr>
              <a:t>(Baptism &amp; Communion)</a:t>
            </a:r>
            <a:r>
              <a:rPr lang="en-US" dirty="0" smtClean="0"/>
              <a: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checkerboard(across)">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fontScale="90000"/>
          </a:bodyPr>
          <a:lstStyle/>
          <a:p>
            <a:r>
              <a:rPr lang="en-US" dirty="0" smtClean="0"/>
              <a:t>Luther / Calvin Comparison</a:t>
            </a:r>
            <a:endParaRPr lang="en-US" dirty="0"/>
          </a:p>
        </p:txBody>
      </p:sp>
      <p:sp>
        <p:nvSpPr>
          <p:cNvPr id="3" name="Content Placeholder 2"/>
          <p:cNvSpPr>
            <a:spLocks noGrp="1"/>
          </p:cNvSpPr>
          <p:nvPr>
            <p:ph idx="1"/>
          </p:nvPr>
        </p:nvSpPr>
        <p:spPr>
          <a:xfrm>
            <a:off x="152400" y="685800"/>
            <a:ext cx="8991600" cy="6172200"/>
          </a:xfrm>
        </p:spPr>
        <p:txBody>
          <a:bodyPr>
            <a:normAutofit/>
          </a:bodyPr>
          <a:lstStyle/>
          <a:p>
            <a:r>
              <a:rPr lang="en-US" dirty="0" smtClean="0"/>
              <a:t>Create a chart that compares Luther to John Calvin in the following categories:</a:t>
            </a:r>
          </a:p>
          <a:p>
            <a:endParaRPr lang="en-US" dirty="0" smtClean="0"/>
          </a:p>
          <a:p>
            <a:pPr marL="514350" indent="-514350" algn="ctr">
              <a:buFont typeface="+mj-lt"/>
              <a:buAutoNum type="alphaLcParenR"/>
            </a:pPr>
            <a:r>
              <a:rPr lang="en-US" dirty="0" smtClean="0"/>
              <a:t>Where did reform movement 1</a:t>
            </a:r>
            <a:r>
              <a:rPr lang="en-US" baseline="30000" dirty="0" smtClean="0"/>
              <a:t>st</a:t>
            </a:r>
            <a:r>
              <a:rPr lang="en-US" dirty="0" smtClean="0"/>
              <a:t> take place?</a:t>
            </a:r>
          </a:p>
          <a:p>
            <a:pPr marL="514350" indent="-514350" algn="ctr">
              <a:buFont typeface="+mj-lt"/>
              <a:buAutoNum type="alphaLcParenR"/>
            </a:pPr>
            <a:r>
              <a:rPr lang="en-US" dirty="0" smtClean="0"/>
              <a:t>The sources they each wrote containing their religious views</a:t>
            </a:r>
          </a:p>
          <a:p>
            <a:pPr marL="514350" indent="-514350" algn="ctr">
              <a:buFont typeface="+mj-lt"/>
              <a:buAutoNum type="alphaLcParenR"/>
            </a:pPr>
            <a:r>
              <a:rPr lang="en-US" dirty="0" smtClean="0"/>
              <a:t>How does a person attain salvation in heaven?</a:t>
            </a:r>
          </a:p>
          <a:p>
            <a:pPr marL="514350" indent="-514350" algn="ctr">
              <a:buFont typeface="+mj-lt"/>
              <a:buAutoNum type="alphaLcParenR"/>
            </a:pPr>
            <a:r>
              <a:rPr lang="en-US" dirty="0" smtClean="0"/>
              <a:t>What did they think about people?</a:t>
            </a:r>
          </a:p>
          <a:p>
            <a:pPr marL="514350" indent="-514350" algn="ctr">
              <a:buFont typeface="+mj-lt"/>
              <a:buAutoNum type="alphaLcParenR"/>
            </a:pPr>
            <a:r>
              <a:rPr lang="en-US" dirty="0" smtClean="0"/>
              <a:t>What did they think about the Church and religious authority in people’s lives?</a:t>
            </a:r>
          </a:p>
          <a:p>
            <a:pPr marL="514350" indent="-514350" algn="ctr">
              <a:buFont typeface="+mj-lt"/>
              <a:buAutoNum type="alphaLcParenR"/>
            </a:pPr>
            <a:r>
              <a:rPr lang="en-US" dirty="0" smtClean="0"/>
              <a:t>Where did their ideas spread?</a:t>
            </a:r>
          </a:p>
          <a:p>
            <a:pPr marL="514350" indent="-514350" algn="ctr">
              <a:buFont typeface="+mj-lt"/>
              <a:buAutoNum type="alphaLcParenR"/>
            </a:pPr>
            <a:endParaRPr lang="en-US" dirty="0" smtClean="0"/>
          </a:p>
          <a:p>
            <a:pPr marL="514350" indent="-514350" algn="ctr">
              <a:buFont typeface="+mj-lt"/>
              <a:buAutoNum type="alphaLcParenR"/>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53536"/>
            <a:ext cx="8229600" cy="813264"/>
          </a:xfrm>
        </p:spPr>
        <p:txBody>
          <a:bodyPr/>
          <a:lstStyle/>
          <a:p>
            <a:pPr algn="ctr"/>
            <a:r>
              <a:rPr lang="en-US" dirty="0" smtClean="0"/>
              <a:t>DO NOW</a:t>
            </a:r>
            <a:endParaRPr lang="en-US" dirty="0"/>
          </a:p>
        </p:txBody>
      </p:sp>
      <p:sp>
        <p:nvSpPr>
          <p:cNvPr id="8" name="Content Placeholder 7"/>
          <p:cNvSpPr>
            <a:spLocks noGrp="1"/>
          </p:cNvSpPr>
          <p:nvPr>
            <p:ph idx="1"/>
          </p:nvPr>
        </p:nvSpPr>
        <p:spPr>
          <a:xfrm>
            <a:off x="457200" y="914400"/>
            <a:ext cx="8229600" cy="5258117"/>
          </a:xfrm>
        </p:spPr>
        <p:txBody>
          <a:bodyPr>
            <a:normAutofit lnSpcReduction="10000"/>
          </a:bodyPr>
          <a:lstStyle/>
          <a:p>
            <a:pPr algn="ctr"/>
            <a:r>
              <a:rPr lang="en-US" b="1" dirty="0" smtClean="0">
                <a:solidFill>
                  <a:srgbClr val="FFFF00"/>
                </a:solidFill>
              </a:rPr>
              <a:t>Did the Reformation improve the status of women in society?</a:t>
            </a:r>
          </a:p>
          <a:p>
            <a:pPr algn="ctr"/>
            <a:endParaRPr lang="en-US" dirty="0" smtClean="0"/>
          </a:p>
          <a:p>
            <a:pPr algn="ctr"/>
            <a:r>
              <a:rPr lang="en-US" dirty="0" smtClean="0"/>
              <a:t>Noblewomen &amp; wives of reformers sometimes played prominent roles early in the Reformation.</a:t>
            </a:r>
          </a:p>
          <a:p>
            <a:pPr algn="ctr"/>
            <a:r>
              <a:rPr lang="en-US" dirty="0" smtClean="0"/>
              <a:t>Later, when male leaders established church rules, women were limited.</a:t>
            </a:r>
          </a:p>
          <a:p>
            <a:pPr algn="ctr"/>
            <a:endParaRPr lang="en-US" dirty="0" smtClean="0"/>
          </a:p>
          <a:p>
            <a:pPr algn="ctr"/>
            <a:r>
              <a:rPr lang="en-US" dirty="0" smtClean="0"/>
              <a:t>…except </a:t>
            </a:r>
            <a:r>
              <a:rPr lang="en-US" b="1" dirty="0" smtClean="0">
                <a:solidFill>
                  <a:srgbClr val="66FF33"/>
                </a:solidFill>
              </a:rPr>
              <a:t>Anabaptists</a:t>
            </a:r>
            <a:r>
              <a:rPr lang="en-US" dirty="0" smtClean="0"/>
              <a:t> who treated women equally!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 calcmode="lin" valueType="num">
                                      <p:cBhvr>
                                        <p:cTn id="7" dur="500" decel="50000" fill="hold">
                                          <p:stCondLst>
                                            <p:cond delay="0"/>
                                          </p:stCondLst>
                                        </p:cTn>
                                        <p:tgtEl>
                                          <p:spTgt spid="8">
                                            <p:txEl>
                                              <p:pRg st="2" end="2"/>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xEl>
                                              <p:pRg st="2" end="2"/>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xEl>
                                              <p:pRg st="2" end="2"/>
                                            </p:txEl>
                                          </p:spTgt>
                                        </p:tgtEl>
                                        <p:attrNameLst>
                                          <p:attrName>ppt_w</p:attrName>
                                        </p:attrNameLst>
                                      </p:cBhvr>
                                      <p:tavLst>
                                        <p:tav tm="0">
                                          <p:val>
                                            <p:strVal val="#ppt_w*.05"/>
                                          </p:val>
                                        </p:tav>
                                        <p:tav tm="100000">
                                          <p:val>
                                            <p:strVal val="#ppt_w"/>
                                          </p:val>
                                        </p:tav>
                                      </p:tavLst>
                                    </p:anim>
                                    <p:anim calcmode="lin" valueType="num">
                                      <p:cBhvr>
                                        <p:cTn id="10" dur="1000" fill="hold"/>
                                        <p:tgtEl>
                                          <p:spTgt spid="8">
                                            <p:txEl>
                                              <p:pRg st="2" end="2"/>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xEl>
                                              <p:pRg st="2" end="2"/>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xEl>
                                              <p:pRg st="2" end="2"/>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xEl>
                                              <p:pRg st="2" end="2"/>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p:cTn id="19" dur="500" decel="50000" fill="hold">
                                          <p:stCondLst>
                                            <p:cond delay="0"/>
                                          </p:stCondLst>
                                        </p:cTn>
                                        <p:tgtEl>
                                          <p:spTgt spid="8">
                                            <p:txEl>
                                              <p:pRg st="3" end="3"/>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xEl>
                                              <p:pRg st="3" end="3"/>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xEl>
                                              <p:pRg st="3" end="3"/>
                                            </p:txEl>
                                          </p:spTgt>
                                        </p:tgtEl>
                                        <p:attrNameLst>
                                          <p:attrName>ppt_w</p:attrName>
                                        </p:attrNameLst>
                                      </p:cBhvr>
                                      <p:tavLst>
                                        <p:tav tm="0">
                                          <p:val>
                                            <p:strVal val="#ppt_w*.05"/>
                                          </p:val>
                                        </p:tav>
                                        <p:tav tm="100000">
                                          <p:val>
                                            <p:strVal val="#ppt_w"/>
                                          </p:val>
                                        </p:tav>
                                      </p:tavLst>
                                    </p:anim>
                                    <p:anim calcmode="lin" valueType="num">
                                      <p:cBhvr>
                                        <p:cTn id="22" dur="1000" fill="hold"/>
                                        <p:tgtEl>
                                          <p:spTgt spid="8">
                                            <p:txEl>
                                              <p:pRg st="3" end="3"/>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xEl>
                                              <p:pRg st="3" end="3"/>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xEl>
                                              <p:pRg st="3" end="3"/>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xEl>
                                              <p:pRg st="3" end="3"/>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p:cTn id="31" dur="500" decel="50000" fill="hold">
                                          <p:stCondLst>
                                            <p:cond delay="0"/>
                                          </p:stCondLst>
                                        </p:cTn>
                                        <p:tgtEl>
                                          <p:spTgt spid="8">
                                            <p:txEl>
                                              <p:pRg st="5" end="5"/>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8">
                                            <p:txEl>
                                              <p:pRg st="5" end="5"/>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8">
                                            <p:txEl>
                                              <p:pRg st="5" end="5"/>
                                            </p:txEl>
                                          </p:spTgt>
                                        </p:tgtEl>
                                        <p:attrNameLst>
                                          <p:attrName>ppt_w</p:attrName>
                                        </p:attrNameLst>
                                      </p:cBhvr>
                                      <p:tavLst>
                                        <p:tav tm="0">
                                          <p:val>
                                            <p:strVal val="#ppt_w*.05"/>
                                          </p:val>
                                        </p:tav>
                                        <p:tav tm="100000">
                                          <p:val>
                                            <p:strVal val="#ppt_w"/>
                                          </p:val>
                                        </p:tav>
                                      </p:tavLst>
                                    </p:anim>
                                    <p:anim calcmode="lin" valueType="num">
                                      <p:cBhvr>
                                        <p:cTn id="34" dur="1000" fill="hold"/>
                                        <p:tgtEl>
                                          <p:spTgt spid="8">
                                            <p:txEl>
                                              <p:pRg st="5" end="5"/>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8">
                                            <p:txEl>
                                              <p:pRg st="5" end="5"/>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8">
                                            <p:txEl>
                                              <p:pRg st="5" end="5"/>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8">
                                            <p:txEl>
                                              <p:pRg st="5" end="5"/>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r>
              <a:rPr lang="en-US" dirty="0" smtClean="0"/>
              <a:t>The Act of Supremacy (1534)</a:t>
            </a:r>
            <a:endParaRPr lang="en-US" dirty="0"/>
          </a:p>
        </p:txBody>
      </p:sp>
      <p:sp>
        <p:nvSpPr>
          <p:cNvPr id="3" name="Content Placeholder 2"/>
          <p:cNvSpPr>
            <a:spLocks noGrp="1"/>
          </p:cNvSpPr>
          <p:nvPr>
            <p:ph idx="1"/>
          </p:nvPr>
        </p:nvSpPr>
        <p:spPr>
          <a:xfrm>
            <a:off x="152400" y="990600"/>
            <a:ext cx="8991600" cy="5867400"/>
          </a:xfrm>
        </p:spPr>
        <p:txBody>
          <a:bodyPr/>
          <a:lstStyle/>
          <a:p>
            <a:r>
              <a:rPr lang="en-US" dirty="0" smtClean="0"/>
              <a:t>“…be it enacted by authority of this present Parliament, that the king…shall be accepted as the only supreme head of the Church of England…and shall have full power…to reform…and amend all (matters), whatsoever they be…any foreign authority to the contrary not withstanding.”</a:t>
            </a:r>
          </a:p>
          <a:p>
            <a:endParaRPr lang="en-US" dirty="0" smtClean="0"/>
          </a:p>
          <a:p>
            <a:r>
              <a:rPr lang="en-US" sz="2800" b="1" dirty="0" smtClean="0">
                <a:solidFill>
                  <a:srgbClr val="FFFF00"/>
                </a:solidFill>
              </a:rPr>
              <a:t>Why does Henry VIII want a break from Rome?</a:t>
            </a:r>
          </a:p>
          <a:p>
            <a:pPr algn="ctr"/>
            <a:r>
              <a:rPr lang="en-US" sz="2800" b="1" dirty="0" smtClean="0">
                <a:solidFill>
                  <a:srgbClr val="FFFF00"/>
                </a:solidFill>
              </a:rPr>
              <a:t>Why do you think members of Parliament would support such a law?</a:t>
            </a:r>
            <a:endParaRPr lang="en-US" sz="2800" b="1"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1020762"/>
          </a:xfrm>
        </p:spPr>
        <p:txBody>
          <a:bodyPr>
            <a:noAutofit/>
          </a:bodyPr>
          <a:lstStyle/>
          <a:p>
            <a:pPr algn="ctr"/>
            <a:r>
              <a:rPr lang="en-US" sz="3600" dirty="0" smtClean="0"/>
              <a:t>The Anglican Church:</a:t>
            </a:r>
            <a:br>
              <a:rPr lang="en-US" sz="3600" dirty="0" smtClean="0"/>
            </a:br>
            <a:r>
              <a:rPr lang="en-US" sz="3600" dirty="0" smtClean="0"/>
              <a:t> “Church of England”</a:t>
            </a:r>
            <a:endParaRPr lang="en-US" sz="3600" dirty="0"/>
          </a:p>
        </p:txBody>
      </p:sp>
      <p:sp>
        <p:nvSpPr>
          <p:cNvPr id="8" name="Content Placeholder 7"/>
          <p:cNvSpPr>
            <a:spLocks noGrp="1"/>
          </p:cNvSpPr>
          <p:nvPr>
            <p:ph idx="1"/>
          </p:nvPr>
        </p:nvSpPr>
        <p:spPr>
          <a:xfrm>
            <a:off x="457200" y="1371600"/>
            <a:ext cx="8229600" cy="4754563"/>
          </a:xfrm>
        </p:spPr>
        <p:txBody>
          <a:bodyPr>
            <a:normAutofit/>
          </a:bodyPr>
          <a:lstStyle/>
          <a:p>
            <a:pPr algn="ctr">
              <a:buFont typeface="Wingdings" pitchFamily="2" charset="2"/>
              <a:buChar char="Ø"/>
            </a:pPr>
            <a:r>
              <a:rPr lang="en-US" dirty="0" smtClean="0"/>
              <a:t>War of the Roses (1455-85) and</a:t>
            </a:r>
          </a:p>
          <a:p>
            <a:pPr algn="ctr">
              <a:buNone/>
            </a:pPr>
            <a:r>
              <a:rPr lang="en-US" dirty="0" smtClean="0"/>
              <a:t> the </a:t>
            </a:r>
            <a:r>
              <a:rPr lang="en-US" dirty="0" smtClean="0">
                <a:solidFill>
                  <a:srgbClr val="FF6699"/>
                </a:solidFill>
              </a:rPr>
              <a:t>Tudor dynasty</a:t>
            </a:r>
          </a:p>
          <a:p>
            <a:pPr algn="ctr">
              <a:buNone/>
            </a:pPr>
            <a:endParaRPr lang="en-US" dirty="0" smtClean="0">
              <a:solidFill>
                <a:srgbClr val="FF6699"/>
              </a:solidFill>
            </a:endParaRPr>
          </a:p>
          <a:p>
            <a:r>
              <a:rPr lang="en-US" dirty="0" smtClean="0">
                <a:solidFill>
                  <a:srgbClr val="FFFF00"/>
                </a:solidFill>
              </a:rPr>
              <a:t>Henry VIII </a:t>
            </a:r>
            <a:r>
              <a:rPr lang="en-US" smtClean="0">
                <a:solidFill>
                  <a:srgbClr val="FFFF00"/>
                </a:solidFill>
              </a:rPr>
              <a:t>(1509 </a:t>
            </a:r>
            <a:r>
              <a:rPr lang="en-US" dirty="0" smtClean="0">
                <a:solidFill>
                  <a:srgbClr val="FFFF00"/>
                </a:solidFill>
              </a:rPr>
              <a:t>– 1547) </a:t>
            </a:r>
          </a:p>
          <a:p>
            <a:pPr>
              <a:buNone/>
            </a:pPr>
            <a:r>
              <a:rPr lang="en-US" dirty="0" smtClean="0"/>
              <a:t>          </a:t>
            </a:r>
            <a:r>
              <a:rPr lang="en-US" dirty="0" smtClean="0">
                <a:solidFill>
                  <a:srgbClr val="CCFF33"/>
                </a:solidFill>
              </a:rPr>
              <a:t>– “Defender of the Faith”</a:t>
            </a:r>
          </a:p>
          <a:p>
            <a:pPr>
              <a:buNone/>
            </a:pPr>
            <a:endParaRPr lang="en-US" dirty="0"/>
          </a:p>
        </p:txBody>
      </p:sp>
      <p:pic>
        <p:nvPicPr>
          <p:cNvPr id="4" name="Picture 5" descr="S:\Publishing\powerpoint\World history\zp936\Images\henry8_by_holbein.jpg"/>
          <p:cNvPicPr>
            <a:picLocks noChangeAspect="1" noChangeArrowheads="1"/>
          </p:cNvPicPr>
          <p:nvPr/>
        </p:nvPicPr>
        <p:blipFill>
          <a:blip r:embed="rId3" cstate="print"/>
          <a:srcRect/>
          <a:stretch>
            <a:fillRect/>
          </a:stretch>
        </p:blipFill>
        <p:spPr bwMode="auto">
          <a:xfrm>
            <a:off x="6224587" y="2667000"/>
            <a:ext cx="2919413"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box(in)">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84664"/>
          </a:xfrm>
        </p:spPr>
        <p:txBody>
          <a:bodyPr>
            <a:normAutofit fontScale="90000"/>
          </a:bodyPr>
          <a:lstStyle/>
          <a:p>
            <a:pPr algn="ctr"/>
            <a:r>
              <a:rPr lang="en-US" dirty="0" smtClean="0">
                <a:solidFill>
                  <a:schemeClr val="accent4">
                    <a:lumMod val="60000"/>
                    <a:lumOff val="40000"/>
                  </a:schemeClr>
                </a:solidFill>
              </a:rPr>
              <a:t>Protestant Reformation</a:t>
            </a:r>
            <a:endParaRPr lang="en-US" dirty="0"/>
          </a:p>
        </p:txBody>
      </p:sp>
      <p:sp>
        <p:nvSpPr>
          <p:cNvPr id="3" name="Content Placeholder 2"/>
          <p:cNvSpPr>
            <a:spLocks noGrp="1"/>
          </p:cNvSpPr>
          <p:nvPr>
            <p:ph idx="1"/>
          </p:nvPr>
        </p:nvSpPr>
        <p:spPr>
          <a:xfrm>
            <a:off x="457200" y="762000"/>
            <a:ext cx="8229600" cy="6096000"/>
          </a:xfrm>
        </p:spPr>
        <p:txBody>
          <a:bodyPr>
            <a:normAutofit/>
          </a:bodyPr>
          <a:lstStyle/>
          <a:p>
            <a:pPr marL="514350" indent="-514350">
              <a:buFont typeface="Wingdings" pitchFamily="2" charset="2"/>
              <a:buChar char="Ø"/>
            </a:pPr>
            <a:r>
              <a:rPr lang="en-US" dirty="0" smtClean="0">
                <a:solidFill>
                  <a:schemeClr val="accent3">
                    <a:lumMod val="60000"/>
                    <a:lumOff val="40000"/>
                  </a:schemeClr>
                </a:solidFill>
              </a:rPr>
              <a:t>Problems </a:t>
            </a:r>
          </a:p>
          <a:p>
            <a:pPr marL="514350" indent="-514350">
              <a:buFont typeface="+mj-lt"/>
              <a:buAutoNum type="arabicPeriod"/>
            </a:pPr>
            <a:r>
              <a:rPr lang="en-US" dirty="0" smtClean="0"/>
              <a:t>Church &amp; papal power challenged by </a:t>
            </a:r>
            <a:r>
              <a:rPr lang="en-US" dirty="0" smtClean="0">
                <a:solidFill>
                  <a:srgbClr val="FFFF00"/>
                </a:solidFill>
              </a:rPr>
              <a:t>powerful kings &amp; nobles</a:t>
            </a:r>
          </a:p>
          <a:p>
            <a:pPr marL="514350" indent="-514350">
              <a:buFont typeface="+mj-lt"/>
              <a:buAutoNum type="arabicPeriod"/>
            </a:pPr>
            <a:r>
              <a:rPr lang="en-US" dirty="0" smtClean="0"/>
              <a:t>Criticism by </a:t>
            </a:r>
            <a:r>
              <a:rPr lang="en-US" dirty="0" smtClean="0">
                <a:solidFill>
                  <a:srgbClr val="FFFF00"/>
                </a:solidFill>
              </a:rPr>
              <a:t>merchants</a:t>
            </a:r>
            <a:r>
              <a:rPr lang="en-US" dirty="0" smtClean="0"/>
              <a:t>                       (usury, price &amp; taxes)</a:t>
            </a:r>
          </a:p>
          <a:p>
            <a:pPr marL="514350" indent="-514350">
              <a:buFont typeface="+mj-lt"/>
              <a:buAutoNum type="arabicPeriod"/>
            </a:pPr>
            <a:r>
              <a:rPr lang="en-US" dirty="0" smtClean="0">
                <a:solidFill>
                  <a:srgbClr val="FFFF00"/>
                </a:solidFill>
              </a:rPr>
              <a:t>New learning </a:t>
            </a:r>
            <a:r>
              <a:rPr lang="en-US" dirty="0" smtClean="0"/>
              <a:t>&amp; ideas (humanism)</a:t>
            </a:r>
          </a:p>
          <a:p>
            <a:pPr marL="514350" indent="-514350" algn="ctr">
              <a:buNone/>
            </a:pPr>
            <a:r>
              <a:rPr lang="en-US" dirty="0" smtClean="0"/>
              <a:t>(differed/disagreed w/Church positions)</a:t>
            </a:r>
          </a:p>
          <a:p>
            <a:pPr marL="514350" indent="-514350">
              <a:buNone/>
            </a:pPr>
            <a:r>
              <a:rPr lang="en-US" sz="2400" dirty="0" smtClean="0">
                <a:solidFill>
                  <a:srgbClr val="00B0F0"/>
                </a:solidFill>
              </a:rPr>
              <a:t>4.   </a:t>
            </a:r>
            <a:r>
              <a:rPr lang="en-US" sz="2000" dirty="0" smtClean="0">
                <a:solidFill>
                  <a:srgbClr val="00B0F0"/>
                </a:solidFill>
              </a:rPr>
              <a:t> </a:t>
            </a:r>
            <a:r>
              <a:rPr lang="en-US" dirty="0" smtClean="0">
                <a:solidFill>
                  <a:srgbClr val="FFFF00"/>
                </a:solidFill>
              </a:rPr>
              <a:t>Embarrassment/humiliation</a:t>
            </a:r>
          </a:p>
          <a:p>
            <a:pPr marL="514350" indent="-514350"/>
            <a:r>
              <a:rPr lang="en-US" i="1" u="sng" dirty="0" smtClean="0">
                <a:solidFill>
                  <a:srgbClr val="92D050"/>
                </a:solidFill>
              </a:rPr>
              <a:t>Babylonian Captivity </a:t>
            </a:r>
            <a:r>
              <a:rPr lang="en-US" dirty="0" smtClean="0"/>
              <a:t>(1305-1378)</a:t>
            </a:r>
          </a:p>
          <a:p>
            <a:pPr marL="514350" indent="-514350" algn="ctr">
              <a:buNone/>
            </a:pPr>
            <a:r>
              <a:rPr lang="en-US" dirty="0" smtClean="0"/>
              <a:t>(papacy held “captive” in </a:t>
            </a:r>
            <a:r>
              <a:rPr lang="en-US" dirty="0" smtClean="0">
                <a:solidFill>
                  <a:srgbClr val="FF6699"/>
                </a:solidFill>
              </a:rPr>
              <a:t>Avignon, France</a:t>
            </a:r>
            <a:r>
              <a:rPr lang="en-US" dirty="0" smtClean="0"/>
              <a:t>)</a:t>
            </a:r>
          </a:p>
          <a:p>
            <a:pPr marL="514350" indent="-514350"/>
            <a:r>
              <a:rPr lang="en-US" i="1" u="sng" dirty="0" smtClean="0">
                <a:solidFill>
                  <a:srgbClr val="FFC000"/>
                </a:solidFill>
              </a:rPr>
              <a:t>Great Schism  </a:t>
            </a:r>
            <a:r>
              <a:rPr lang="en-US" dirty="0" smtClean="0"/>
              <a:t>(1378-1418)</a:t>
            </a:r>
          </a:p>
          <a:p>
            <a:pPr marL="514350" indent="-514350" algn="ctr">
              <a:buNone/>
            </a:pPr>
            <a:r>
              <a:rPr lang="en-US" dirty="0" smtClean="0"/>
              <a:t>(more than one pope…who is legit??)</a:t>
            </a:r>
          </a:p>
          <a:p>
            <a:pPr marL="51435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heckerboard(across)">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heckerboard(across)">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heckerboard(across)">
                                      <p:cBhvr>
                                        <p:cTn id="30" dur="500"/>
                                        <p:tgtEl>
                                          <p:spTgt spid="3">
                                            <p:txEl>
                                              <p:pRg st="6" end="6"/>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heckerboard(across)">
                                      <p:cBhvr>
                                        <p:cTn id="33" dur="500"/>
                                        <p:tgtEl>
                                          <p:spTgt spid="3">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checkerboard(across)">
                                      <p:cBhvr>
                                        <p:cTn id="38" dur="500"/>
                                        <p:tgtEl>
                                          <p:spTgt spid="3">
                                            <p:txEl>
                                              <p:pRg st="8" end="8"/>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checkerboard(across)">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fontScale="90000"/>
          </a:bodyPr>
          <a:lstStyle/>
          <a:p>
            <a:pPr algn="ctr"/>
            <a:r>
              <a:rPr lang="en-US" sz="4800" dirty="0" smtClean="0"/>
              <a:t>The Anglican Church</a:t>
            </a:r>
            <a:endParaRPr lang="en-US" dirty="0"/>
          </a:p>
        </p:txBody>
      </p:sp>
      <p:sp>
        <p:nvSpPr>
          <p:cNvPr id="3" name="Content Placeholder 2"/>
          <p:cNvSpPr>
            <a:spLocks noGrp="1"/>
          </p:cNvSpPr>
          <p:nvPr>
            <p:ph idx="1"/>
          </p:nvPr>
        </p:nvSpPr>
        <p:spPr>
          <a:xfrm>
            <a:off x="457200" y="914400"/>
            <a:ext cx="8229600" cy="5258117"/>
          </a:xfrm>
        </p:spPr>
        <p:txBody>
          <a:bodyPr/>
          <a:lstStyle/>
          <a:p>
            <a:r>
              <a:rPr lang="en-US" sz="2800" dirty="0" smtClean="0"/>
              <a:t>Catherine of Aragon, Anne Boleyn &amp; the desire for a </a:t>
            </a:r>
            <a:r>
              <a:rPr lang="en-US" sz="2800" dirty="0" smtClean="0">
                <a:solidFill>
                  <a:srgbClr val="CCFF33"/>
                </a:solidFill>
              </a:rPr>
              <a:t>male heir </a:t>
            </a:r>
            <a:r>
              <a:rPr lang="en-US" sz="2800" dirty="0" smtClean="0"/>
              <a:t>to the throne.</a:t>
            </a:r>
          </a:p>
          <a:p>
            <a:r>
              <a:rPr lang="en-US" sz="2800" dirty="0" smtClean="0"/>
              <a:t>Pope’s refusal to grant an annulment</a:t>
            </a:r>
          </a:p>
          <a:p>
            <a:pPr algn="ctr"/>
            <a:r>
              <a:rPr lang="en-US" sz="2800" dirty="0" smtClean="0">
                <a:solidFill>
                  <a:schemeClr val="tx2">
                    <a:lumMod val="75000"/>
                  </a:schemeClr>
                </a:solidFill>
              </a:rPr>
              <a:t>(1534)  </a:t>
            </a:r>
            <a:r>
              <a:rPr lang="en-US" sz="2800" u="sng" dirty="0" smtClean="0">
                <a:solidFill>
                  <a:srgbClr val="FFC000"/>
                </a:solidFill>
              </a:rPr>
              <a:t>Act of Supremacy </a:t>
            </a:r>
            <a:r>
              <a:rPr lang="en-US" sz="2800" dirty="0" smtClean="0">
                <a:solidFill>
                  <a:schemeClr val="tx2">
                    <a:lumMod val="75000"/>
                  </a:schemeClr>
                </a:solidFill>
              </a:rPr>
              <a:t>(Parliament makes Henry head of the Church in England)</a:t>
            </a:r>
          </a:p>
          <a:p>
            <a:endParaRPr lang="en-US" dirty="0"/>
          </a:p>
        </p:txBody>
      </p:sp>
      <p:pic>
        <p:nvPicPr>
          <p:cNvPr id="4" name="Picture 13" descr="S:\Publishing\powerpoint\World history\zp936\Images\catherine of aragon.jpg"/>
          <p:cNvPicPr>
            <a:picLocks noChangeAspect="1" noChangeArrowheads="1"/>
          </p:cNvPicPr>
          <p:nvPr/>
        </p:nvPicPr>
        <p:blipFill>
          <a:blip r:embed="rId3" cstate="print"/>
          <a:srcRect/>
          <a:stretch>
            <a:fillRect/>
          </a:stretch>
        </p:blipFill>
        <p:spPr bwMode="auto">
          <a:xfrm>
            <a:off x="152400" y="3886200"/>
            <a:ext cx="2076997" cy="2819400"/>
          </a:xfrm>
          <a:prstGeom prst="rect">
            <a:avLst/>
          </a:prstGeom>
          <a:noFill/>
        </p:spPr>
      </p:pic>
      <p:pic>
        <p:nvPicPr>
          <p:cNvPr id="5" name="Picture 6" descr="S:\Publishing\powerpoint\World history\zp936\Images\popeclement7.jpg"/>
          <p:cNvPicPr>
            <a:picLocks noChangeAspect="1" noChangeArrowheads="1"/>
          </p:cNvPicPr>
          <p:nvPr/>
        </p:nvPicPr>
        <p:blipFill>
          <a:blip r:embed="rId4" cstate="print"/>
          <a:srcRect/>
          <a:stretch>
            <a:fillRect/>
          </a:stretch>
        </p:blipFill>
        <p:spPr bwMode="auto">
          <a:xfrm>
            <a:off x="3352800" y="4038600"/>
            <a:ext cx="2139950" cy="2620963"/>
          </a:xfrm>
          <a:prstGeom prst="rect">
            <a:avLst/>
          </a:prstGeom>
          <a:noFill/>
        </p:spPr>
      </p:pic>
      <p:pic>
        <p:nvPicPr>
          <p:cNvPr id="6" name="Picture 5" descr="S:\Publishing\powerpoint\World history\zp936\Images\boleyn.jpg"/>
          <p:cNvPicPr>
            <a:picLocks noChangeAspect="1" noChangeArrowheads="1"/>
          </p:cNvPicPr>
          <p:nvPr/>
        </p:nvPicPr>
        <p:blipFill>
          <a:blip r:embed="rId5" cstate="print"/>
          <a:srcRect/>
          <a:stretch>
            <a:fillRect/>
          </a:stretch>
        </p:blipFill>
        <p:spPr bwMode="auto">
          <a:xfrm>
            <a:off x="6937375" y="4038600"/>
            <a:ext cx="2054225" cy="2667000"/>
          </a:xfrm>
          <a:prstGeom prst="rect">
            <a:avLst/>
          </a:prstGeom>
          <a:noFill/>
        </p:spPr>
      </p:pic>
      <p:sp>
        <p:nvSpPr>
          <p:cNvPr id="7" name="TextBox 6"/>
          <p:cNvSpPr txBox="1"/>
          <p:nvPr/>
        </p:nvSpPr>
        <p:spPr>
          <a:xfrm>
            <a:off x="533400" y="3048000"/>
            <a:ext cx="2362200" cy="1015663"/>
          </a:xfrm>
          <a:prstGeom prst="rect">
            <a:avLst/>
          </a:prstGeom>
          <a:noFill/>
        </p:spPr>
        <p:txBody>
          <a:bodyPr wrap="square" rtlCol="0">
            <a:spAutoFit/>
          </a:bodyPr>
          <a:lstStyle/>
          <a:p>
            <a:r>
              <a:rPr lang="en-US" sz="2000" dirty="0" smtClean="0">
                <a:solidFill>
                  <a:srgbClr val="FFFF00"/>
                </a:solidFill>
              </a:rPr>
              <a:t>Hapsburg, </a:t>
            </a:r>
          </a:p>
          <a:p>
            <a:r>
              <a:rPr lang="en-US" sz="2000" dirty="0" smtClean="0">
                <a:solidFill>
                  <a:srgbClr val="FFFF00"/>
                </a:solidFill>
              </a:rPr>
              <a:t>Catherine of Aragon</a:t>
            </a:r>
            <a:endParaRPr lang="en-US" sz="2000" dirty="0">
              <a:solidFill>
                <a:srgbClr val="FFFF00"/>
              </a:solidFill>
            </a:endParaRPr>
          </a:p>
        </p:txBody>
      </p:sp>
      <p:sp>
        <p:nvSpPr>
          <p:cNvPr id="8" name="TextBox 7"/>
          <p:cNvSpPr txBox="1"/>
          <p:nvPr/>
        </p:nvSpPr>
        <p:spPr>
          <a:xfrm>
            <a:off x="3352800" y="3581400"/>
            <a:ext cx="2240422" cy="400110"/>
          </a:xfrm>
          <a:prstGeom prst="rect">
            <a:avLst/>
          </a:prstGeom>
          <a:noFill/>
        </p:spPr>
        <p:txBody>
          <a:bodyPr wrap="none" rtlCol="0">
            <a:spAutoFit/>
          </a:bodyPr>
          <a:lstStyle/>
          <a:p>
            <a:r>
              <a:rPr lang="en-US" sz="2000" dirty="0" smtClean="0">
                <a:solidFill>
                  <a:srgbClr val="FFFF00"/>
                </a:solidFill>
              </a:rPr>
              <a:t>Pope Clement VII</a:t>
            </a:r>
            <a:endParaRPr lang="en-US" sz="2000" dirty="0">
              <a:solidFill>
                <a:srgbClr val="FFFF00"/>
              </a:solidFill>
            </a:endParaRPr>
          </a:p>
        </p:txBody>
      </p:sp>
      <p:sp>
        <p:nvSpPr>
          <p:cNvPr id="9" name="TextBox 8"/>
          <p:cNvSpPr txBox="1"/>
          <p:nvPr/>
        </p:nvSpPr>
        <p:spPr>
          <a:xfrm>
            <a:off x="7315200" y="3429000"/>
            <a:ext cx="1525161" cy="707886"/>
          </a:xfrm>
          <a:prstGeom prst="rect">
            <a:avLst/>
          </a:prstGeom>
          <a:noFill/>
        </p:spPr>
        <p:txBody>
          <a:bodyPr wrap="square" rtlCol="0">
            <a:spAutoFit/>
          </a:bodyPr>
          <a:lstStyle/>
          <a:p>
            <a:r>
              <a:rPr lang="en-US" sz="2000" dirty="0" smtClean="0">
                <a:solidFill>
                  <a:srgbClr val="FFFF00"/>
                </a:solidFill>
              </a:rPr>
              <a:t>Anne Boleyn</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checkerboard(across)">
                                      <p:cBhvr>
                                        <p:cTn id="32" dur="500"/>
                                        <p:tgtEl>
                                          <p:spTgt spid="3">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ox(i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Effect transition="in" filter="checkerboard(across)">
                                      <p:cBhvr>
                                        <p:cTn id="4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Henry Breaks with Rome</a:t>
            </a:r>
            <a:endParaRPr lang="en-US" dirty="0"/>
          </a:p>
        </p:txBody>
      </p:sp>
      <p:sp>
        <p:nvSpPr>
          <p:cNvPr id="3" name="Content Placeholder 2"/>
          <p:cNvSpPr>
            <a:spLocks noGrp="1"/>
          </p:cNvSpPr>
          <p:nvPr>
            <p:ph idx="1"/>
          </p:nvPr>
        </p:nvSpPr>
        <p:spPr>
          <a:xfrm>
            <a:off x="457200" y="914400"/>
            <a:ext cx="8229600" cy="5258117"/>
          </a:xfrm>
        </p:spPr>
        <p:txBody>
          <a:bodyPr>
            <a:normAutofit/>
          </a:bodyPr>
          <a:lstStyle/>
          <a:p>
            <a:pPr algn="ctr"/>
            <a:r>
              <a:rPr lang="en-US" sz="2800" dirty="0" smtClean="0"/>
              <a:t>Parliament required all subjects  to recognize the king’s authority as head of the Church of England.</a:t>
            </a:r>
          </a:p>
          <a:p>
            <a:pPr algn="ctr"/>
            <a:r>
              <a:rPr lang="en-US" sz="2800" dirty="0" smtClean="0">
                <a:solidFill>
                  <a:srgbClr val="FF99FF"/>
                </a:solidFill>
              </a:rPr>
              <a:t>Those who refuse = executed</a:t>
            </a:r>
          </a:p>
          <a:p>
            <a:pPr algn="ctr">
              <a:buNone/>
            </a:pPr>
            <a:r>
              <a:rPr lang="en-US" sz="2800" dirty="0" smtClean="0">
                <a:solidFill>
                  <a:srgbClr val="FFFF00"/>
                </a:solidFill>
              </a:rPr>
              <a:t>(Thomas More)</a:t>
            </a:r>
          </a:p>
          <a:p>
            <a:pPr>
              <a:buFont typeface="Wingdings" pitchFamily="2" charset="2"/>
              <a:buChar char="Ø"/>
            </a:pPr>
            <a:r>
              <a:rPr lang="en-US" sz="2800" dirty="0" smtClean="0"/>
              <a:t>Church remained very similar to Catholicism</a:t>
            </a:r>
          </a:p>
          <a:p>
            <a:pPr>
              <a:buFont typeface="Wingdings" pitchFamily="2" charset="2"/>
              <a:buChar char="Ø"/>
            </a:pPr>
            <a:r>
              <a:rPr lang="en-US" sz="2800" dirty="0" smtClean="0"/>
              <a:t>Noble support (confiscated land)</a:t>
            </a:r>
          </a:p>
          <a:p>
            <a:pPr>
              <a:buFont typeface="Wingdings" pitchFamily="2" charset="2"/>
              <a:buChar char="Ø"/>
            </a:pPr>
            <a:r>
              <a:rPr lang="en-US" sz="2800" dirty="0" smtClean="0">
                <a:solidFill>
                  <a:schemeClr val="accent4">
                    <a:lumMod val="40000"/>
                    <a:lumOff val="60000"/>
                  </a:schemeClr>
                </a:solidFill>
              </a:rPr>
              <a:t>Growing strength of monarchy.</a:t>
            </a:r>
            <a:endParaRPr lang="en-US" sz="2800" dirty="0">
              <a:solidFill>
                <a:schemeClr val="accent4">
                  <a:lumMod val="40000"/>
                  <a:lumOff val="60000"/>
                </a:schemeClr>
              </a:solidFill>
            </a:endParaRPr>
          </a:p>
        </p:txBody>
      </p:sp>
      <p:pic>
        <p:nvPicPr>
          <p:cNvPr id="1027" name="Picture 3" descr="Thomas More"/>
          <p:cNvPicPr>
            <a:picLocks noChangeAspect="1" noChangeArrowheads="1"/>
          </p:cNvPicPr>
          <p:nvPr/>
        </p:nvPicPr>
        <p:blipFill>
          <a:blip r:embed="rId3" cstate="print"/>
          <a:srcRect/>
          <a:stretch>
            <a:fillRect/>
          </a:stretch>
        </p:blipFill>
        <p:spPr bwMode="auto">
          <a:xfrm>
            <a:off x="6629400" y="3599077"/>
            <a:ext cx="2514600" cy="3258923"/>
          </a:xfrm>
          <a:prstGeom prst="rect">
            <a:avLst/>
          </a:prstGeom>
          <a:noFill/>
        </p:spPr>
      </p:pic>
      <p:sp>
        <p:nvSpPr>
          <p:cNvPr id="5" name="TextBox 4"/>
          <p:cNvSpPr txBox="1"/>
          <p:nvPr/>
        </p:nvSpPr>
        <p:spPr>
          <a:xfrm>
            <a:off x="3429000" y="5410200"/>
            <a:ext cx="3288016" cy="1200329"/>
          </a:xfrm>
          <a:prstGeom prst="rect">
            <a:avLst/>
          </a:prstGeom>
          <a:noFill/>
        </p:spPr>
        <p:txBody>
          <a:bodyPr wrap="none" rtlCol="0">
            <a:spAutoFit/>
          </a:bodyPr>
          <a:lstStyle/>
          <a:p>
            <a:r>
              <a:rPr lang="en-US" dirty="0" smtClean="0">
                <a:solidFill>
                  <a:srgbClr val="FFFF00"/>
                </a:solidFill>
              </a:rPr>
              <a:t>Thomas More, humanist and</a:t>
            </a:r>
          </a:p>
          <a:p>
            <a:r>
              <a:rPr lang="en-US" dirty="0" smtClean="0">
                <a:solidFill>
                  <a:srgbClr val="FFFF00"/>
                </a:solidFill>
              </a:rPr>
              <a:t>friend of Henry VIII, who was</a:t>
            </a:r>
          </a:p>
          <a:p>
            <a:r>
              <a:rPr lang="en-US" dirty="0" smtClean="0">
                <a:solidFill>
                  <a:srgbClr val="FFFF00"/>
                </a:solidFill>
              </a:rPr>
              <a:t>executed for opposing </a:t>
            </a:r>
          </a:p>
          <a:p>
            <a:r>
              <a:rPr lang="en-US" dirty="0" smtClean="0">
                <a:solidFill>
                  <a:srgbClr val="FFFF00"/>
                </a:solidFill>
              </a:rPr>
              <a:t>Henry’s plans.</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box(in)">
                                      <p:cBhvr>
                                        <p:cTn id="20" dur="500"/>
                                        <p:tgtEl>
                                          <p:spTgt spid="1027"/>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p:cTn id="30"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5"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3">
                                            <p:txEl>
                                              <p:pRg st="4" end="4"/>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5"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calcmode="lin" valueType="num">
                                      <p:cBhvr>
                                        <p:cTn id="54"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5"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6"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7"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8"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59"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0"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1" dur="1000" decel="50000">
                                          <p:stCondLst>
                                            <p:cond delay="0"/>
                                          </p:stCondLst>
                                        </p:cTn>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pPr algn="ctr"/>
            <a:r>
              <a:rPr lang="en-US" sz="3200" dirty="0" smtClean="0">
                <a:solidFill>
                  <a:srgbClr val="FFFF00"/>
                </a:solidFill>
              </a:rPr>
              <a:t>Henry’s 6 wives!!!</a:t>
            </a:r>
            <a:br>
              <a:rPr lang="en-US" sz="3200" dirty="0" smtClean="0">
                <a:solidFill>
                  <a:srgbClr val="FFFF00"/>
                </a:solidFill>
              </a:rPr>
            </a:br>
            <a:r>
              <a:rPr lang="en-US" sz="2400" dirty="0" smtClean="0">
                <a:solidFill>
                  <a:srgbClr val="FFFF00"/>
                </a:solidFill>
              </a:rPr>
              <a:t>Catherine of Aragon divorced  </a:t>
            </a:r>
            <a:br>
              <a:rPr lang="en-US" sz="2400" dirty="0" smtClean="0">
                <a:solidFill>
                  <a:srgbClr val="FFFF00"/>
                </a:solidFill>
              </a:rPr>
            </a:br>
            <a:r>
              <a:rPr lang="en-US" sz="2400" dirty="0" smtClean="0">
                <a:solidFill>
                  <a:srgbClr val="FFFF00"/>
                </a:solidFill>
              </a:rPr>
              <a:t>Anne Boleyn executed for treason!</a:t>
            </a:r>
            <a:endParaRPr lang="en-US" sz="2400" dirty="0">
              <a:solidFill>
                <a:srgbClr val="FFFF00"/>
              </a:solidFill>
            </a:endParaRPr>
          </a:p>
        </p:txBody>
      </p:sp>
      <p:sp>
        <p:nvSpPr>
          <p:cNvPr id="3" name="Content Placeholder 2"/>
          <p:cNvSpPr>
            <a:spLocks noGrp="1"/>
          </p:cNvSpPr>
          <p:nvPr>
            <p:ph idx="1"/>
          </p:nvPr>
        </p:nvSpPr>
        <p:spPr>
          <a:xfrm>
            <a:off x="457200" y="1295400"/>
            <a:ext cx="8229600" cy="4877117"/>
          </a:xfrm>
        </p:spPr>
        <p:txBody>
          <a:bodyPr/>
          <a:lstStyle/>
          <a:p>
            <a:endParaRPr lang="en-US" dirty="0"/>
          </a:p>
        </p:txBody>
      </p:sp>
      <p:pic>
        <p:nvPicPr>
          <p:cNvPr id="4" name="Picture 14" descr="S:\Publishing\powerpoint\World history\zp936\Images\jseymour.gif"/>
          <p:cNvPicPr>
            <a:picLocks noChangeAspect="1" noChangeArrowheads="1"/>
          </p:cNvPicPr>
          <p:nvPr/>
        </p:nvPicPr>
        <p:blipFill>
          <a:blip r:embed="rId3" cstate="print"/>
          <a:srcRect/>
          <a:stretch>
            <a:fillRect/>
          </a:stretch>
        </p:blipFill>
        <p:spPr bwMode="auto">
          <a:xfrm>
            <a:off x="457200" y="1371600"/>
            <a:ext cx="2032000" cy="3276600"/>
          </a:xfrm>
          <a:prstGeom prst="rect">
            <a:avLst/>
          </a:prstGeom>
          <a:noFill/>
        </p:spPr>
      </p:pic>
      <p:sp>
        <p:nvSpPr>
          <p:cNvPr id="5" name="TextBox 4"/>
          <p:cNvSpPr txBox="1"/>
          <p:nvPr/>
        </p:nvSpPr>
        <p:spPr>
          <a:xfrm>
            <a:off x="381000" y="4724400"/>
            <a:ext cx="2405467" cy="923330"/>
          </a:xfrm>
          <a:prstGeom prst="rect">
            <a:avLst/>
          </a:prstGeom>
          <a:noFill/>
        </p:spPr>
        <p:txBody>
          <a:bodyPr wrap="none" rtlCol="0">
            <a:spAutoFit/>
          </a:bodyPr>
          <a:lstStyle/>
          <a:p>
            <a:pPr algn="ctr"/>
            <a:r>
              <a:rPr lang="en-US" dirty="0" smtClean="0">
                <a:solidFill>
                  <a:srgbClr val="FFFF00"/>
                </a:solidFill>
              </a:rPr>
              <a:t>Jayne Seymour:</a:t>
            </a:r>
          </a:p>
          <a:p>
            <a:pPr algn="ctr"/>
            <a:r>
              <a:rPr lang="en-US" dirty="0" smtClean="0">
                <a:solidFill>
                  <a:srgbClr val="FFFF00"/>
                </a:solidFill>
              </a:rPr>
              <a:t>Died after delivering</a:t>
            </a:r>
          </a:p>
          <a:p>
            <a:pPr algn="ctr"/>
            <a:r>
              <a:rPr lang="en-US" dirty="0" smtClean="0">
                <a:solidFill>
                  <a:srgbClr val="FFFF00"/>
                </a:solidFill>
              </a:rPr>
              <a:t>Henry’s son Edward.</a:t>
            </a:r>
            <a:endParaRPr lang="en-US" dirty="0">
              <a:solidFill>
                <a:srgbClr val="FFFF00"/>
              </a:solidFill>
            </a:endParaRPr>
          </a:p>
        </p:txBody>
      </p:sp>
      <p:pic>
        <p:nvPicPr>
          <p:cNvPr id="6" name="Picture 15" descr="S:\Publishing\powerpoint\World history\zp936\Images\CatherineParr1.jpg"/>
          <p:cNvPicPr>
            <a:picLocks noChangeAspect="1" noChangeArrowheads="1"/>
          </p:cNvPicPr>
          <p:nvPr/>
        </p:nvPicPr>
        <p:blipFill>
          <a:blip r:embed="rId4" cstate="print"/>
          <a:srcRect/>
          <a:stretch>
            <a:fillRect/>
          </a:stretch>
        </p:blipFill>
        <p:spPr bwMode="auto">
          <a:xfrm>
            <a:off x="6937375" y="1295400"/>
            <a:ext cx="2206625" cy="2743200"/>
          </a:xfrm>
          <a:prstGeom prst="rect">
            <a:avLst/>
          </a:prstGeom>
          <a:noFill/>
        </p:spPr>
      </p:pic>
      <p:sp>
        <p:nvSpPr>
          <p:cNvPr id="7" name="TextBox 6"/>
          <p:cNvSpPr txBox="1"/>
          <p:nvPr/>
        </p:nvSpPr>
        <p:spPr>
          <a:xfrm>
            <a:off x="6858000" y="4038600"/>
            <a:ext cx="2137239" cy="923330"/>
          </a:xfrm>
          <a:prstGeom prst="rect">
            <a:avLst/>
          </a:prstGeom>
          <a:noFill/>
        </p:spPr>
        <p:txBody>
          <a:bodyPr wrap="square" rtlCol="0">
            <a:spAutoFit/>
          </a:bodyPr>
          <a:lstStyle/>
          <a:p>
            <a:pPr algn="ctr"/>
            <a:r>
              <a:rPr lang="en-US" dirty="0" smtClean="0">
                <a:solidFill>
                  <a:srgbClr val="FFFF00"/>
                </a:solidFill>
              </a:rPr>
              <a:t>Catherine Parr:</a:t>
            </a:r>
          </a:p>
          <a:p>
            <a:pPr algn="ctr"/>
            <a:r>
              <a:rPr lang="en-US" dirty="0" smtClean="0">
                <a:solidFill>
                  <a:srgbClr val="FFFF00"/>
                </a:solidFill>
              </a:rPr>
              <a:t>Survived Henry’s</a:t>
            </a:r>
          </a:p>
          <a:p>
            <a:pPr algn="ctr"/>
            <a:r>
              <a:rPr lang="en-US" dirty="0" smtClean="0">
                <a:solidFill>
                  <a:srgbClr val="FFFF00"/>
                </a:solidFill>
              </a:rPr>
              <a:t>death in 1547.</a:t>
            </a:r>
            <a:endParaRPr lang="en-US" dirty="0">
              <a:solidFill>
                <a:srgbClr val="FFFF00"/>
              </a:solidFill>
            </a:endParaRPr>
          </a:p>
        </p:txBody>
      </p:sp>
      <p:pic>
        <p:nvPicPr>
          <p:cNvPr id="1026" name="Picture 2" descr="Picture of Anne of Cleves"/>
          <p:cNvPicPr>
            <a:picLocks noChangeAspect="1" noChangeArrowheads="1"/>
          </p:cNvPicPr>
          <p:nvPr/>
        </p:nvPicPr>
        <p:blipFill>
          <a:blip r:embed="rId5" cstate="print"/>
          <a:srcRect/>
          <a:stretch>
            <a:fillRect/>
          </a:stretch>
        </p:blipFill>
        <p:spPr bwMode="auto">
          <a:xfrm>
            <a:off x="2651891" y="1371600"/>
            <a:ext cx="2042010" cy="2438400"/>
          </a:xfrm>
          <a:prstGeom prst="rect">
            <a:avLst/>
          </a:prstGeom>
          <a:noFill/>
        </p:spPr>
      </p:pic>
      <p:sp>
        <p:nvSpPr>
          <p:cNvPr id="9" name="TextBox 8"/>
          <p:cNvSpPr txBox="1"/>
          <p:nvPr/>
        </p:nvSpPr>
        <p:spPr>
          <a:xfrm>
            <a:off x="2819400" y="3886200"/>
            <a:ext cx="2133726" cy="1754326"/>
          </a:xfrm>
          <a:prstGeom prst="rect">
            <a:avLst/>
          </a:prstGeom>
          <a:noFill/>
        </p:spPr>
        <p:txBody>
          <a:bodyPr wrap="none" rtlCol="0">
            <a:spAutoFit/>
          </a:bodyPr>
          <a:lstStyle/>
          <a:p>
            <a:pPr algn="ctr"/>
            <a:r>
              <a:rPr lang="en-US" dirty="0" smtClean="0">
                <a:solidFill>
                  <a:srgbClr val="FFFF00"/>
                </a:solidFill>
              </a:rPr>
              <a:t>Anne of Cleves:</a:t>
            </a:r>
          </a:p>
          <a:p>
            <a:pPr algn="ctr"/>
            <a:r>
              <a:rPr lang="en-US" dirty="0" smtClean="0">
                <a:solidFill>
                  <a:srgbClr val="FFFF00"/>
                </a:solidFill>
              </a:rPr>
              <a:t>Political marriage;</a:t>
            </a:r>
          </a:p>
          <a:p>
            <a:pPr algn="ctr"/>
            <a:r>
              <a:rPr lang="en-US" dirty="0" smtClean="0">
                <a:solidFill>
                  <a:srgbClr val="FFFF00"/>
                </a:solidFill>
              </a:rPr>
              <a:t>Divorced &amp; sent</a:t>
            </a:r>
          </a:p>
          <a:p>
            <a:pPr algn="ctr"/>
            <a:r>
              <a:rPr lang="en-US" dirty="0" smtClean="0">
                <a:solidFill>
                  <a:srgbClr val="FFFF00"/>
                </a:solidFill>
              </a:rPr>
              <a:t>to a convent.</a:t>
            </a:r>
          </a:p>
          <a:p>
            <a:pPr algn="ctr"/>
            <a:r>
              <a:rPr lang="en-US" dirty="0" smtClean="0">
                <a:solidFill>
                  <a:srgbClr val="FFFF00"/>
                </a:solidFill>
              </a:rPr>
              <a:t>Henry called her</a:t>
            </a:r>
          </a:p>
          <a:p>
            <a:pPr algn="ctr"/>
            <a:r>
              <a:rPr lang="en-US" dirty="0" err="1" smtClean="0">
                <a:solidFill>
                  <a:srgbClr val="FFFF00"/>
                </a:solidFill>
              </a:rPr>
              <a:t>a“Flemish</a:t>
            </a:r>
            <a:r>
              <a:rPr lang="en-US" dirty="0" smtClean="0">
                <a:solidFill>
                  <a:srgbClr val="FFFF00"/>
                </a:solidFill>
              </a:rPr>
              <a:t> mare”</a:t>
            </a:r>
            <a:endParaRPr lang="en-US" dirty="0">
              <a:solidFill>
                <a:srgbClr val="FFFF00"/>
              </a:solidFill>
            </a:endParaRPr>
          </a:p>
        </p:txBody>
      </p:sp>
      <p:pic>
        <p:nvPicPr>
          <p:cNvPr id="1028" name="Picture 4" descr="portrait of Catherine Howard by Holbein, on the back of a playing-card"/>
          <p:cNvPicPr>
            <a:picLocks noChangeAspect="1" noChangeArrowheads="1"/>
          </p:cNvPicPr>
          <p:nvPr/>
        </p:nvPicPr>
        <p:blipFill>
          <a:blip r:embed="rId6" cstate="print"/>
          <a:srcRect/>
          <a:stretch>
            <a:fillRect/>
          </a:stretch>
        </p:blipFill>
        <p:spPr bwMode="auto">
          <a:xfrm>
            <a:off x="4876800" y="1295400"/>
            <a:ext cx="1981200" cy="2362200"/>
          </a:xfrm>
          <a:prstGeom prst="rect">
            <a:avLst/>
          </a:prstGeom>
          <a:noFill/>
        </p:spPr>
      </p:pic>
      <p:sp>
        <p:nvSpPr>
          <p:cNvPr id="11" name="TextBox 10"/>
          <p:cNvSpPr txBox="1"/>
          <p:nvPr/>
        </p:nvSpPr>
        <p:spPr>
          <a:xfrm>
            <a:off x="4724400" y="3810000"/>
            <a:ext cx="2189189" cy="923330"/>
          </a:xfrm>
          <a:prstGeom prst="rect">
            <a:avLst/>
          </a:prstGeom>
          <a:noFill/>
        </p:spPr>
        <p:txBody>
          <a:bodyPr wrap="none" rtlCol="0">
            <a:spAutoFit/>
          </a:bodyPr>
          <a:lstStyle/>
          <a:p>
            <a:pPr algn="ctr"/>
            <a:r>
              <a:rPr lang="en-US" dirty="0" smtClean="0">
                <a:solidFill>
                  <a:srgbClr val="FFFF00"/>
                </a:solidFill>
              </a:rPr>
              <a:t>Catherine Howard:</a:t>
            </a:r>
          </a:p>
          <a:p>
            <a:pPr algn="ctr"/>
            <a:r>
              <a:rPr lang="en-US" dirty="0" smtClean="0">
                <a:solidFill>
                  <a:srgbClr val="FFFF00"/>
                </a:solidFill>
              </a:rPr>
              <a:t>Executed for </a:t>
            </a:r>
          </a:p>
          <a:p>
            <a:pPr algn="ctr"/>
            <a:r>
              <a:rPr lang="en-US" dirty="0" smtClean="0">
                <a:solidFill>
                  <a:srgbClr val="FFFF00"/>
                </a:solidFill>
              </a:rPr>
              <a:t>Infidelity!</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ox(in)">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ox(in)">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pPr algn="ctr"/>
            <a:r>
              <a:rPr lang="en-US" dirty="0" smtClean="0"/>
              <a:t>Henry VIII’s Children</a:t>
            </a:r>
            <a:endParaRPr lang="en-US" dirty="0"/>
          </a:p>
        </p:txBody>
      </p:sp>
      <p:sp>
        <p:nvSpPr>
          <p:cNvPr id="3" name="Content Placeholder 2"/>
          <p:cNvSpPr>
            <a:spLocks noGrp="1"/>
          </p:cNvSpPr>
          <p:nvPr>
            <p:ph idx="1"/>
          </p:nvPr>
        </p:nvSpPr>
        <p:spPr>
          <a:xfrm>
            <a:off x="457200" y="990600"/>
            <a:ext cx="8229600" cy="5715000"/>
          </a:xfrm>
        </p:spPr>
        <p:txBody>
          <a:bodyPr/>
          <a:lstStyle/>
          <a:p>
            <a:endParaRPr lang="en-US" dirty="0"/>
          </a:p>
        </p:txBody>
      </p:sp>
      <p:pic>
        <p:nvPicPr>
          <p:cNvPr id="4" name="Picture 12" descr="S:\Publishing\powerpoint\World history\zp936\Images\EdwardVI.jpg"/>
          <p:cNvPicPr>
            <a:picLocks noChangeAspect="1" noChangeArrowheads="1"/>
          </p:cNvPicPr>
          <p:nvPr/>
        </p:nvPicPr>
        <p:blipFill>
          <a:blip r:embed="rId3" cstate="print"/>
          <a:srcRect/>
          <a:stretch>
            <a:fillRect/>
          </a:stretch>
        </p:blipFill>
        <p:spPr bwMode="auto">
          <a:xfrm>
            <a:off x="685800" y="1600200"/>
            <a:ext cx="2189163" cy="3200400"/>
          </a:xfrm>
          <a:prstGeom prst="rect">
            <a:avLst/>
          </a:prstGeom>
          <a:noFill/>
        </p:spPr>
      </p:pic>
      <p:pic>
        <p:nvPicPr>
          <p:cNvPr id="5" name="Picture 13" descr="S:\Publishing\powerpoint\World history\zp936\Images\mary1.jpg"/>
          <p:cNvPicPr>
            <a:picLocks noChangeAspect="1" noChangeArrowheads="1"/>
          </p:cNvPicPr>
          <p:nvPr/>
        </p:nvPicPr>
        <p:blipFill>
          <a:blip r:embed="rId4" cstate="print"/>
          <a:srcRect/>
          <a:stretch>
            <a:fillRect/>
          </a:stretch>
        </p:blipFill>
        <p:spPr bwMode="auto">
          <a:xfrm>
            <a:off x="3352800" y="1676400"/>
            <a:ext cx="2146300" cy="3200400"/>
          </a:xfrm>
          <a:prstGeom prst="rect">
            <a:avLst/>
          </a:prstGeom>
          <a:noFill/>
        </p:spPr>
      </p:pic>
      <p:pic>
        <p:nvPicPr>
          <p:cNvPr id="6" name="Picture 14" descr="S:\Publishing\powerpoint\World history\zp936\Images\elizabeth1.jpg"/>
          <p:cNvPicPr>
            <a:picLocks noChangeAspect="1" noChangeArrowheads="1"/>
          </p:cNvPicPr>
          <p:nvPr/>
        </p:nvPicPr>
        <p:blipFill>
          <a:blip r:embed="rId5" cstate="print"/>
          <a:srcRect/>
          <a:stretch>
            <a:fillRect/>
          </a:stretch>
        </p:blipFill>
        <p:spPr bwMode="auto">
          <a:xfrm>
            <a:off x="5943600" y="1676400"/>
            <a:ext cx="2465388" cy="3200400"/>
          </a:xfrm>
          <a:prstGeom prst="rect">
            <a:avLst/>
          </a:prstGeom>
          <a:noFill/>
        </p:spPr>
      </p:pic>
      <p:sp>
        <p:nvSpPr>
          <p:cNvPr id="7" name="TextBox 6"/>
          <p:cNvSpPr txBox="1"/>
          <p:nvPr/>
        </p:nvSpPr>
        <p:spPr>
          <a:xfrm>
            <a:off x="762000" y="4953000"/>
            <a:ext cx="1878719" cy="1015663"/>
          </a:xfrm>
          <a:prstGeom prst="rect">
            <a:avLst/>
          </a:prstGeom>
          <a:noFill/>
        </p:spPr>
        <p:txBody>
          <a:bodyPr wrap="none" rtlCol="0">
            <a:spAutoFit/>
          </a:bodyPr>
          <a:lstStyle/>
          <a:p>
            <a:pPr algn="ctr"/>
            <a:r>
              <a:rPr lang="en-US" sz="2000" dirty="0" smtClean="0">
                <a:solidFill>
                  <a:srgbClr val="FFFF00"/>
                </a:solidFill>
              </a:rPr>
              <a:t>Edward VI</a:t>
            </a:r>
          </a:p>
          <a:p>
            <a:pPr algn="ctr"/>
            <a:r>
              <a:rPr lang="en-US" sz="2000" dirty="0" smtClean="0">
                <a:solidFill>
                  <a:srgbClr val="FFFF00"/>
                </a:solidFill>
              </a:rPr>
              <a:t>Ruled 1547-53</a:t>
            </a:r>
          </a:p>
          <a:p>
            <a:pPr algn="ctr"/>
            <a:r>
              <a:rPr lang="en-US" sz="2000" smtClean="0">
                <a:solidFill>
                  <a:srgbClr val="FFFF00"/>
                </a:solidFill>
              </a:rPr>
              <a:t>Died at age 15</a:t>
            </a:r>
            <a:endParaRPr lang="en-US" sz="2000" dirty="0">
              <a:solidFill>
                <a:srgbClr val="FFFF00"/>
              </a:solidFill>
            </a:endParaRPr>
          </a:p>
        </p:txBody>
      </p:sp>
      <p:sp>
        <p:nvSpPr>
          <p:cNvPr id="8" name="TextBox 7"/>
          <p:cNvSpPr txBox="1"/>
          <p:nvPr/>
        </p:nvSpPr>
        <p:spPr>
          <a:xfrm>
            <a:off x="3429000" y="5029200"/>
            <a:ext cx="2072426" cy="1323439"/>
          </a:xfrm>
          <a:prstGeom prst="rect">
            <a:avLst/>
          </a:prstGeom>
          <a:noFill/>
        </p:spPr>
        <p:txBody>
          <a:bodyPr wrap="none" rtlCol="0">
            <a:spAutoFit/>
          </a:bodyPr>
          <a:lstStyle/>
          <a:p>
            <a:pPr algn="ctr"/>
            <a:r>
              <a:rPr lang="en-US" sz="2000" dirty="0" smtClean="0">
                <a:solidFill>
                  <a:srgbClr val="FFFF00"/>
                </a:solidFill>
              </a:rPr>
              <a:t>“Bloody” Mary I</a:t>
            </a:r>
          </a:p>
          <a:p>
            <a:pPr algn="ctr"/>
            <a:r>
              <a:rPr lang="en-US" sz="2000" dirty="0" smtClean="0">
                <a:solidFill>
                  <a:srgbClr val="FFFF00"/>
                </a:solidFill>
              </a:rPr>
              <a:t>Ruled 1553-58;</a:t>
            </a:r>
          </a:p>
          <a:p>
            <a:pPr algn="ctr"/>
            <a:r>
              <a:rPr lang="en-US" sz="2000" dirty="0" smtClean="0">
                <a:solidFill>
                  <a:srgbClr val="FFFF00"/>
                </a:solidFill>
              </a:rPr>
              <a:t>Tried to restore</a:t>
            </a:r>
          </a:p>
          <a:p>
            <a:pPr algn="ctr"/>
            <a:r>
              <a:rPr lang="en-US" sz="2000" dirty="0" smtClean="0">
                <a:solidFill>
                  <a:srgbClr val="FFFF00"/>
                </a:solidFill>
              </a:rPr>
              <a:t> Catholicism</a:t>
            </a:r>
            <a:endParaRPr lang="en-US" sz="2000" dirty="0">
              <a:solidFill>
                <a:srgbClr val="FFFF00"/>
              </a:solidFill>
            </a:endParaRPr>
          </a:p>
        </p:txBody>
      </p:sp>
      <p:sp>
        <p:nvSpPr>
          <p:cNvPr id="9" name="TextBox 8"/>
          <p:cNvSpPr txBox="1"/>
          <p:nvPr/>
        </p:nvSpPr>
        <p:spPr>
          <a:xfrm>
            <a:off x="5638800" y="5029200"/>
            <a:ext cx="3310906" cy="1015663"/>
          </a:xfrm>
          <a:prstGeom prst="rect">
            <a:avLst/>
          </a:prstGeom>
          <a:noFill/>
        </p:spPr>
        <p:txBody>
          <a:bodyPr wrap="none" rtlCol="0">
            <a:spAutoFit/>
          </a:bodyPr>
          <a:lstStyle/>
          <a:p>
            <a:pPr algn="ctr"/>
            <a:r>
              <a:rPr lang="en-US" sz="2000" dirty="0" smtClean="0">
                <a:solidFill>
                  <a:srgbClr val="FFFF00"/>
                </a:solidFill>
              </a:rPr>
              <a:t>Elizabeth I</a:t>
            </a:r>
          </a:p>
          <a:p>
            <a:pPr algn="ctr"/>
            <a:r>
              <a:rPr lang="en-US" sz="2000" dirty="0" smtClean="0">
                <a:solidFill>
                  <a:srgbClr val="FFFF00"/>
                </a:solidFill>
              </a:rPr>
              <a:t>“Greatest Tudor Monarch”</a:t>
            </a:r>
          </a:p>
          <a:p>
            <a:pPr algn="ctr"/>
            <a:r>
              <a:rPr lang="en-US" sz="2000" dirty="0" smtClean="0">
                <a:solidFill>
                  <a:srgbClr val="FFFF00"/>
                </a:solidFill>
              </a:rPr>
              <a:t>Ruled 1558-1603</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ox(i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89464"/>
          </a:xfrm>
        </p:spPr>
        <p:txBody>
          <a:bodyPr/>
          <a:lstStyle/>
          <a:p>
            <a:pPr algn="ctr"/>
            <a:r>
              <a:rPr lang="en-US" dirty="0" smtClean="0"/>
              <a:t>Elizabeth I (1558-1603) </a:t>
            </a:r>
            <a:endParaRPr lang="en-US" dirty="0"/>
          </a:p>
        </p:txBody>
      </p:sp>
      <p:sp>
        <p:nvSpPr>
          <p:cNvPr id="3" name="Content Placeholder 2"/>
          <p:cNvSpPr>
            <a:spLocks noGrp="1"/>
          </p:cNvSpPr>
          <p:nvPr>
            <p:ph idx="1"/>
          </p:nvPr>
        </p:nvSpPr>
        <p:spPr>
          <a:xfrm>
            <a:off x="381000" y="1066800"/>
            <a:ext cx="8534400" cy="5562600"/>
          </a:xfrm>
        </p:spPr>
        <p:txBody>
          <a:bodyPr/>
          <a:lstStyle/>
          <a:p>
            <a:r>
              <a:rPr lang="en-US" dirty="0" smtClean="0"/>
              <a:t>Restores Protestantism in England</a:t>
            </a:r>
          </a:p>
          <a:p>
            <a:pPr algn="ctr"/>
            <a:r>
              <a:rPr lang="en-US" dirty="0" smtClean="0"/>
              <a:t>Made head of the </a:t>
            </a:r>
            <a:r>
              <a:rPr lang="en-US" b="1" dirty="0" smtClean="0">
                <a:solidFill>
                  <a:srgbClr val="FFFF00"/>
                </a:solidFill>
              </a:rPr>
              <a:t>Anglican Church </a:t>
            </a:r>
            <a:r>
              <a:rPr lang="en-US" dirty="0" smtClean="0"/>
              <a:t>by Parliament</a:t>
            </a:r>
          </a:p>
          <a:p>
            <a:r>
              <a:rPr lang="en-US" dirty="0" smtClean="0"/>
              <a:t>Very moderate reforms</a:t>
            </a:r>
          </a:p>
          <a:p>
            <a:r>
              <a:rPr lang="en-US" b="1" i="1" dirty="0" smtClean="0">
                <a:solidFill>
                  <a:srgbClr val="FFC000"/>
                </a:solidFill>
              </a:rPr>
              <a:t>“We are all English first . . .</a:t>
            </a:r>
          </a:p>
          <a:p>
            <a:pPr>
              <a:buNone/>
            </a:pPr>
            <a:r>
              <a:rPr lang="en-US" b="1" i="1" dirty="0" smtClean="0">
                <a:solidFill>
                  <a:srgbClr val="FFC000"/>
                </a:solidFill>
              </a:rPr>
              <a:t> loyal to monarch &amp; country.”</a:t>
            </a:r>
            <a:endParaRPr lang="en-US" b="1" i="1" dirty="0">
              <a:solidFill>
                <a:srgbClr val="FFC000"/>
              </a:solidFill>
            </a:endParaRPr>
          </a:p>
        </p:txBody>
      </p:sp>
      <p:pic>
        <p:nvPicPr>
          <p:cNvPr id="4" name="Picture 14" descr="S:\Publishing\powerpoint\World history\zp936\Images\elizabeth1.jpg"/>
          <p:cNvPicPr>
            <a:picLocks noChangeAspect="1" noChangeArrowheads="1"/>
          </p:cNvPicPr>
          <p:nvPr/>
        </p:nvPicPr>
        <p:blipFill>
          <a:blip r:embed="rId3" cstate="print"/>
          <a:srcRect/>
          <a:stretch>
            <a:fillRect/>
          </a:stretch>
        </p:blipFill>
        <p:spPr bwMode="auto">
          <a:xfrm>
            <a:off x="6096000" y="2901292"/>
            <a:ext cx="3048000" cy="3956708"/>
          </a:xfrm>
          <a:prstGeom prst="rect">
            <a:avLst/>
          </a:prstGeom>
          <a:noFill/>
        </p:spPr>
      </p:pic>
      <p:pic>
        <p:nvPicPr>
          <p:cNvPr id="1028" name="Picture 4" descr="http://www.geocities.com/anglicana_ecclesia/canterbury_cathedral.jpg"/>
          <p:cNvPicPr>
            <a:picLocks noChangeAspect="1" noChangeArrowheads="1"/>
          </p:cNvPicPr>
          <p:nvPr/>
        </p:nvPicPr>
        <p:blipFill>
          <a:blip r:embed="rId4" cstate="print"/>
          <a:srcRect/>
          <a:stretch>
            <a:fillRect/>
          </a:stretch>
        </p:blipFill>
        <p:spPr bwMode="auto">
          <a:xfrm>
            <a:off x="228600" y="4021127"/>
            <a:ext cx="4724400" cy="283687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 NOW - QUESTION</a:t>
            </a:r>
            <a:endParaRPr lang="en-US" dirty="0"/>
          </a:p>
        </p:txBody>
      </p:sp>
      <p:sp>
        <p:nvSpPr>
          <p:cNvPr id="5" name="Content Placeholder 4"/>
          <p:cNvSpPr>
            <a:spLocks noGrp="1"/>
          </p:cNvSpPr>
          <p:nvPr>
            <p:ph idx="1"/>
          </p:nvPr>
        </p:nvSpPr>
        <p:spPr/>
        <p:txBody>
          <a:bodyPr/>
          <a:lstStyle/>
          <a:p>
            <a:pPr algn="ctr"/>
            <a:r>
              <a:rPr lang="en-US" b="1" dirty="0" smtClean="0">
                <a:solidFill>
                  <a:srgbClr val="FFFF00"/>
                </a:solidFill>
              </a:rPr>
              <a:t>Why did Henry VIII go from being a “defender of the faith” to breaking away from the Catholic Church?</a:t>
            </a:r>
            <a:endParaRPr lang="en-US" b="1" dirty="0">
              <a:solidFill>
                <a:srgbClr val="FFFF00"/>
              </a:solidFill>
            </a:endParaRPr>
          </a:p>
        </p:txBody>
      </p:sp>
      <p:pic>
        <p:nvPicPr>
          <p:cNvPr id="6" name="Picture 5" descr="S:\Publishing\powerpoint\World history\zp936\Images\henry8_by_holbein.jpg"/>
          <p:cNvPicPr>
            <a:picLocks noChangeAspect="1" noChangeArrowheads="1"/>
          </p:cNvPicPr>
          <p:nvPr/>
        </p:nvPicPr>
        <p:blipFill>
          <a:blip r:embed="rId3" cstate="print"/>
          <a:srcRect/>
          <a:stretch>
            <a:fillRect/>
          </a:stretch>
        </p:blipFill>
        <p:spPr bwMode="auto">
          <a:xfrm>
            <a:off x="3352800" y="3124200"/>
            <a:ext cx="2386013" cy="34252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a:bodyPr>
          <a:lstStyle/>
          <a:p>
            <a:r>
              <a:rPr lang="en-US" sz="3600" b="1" dirty="0" smtClean="0">
                <a:solidFill>
                  <a:srgbClr val="FFFF00"/>
                </a:solidFill>
              </a:rPr>
              <a:t>Primary Source – Council of </a:t>
            </a:r>
            <a:r>
              <a:rPr lang="en-US" sz="3600" b="1" dirty="0">
                <a:solidFill>
                  <a:srgbClr val="FFFF00"/>
                </a:solidFill>
              </a:rPr>
              <a:t>T</a:t>
            </a:r>
            <a:r>
              <a:rPr lang="en-US" sz="3600" b="1" dirty="0" smtClean="0">
                <a:solidFill>
                  <a:srgbClr val="FFFF00"/>
                </a:solidFill>
              </a:rPr>
              <a:t>rent</a:t>
            </a:r>
            <a:endParaRPr lang="en-US" sz="3600" b="1" dirty="0">
              <a:solidFill>
                <a:srgbClr val="FFFF00"/>
              </a:solidFill>
            </a:endParaRPr>
          </a:p>
        </p:txBody>
      </p:sp>
      <p:sp>
        <p:nvSpPr>
          <p:cNvPr id="3" name="Content Placeholder 2"/>
          <p:cNvSpPr>
            <a:spLocks noGrp="1"/>
          </p:cNvSpPr>
          <p:nvPr>
            <p:ph idx="1"/>
          </p:nvPr>
        </p:nvSpPr>
        <p:spPr>
          <a:xfrm>
            <a:off x="228600" y="990600"/>
            <a:ext cx="8763000" cy="5715000"/>
          </a:xfrm>
        </p:spPr>
        <p:txBody>
          <a:bodyPr/>
          <a:lstStyle/>
          <a:p>
            <a:pPr marL="514350" indent="-514350">
              <a:buFont typeface="+mj-lt"/>
              <a:buAutoNum type="arabicPeriod"/>
            </a:pPr>
            <a:r>
              <a:rPr lang="en-US" dirty="0" smtClean="0"/>
              <a:t>If anyone said, that faith alone is enough for salvation; let him be condemned</a:t>
            </a:r>
          </a:p>
          <a:p>
            <a:pPr marL="514350" indent="-514350">
              <a:buFont typeface="+mj-lt"/>
              <a:buAutoNum type="arabicPeriod"/>
            </a:pPr>
            <a:r>
              <a:rPr lang="en-US" dirty="0" smtClean="0"/>
              <a:t>If anyone said, that man is predestined for salvation; let him be condemned</a:t>
            </a:r>
          </a:p>
          <a:p>
            <a:pPr marL="514350" indent="-514350">
              <a:buFont typeface="+mj-lt"/>
              <a:buAutoNum type="arabicPeriod"/>
            </a:pPr>
            <a:r>
              <a:rPr lang="en-US" dirty="0" smtClean="0"/>
              <a:t>If anyone said, that nothing besides faith is commanded in the Gospel &amp; that no other things commanded nor prohibited; let him be condemned</a:t>
            </a:r>
          </a:p>
          <a:p>
            <a:pPr marL="514350" indent="-514350">
              <a:buFont typeface="+mj-lt"/>
              <a:buAutoNum type="arabicPeriod"/>
            </a:pPr>
            <a:r>
              <a:rPr lang="en-US" dirty="0" smtClean="0"/>
              <a:t>If anyone said, that sacraments are not necessary for salvation; let him be condemned</a:t>
            </a:r>
            <a:endParaRPr lang="en-US" dirty="0"/>
          </a:p>
        </p:txBody>
      </p:sp>
    </p:spTree>
    <p:extLst>
      <p:ext uri="{BB962C8B-B14F-4D97-AF65-F5344CB8AC3E}">
        <p14:creationId xmlns="" xmlns:p14="http://schemas.microsoft.com/office/powerpoint/2010/main" val="849997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a Thesis Statement</a:t>
            </a:r>
            <a:endParaRPr lang="en-US" dirty="0"/>
          </a:p>
        </p:txBody>
      </p:sp>
      <p:sp>
        <p:nvSpPr>
          <p:cNvPr id="3" name="Content Placeholder 2"/>
          <p:cNvSpPr>
            <a:spLocks noGrp="1"/>
          </p:cNvSpPr>
          <p:nvPr>
            <p:ph idx="1"/>
          </p:nvPr>
        </p:nvSpPr>
        <p:spPr/>
        <p:txBody>
          <a:bodyPr>
            <a:normAutofit/>
          </a:bodyPr>
          <a:lstStyle/>
          <a:p>
            <a:pPr algn="ctr">
              <a:buNone/>
            </a:pPr>
            <a:r>
              <a:rPr lang="en-US" sz="4000" dirty="0" smtClean="0">
                <a:solidFill>
                  <a:srgbClr val="FFFF00"/>
                </a:solidFill>
              </a:rPr>
              <a:t>Defend how Martin Luther could be viewed both as a revolutionary and as a conservative.</a:t>
            </a:r>
            <a:endParaRPr lang="en-US" sz="4000" dirty="0">
              <a:solidFill>
                <a:srgbClr val="FFFF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1346664"/>
          </a:xfrm>
        </p:spPr>
        <p:txBody>
          <a:bodyPr>
            <a:normAutofit fontScale="90000"/>
          </a:bodyPr>
          <a:lstStyle/>
          <a:p>
            <a:pPr algn="ctr"/>
            <a:r>
              <a:rPr lang="en-US" dirty="0" smtClean="0">
                <a:solidFill>
                  <a:srgbClr val="FFFF00"/>
                </a:solidFill>
              </a:rPr>
              <a:t>Chp.17 – sec. 4 Identify the following:</a:t>
            </a:r>
            <a:endParaRPr lang="en-US" dirty="0">
              <a:solidFill>
                <a:srgbClr val="FFFF00"/>
              </a:solidFill>
            </a:endParaRPr>
          </a:p>
        </p:txBody>
      </p:sp>
      <p:sp>
        <p:nvSpPr>
          <p:cNvPr id="3" name="Content Placeholder 2"/>
          <p:cNvSpPr>
            <a:spLocks noGrp="1"/>
          </p:cNvSpPr>
          <p:nvPr>
            <p:ph idx="1"/>
          </p:nvPr>
        </p:nvSpPr>
        <p:spPr>
          <a:xfrm>
            <a:off x="457200" y="990600"/>
            <a:ext cx="8229600" cy="5181917"/>
          </a:xfrm>
        </p:spPr>
        <p:txBody>
          <a:bodyPr/>
          <a:lstStyle/>
          <a:p>
            <a:pPr algn="ctr"/>
            <a:endParaRPr lang="en-US" sz="4400" dirty="0" smtClean="0">
              <a:solidFill>
                <a:schemeClr val="bg2">
                  <a:lumMod val="20000"/>
                  <a:lumOff val="80000"/>
                </a:schemeClr>
              </a:solidFill>
            </a:endParaRPr>
          </a:p>
          <a:p>
            <a:pPr algn="ctr"/>
            <a:r>
              <a:rPr lang="en-US" sz="4400" dirty="0" smtClean="0">
                <a:solidFill>
                  <a:schemeClr val="bg2">
                    <a:lumMod val="20000"/>
                    <a:lumOff val="80000"/>
                  </a:schemeClr>
                </a:solidFill>
              </a:rPr>
              <a:t>Pope Paul III</a:t>
            </a:r>
          </a:p>
          <a:p>
            <a:pPr algn="ctr"/>
            <a:r>
              <a:rPr lang="en-US" sz="4400" dirty="0" smtClean="0">
                <a:solidFill>
                  <a:srgbClr val="FF99FF"/>
                </a:solidFill>
              </a:rPr>
              <a:t>The Council of Trent</a:t>
            </a:r>
          </a:p>
          <a:p>
            <a:pPr algn="ctr"/>
            <a:r>
              <a:rPr lang="en-US" sz="4400" dirty="0" smtClean="0">
                <a:solidFill>
                  <a:schemeClr val="accent5">
                    <a:lumMod val="40000"/>
                    <a:lumOff val="60000"/>
                  </a:schemeClr>
                </a:solidFill>
              </a:rPr>
              <a:t>The Roman Inquisition</a:t>
            </a:r>
          </a:p>
          <a:p>
            <a:pPr algn="ctr"/>
            <a:r>
              <a:rPr lang="en-US" sz="4400" dirty="0" smtClean="0">
                <a:solidFill>
                  <a:srgbClr val="FFC000"/>
                </a:solidFill>
              </a:rPr>
              <a:t> Index of Forbidden Books</a:t>
            </a:r>
          </a:p>
          <a:p>
            <a:pPr algn="ctr"/>
            <a:r>
              <a:rPr lang="en-US" sz="4400" dirty="0" smtClean="0">
                <a:solidFill>
                  <a:srgbClr val="CCFF33"/>
                </a:solidFill>
              </a:rPr>
              <a:t>Ignatius Loyola</a:t>
            </a:r>
          </a:p>
          <a:p>
            <a:pPr algn="ctr"/>
            <a:r>
              <a:rPr lang="en-US" sz="4400" dirty="0" smtClean="0">
                <a:solidFill>
                  <a:srgbClr val="CC99FF"/>
                </a:solidFill>
              </a:rPr>
              <a:t>The Jesuits</a:t>
            </a:r>
          </a:p>
          <a:p>
            <a:endParaRPr lang="en-US" dirty="0" smtClean="0">
              <a:solidFill>
                <a:srgbClr val="CC99FF"/>
              </a:solidFill>
            </a:endParaRPr>
          </a:p>
          <a:p>
            <a:endParaRPr lang="en-US" dirty="0">
              <a:solidFill>
                <a:srgbClr val="CC99FF"/>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solidFill>
                  <a:srgbClr val="CCFF33"/>
                </a:solidFill>
              </a:rPr>
              <a:t>Counter / Catholic Reformation</a:t>
            </a:r>
            <a:endParaRPr lang="en-US" dirty="0">
              <a:solidFill>
                <a:srgbClr val="CCFF33"/>
              </a:solidFill>
            </a:endParaRPr>
          </a:p>
        </p:txBody>
      </p:sp>
      <p:sp>
        <p:nvSpPr>
          <p:cNvPr id="3" name="Content Placeholder 2"/>
          <p:cNvSpPr>
            <a:spLocks noGrp="1"/>
          </p:cNvSpPr>
          <p:nvPr>
            <p:ph idx="1"/>
          </p:nvPr>
        </p:nvSpPr>
        <p:spPr>
          <a:xfrm>
            <a:off x="457200" y="838200"/>
            <a:ext cx="8229600" cy="5287963"/>
          </a:xfrm>
          <a:ln>
            <a:solidFill>
              <a:schemeClr val="accent1"/>
            </a:solidFill>
          </a:ln>
        </p:spPr>
        <p:txBody>
          <a:bodyPr/>
          <a:lstStyle/>
          <a:p>
            <a:pPr algn="ctr">
              <a:buFont typeface="Wingdings" pitchFamily="2" charset="2"/>
              <a:buChar char="Ø"/>
            </a:pPr>
            <a:r>
              <a:rPr lang="en-US" dirty="0" smtClean="0"/>
              <a:t>Church’s attempt to respond to and deal with Protestant movement</a:t>
            </a:r>
          </a:p>
          <a:p>
            <a:pPr>
              <a:buFont typeface="Wingdings" pitchFamily="2" charset="2"/>
              <a:buChar char="Ø"/>
            </a:pPr>
            <a:r>
              <a:rPr lang="en-US" u="sng" dirty="0" smtClean="0">
                <a:solidFill>
                  <a:srgbClr val="FFFF00"/>
                </a:solidFill>
              </a:rPr>
              <a:t>Goals:</a:t>
            </a:r>
            <a:r>
              <a:rPr lang="en-US" dirty="0" smtClean="0">
                <a:solidFill>
                  <a:srgbClr val="FFFF00"/>
                </a:solidFill>
              </a:rPr>
              <a:t>  </a:t>
            </a:r>
            <a:r>
              <a:rPr lang="en-US" i="1" dirty="0" smtClean="0">
                <a:solidFill>
                  <a:srgbClr val="FF6699"/>
                </a:solidFill>
              </a:rPr>
              <a:t>(How can we win people back??)</a:t>
            </a:r>
            <a:endParaRPr lang="en-US" i="1" u="sng" dirty="0" smtClean="0">
              <a:solidFill>
                <a:srgbClr val="FF6699"/>
              </a:solidFill>
            </a:endParaRPr>
          </a:p>
        </p:txBody>
      </p:sp>
      <p:sp>
        <p:nvSpPr>
          <p:cNvPr id="4" name="Rounded Rectangle 3"/>
          <p:cNvSpPr/>
          <p:nvPr/>
        </p:nvSpPr>
        <p:spPr>
          <a:xfrm>
            <a:off x="685800" y="2514600"/>
            <a:ext cx="2743200" cy="1447800"/>
          </a:xfrm>
          <a:prstGeom prst="roundRect">
            <a:avLst/>
          </a:prstGeom>
          <a:solidFill>
            <a:schemeClr val="accent1">
              <a:lumMod val="40000"/>
              <a:lumOff val="6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C00000"/>
                </a:solidFill>
              </a:rPr>
              <a:t>Create a more spiritual outlook on the Church</a:t>
            </a:r>
          </a:p>
        </p:txBody>
      </p:sp>
      <p:sp>
        <p:nvSpPr>
          <p:cNvPr id="5" name="Rounded Rectangle 4"/>
          <p:cNvSpPr/>
          <p:nvPr/>
        </p:nvSpPr>
        <p:spPr>
          <a:xfrm>
            <a:off x="5486400" y="2514600"/>
            <a:ext cx="2895600" cy="1524000"/>
          </a:xfrm>
          <a:prstGeom prst="roundRect">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70C0"/>
                </a:solidFill>
              </a:rPr>
              <a:t>Clarify all the basic beliefs &amp; practices</a:t>
            </a:r>
          </a:p>
        </p:txBody>
      </p:sp>
      <p:sp>
        <p:nvSpPr>
          <p:cNvPr id="6" name="Rounded Rectangle 5"/>
          <p:cNvSpPr/>
          <p:nvPr/>
        </p:nvSpPr>
        <p:spPr>
          <a:xfrm>
            <a:off x="609600" y="4495800"/>
            <a:ext cx="2667000" cy="1600200"/>
          </a:xfrm>
          <a:prstGeom prst="roundRect">
            <a:avLst/>
          </a:prstGeom>
          <a:solidFill>
            <a:srgbClr val="CC99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7030A0"/>
                </a:solidFill>
              </a:rPr>
              <a:t>Restore the authority of the pope</a:t>
            </a:r>
          </a:p>
        </p:txBody>
      </p:sp>
      <p:sp>
        <p:nvSpPr>
          <p:cNvPr id="7" name="Rounded Rectangle 6"/>
          <p:cNvSpPr/>
          <p:nvPr/>
        </p:nvSpPr>
        <p:spPr>
          <a:xfrm>
            <a:off x="5715000" y="4572000"/>
            <a:ext cx="2971800" cy="1524000"/>
          </a:xfrm>
          <a:prstGeom prst="roundRect">
            <a:avLst/>
          </a:prstGeom>
          <a:solidFill>
            <a:srgbClr val="CCFF33"/>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accent4">
                    <a:lumMod val="50000"/>
                  </a:schemeClr>
                </a:solidFill>
              </a:rPr>
              <a:t>Campaign against the Protestants</a:t>
            </a:r>
          </a:p>
        </p:txBody>
      </p:sp>
      <p:sp>
        <p:nvSpPr>
          <p:cNvPr id="8" name="Oval 7"/>
          <p:cNvSpPr/>
          <p:nvPr/>
        </p:nvSpPr>
        <p:spPr>
          <a:xfrm>
            <a:off x="3276600" y="3657600"/>
            <a:ext cx="24384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Goals of the Counter Reformation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ox(i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ox(in)">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37064"/>
          </a:xfrm>
        </p:spPr>
        <p:txBody>
          <a:bodyPr>
            <a:normAutofit fontScale="90000"/>
          </a:bodyPr>
          <a:lstStyle/>
          <a:p>
            <a:pPr algn="ctr"/>
            <a:r>
              <a:rPr lang="en-US" dirty="0" smtClean="0">
                <a:solidFill>
                  <a:schemeClr val="accent4">
                    <a:lumMod val="60000"/>
                    <a:lumOff val="40000"/>
                  </a:schemeClr>
                </a:solidFill>
              </a:rPr>
              <a:t>Protestant Reformation</a:t>
            </a:r>
            <a:endParaRPr lang="en-US" dirty="0"/>
          </a:p>
        </p:txBody>
      </p:sp>
      <p:sp>
        <p:nvSpPr>
          <p:cNvPr id="3" name="Content Placeholder 2"/>
          <p:cNvSpPr>
            <a:spLocks noGrp="1"/>
          </p:cNvSpPr>
          <p:nvPr>
            <p:ph idx="1"/>
          </p:nvPr>
        </p:nvSpPr>
        <p:spPr>
          <a:xfrm>
            <a:off x="228600" y="838200"/>
            <a:ext cx="8686800" cy="5791200"/>
          </a:xfrm>
        </p:spPr>
        <p:txBody>
          <a:bodyPr>
            <a:normAutofit/>
          </a:bodyPr>
          <a:lstStyle/>
          <a:p>
            <a:pPr marL="514350" indent="-514350">
              <a:buFont typeface="Wingdings" pitchFamily="2" charset="2"/>
              <a:buChar char="Ø"/>
            </a:pPr>
            <a:r>
              <a:rPr lang="en-US" dirty="0" smtClean="0">
                <a:solidFill>
                  <a:srgbClr val="FF6699"/>
                </a:solidFill>
              </a:rPr>
              <a:t>Criticisms</a:t>
            </a:r>
          </a:p>
          <a:p>
            <a:pPr marL="514350" indent="-514350">
              <a:buFont typeface="+mj-lt"/>
              <a:buAutoNum type="arabicPeriod"/>
            </a:pPr>
            <a:r>
              <a:rPr lang="en-US" dirty="0" smtClean="0">
                <a:solidFill>
                  <a:srgbClr val="92D050"/>
                </a:solidFill>
              </a:rPr>
              <a:t>Worldly Lives </a:t>
            </a:r>
            <a:r>
              <a:rPr lang="en-US" dirty="0" smtClean="0"/>
              <a:t>($, luxury &amp; power)</a:t>
            </a:r>
          </a:p>
          <a:p>
            <a:pPr marL="514350" indent="-514350">
              <a:buFont typeface="+mj-lt"/>
              <a:buAutoNum type="arabicPeriod"/>
            </a:pPr>
            <a:r>
              <a:rPr lang="en-US" dirty="0" smtClean="0"/>
              <a:t>Too much Papal </a:t>
            </a:r>
            <a:r>
              <a:rPr lang="en-US" dirty="0" smtClean="0">
                <a:solidFill>
                  <a:srgbClr val="FFFF00"/>
                </a:solidFill>
              </a:rPr>
              <a:t>political power</a:t>
            </a:r>
          </a:p>
          <a:p>
            <a:pPr marL="514350" indent="-514350">
              <a:buFont typeface="+mj-lt"/>
              <a:buAutoNum type="arabicPeriod"/>
            </a:pPr>
            <a:r>
              <a:rPr lang="en-US" dirty="0" smtClean="0">
                <a:solidFill>
                  <a:srgbClr val="FFC000"/>
                </a:solidFill>
              </a:rPr>
              <a:t>Simony</a:t>
            </a:r>
            <a:r>
              <a:rPr lang="en-US" dirty="0" smtClean="0"/>
              <a:t>: buying &amp; selling Church positions </a:t>
            </a:r>
          </a:p>
          <a:p>
            <a:pPr marL="514350" indent="-514350">
              <a:buNone/>
            </a:pPr>
            <a:r>
              <a:rPr lang="en-US" i="1" dirty="0" smtClean="0">
                <a:solidFill>
                  <a:srgbClr val="FF6699"/>
                </a:solidFill>
              </a:rPr>
              <a:t>      (all = corruption)</a:t>
            </a:r>
          </a:p>
          <a:p>
            <a:pPr marL="514350" indent="-514350">
              <a:buFont typeface="Wingdings" pitchFamily="2" charset="2"/>
              <a:buChar char="Ø"/>
            </a:pPr>
            <a:r>
              <a:rPr lang="en-US" dirty="0" smtClean="0"/>
              <a:t>Church has lost sight of its</a:t>
            </a:r>
          </a:p>
          <a:p>
            <a:pPr marL="514350" indent="-514350">
              <a:buNone/>
            </a:pPr>
            <a:r>
              <a:rPr lang="en-US" dirty="0" smtClean="0"/>
              <a:t> </a:t>
            </a:r>
            <a:r>
              <a:rPr lang="en-US" dirty="0" smtClean="0">
                <a:solidFill>
                  <a:schemeClr val="accent3">
                    <a:lumMod val="60000"/>
                    <a:lumOff val="40000"/>
                  </a:schemeClr>
                </a:solidFill>
              </a:rPr>
              <a:t>spiritual mission </a:t>
            </a:r>
            <a:r>
              <a:rPr lang="en-US" dirty="0" smtClean="0"/>
              <a:t>as proclaimed</a:t>
            </a:r>
          </a:p>
          <a:p>
            <a:pPr marL="514350" indent="-514350">
              <a:buNone/>
            </a:pPr>
            <a:r>
              <a:rPr lang="en-US" dirty="0" smtClean="0"/>
              <a:t> by Christ </a:t>
            </a:r>
          </a:p>
          <a:p>
            <a:pPr marL="514350" indent="-514350">
              <a:buFont typeface="Wingdings" pitchFamily="2" charset="2"/>
              <a:buChar char="Ø"/>
            </a:pPr>
            <a:r>
              <a:rPr lang="en-US" dirty="0" smtClean="0"/>
              <a:t>Doctrines &amp; ceremonies</a:t>
            </a:r>
          </a:p>
          <a:p>
            <a:pPr marL="514350" indent="-514350">
              <a:buNone/>
            </a:pPr>
            <a:r>
              <a:rPr lang="en-US" dirty="0" smtClean="0"/>
              <a:t>        </a:t>
            </a:r>
            <a:r>
              <a:rPr lang="en-US" dirty="0" smtClean="0">
                <a:solidFill>
                  <a:srgbClr val="CC99FF"/>
                </a:solidFill>
              </a:rPr>
              <a:t>too complicated</a:t>
            </a:r>
          </a:p>
          <a:p>
            <a:pPr marL="514350" indent="-514350">
              <a:buNone/>
            </a:pPr>
            <a:endParaRPr lang="en-US" dirty="0"/>
          </a:p>
        </p:txBody>
      </p:sp>
      <p:pic>
        <p:nvPicPr>
          <p:cNvPr id="4" name="Picture 12" descr="S:\Publishing\powerpoint\World history\zp936\Images\Alex6portrait.jpg"/>
          <p:cNvPicPr>
            <a:picLocks noChangeAspect="1" noChangeArrowheads="1"/>
          </p:cNvPicPr>
          <p:nvPr/>
        </p:nvPicPr>
        <p:blipFill>
          <a:blip r:embed="rId3" cstate="print"/>
          <a:srcRect/>
          <a:stretch>
            <a:fillRect/>
          </a:stretch>
        </p:blipFill>
        <p:spPr bwMode="auto">
          <a:xfrm>
            <a:off x="6324600" y="3657600"/>
            <a:ext cx="2819400" cy="3200400"/>
          </a:xfrm>
          <a:prstGeom prst="rect">
            <a:avLst/>
          </a:prstGeom>
          <a:noFill/>
        </p:spPr>
      </p:pic>
      <p:sp>
        <p:nvSpPr>
          <p:cNvPr id="5" name="TextBox 4"/>
          <p:cNvSpPr txBox="1"/>
          <p:nvPr/>
        </p:nvSpPr>
        <p:spPr>
          <a:xfrm>
            <a:off x="6705600" y="2971800"/>
            <a:ext cx="2238818" cy="646331"/>
          </a:xfrm>
          <a:prstGeom prst="rect">
            <a:avLst/>
          </a:prstGeom>
          <a:noFill/>
        </p:spPr>
        <p:txBody>
          <a:bodyPr wrap="none" rtlCol="0">
            <a:spAutoFit/>
          </a:bodyPr>
          <a:lstStyle/>
          <a:p>
            <a:r>
              <a:rPr lang="en-US" dirty="0" smtClean="0">
                <a:solidFill>
                  <a:srgbClr val="FFFF00"/>
                </a:solidFill>
              </a:rPr>
              <a:t>Pope Alexander VI</a:t>
            </a:r>
          </a:p>
          <a:p>
            <a:r>
              <a:rPr lang="en-US" dirty="0" smtClean="0">
                <a:solidFill>
                  <a:srgbClr val="FFFF00"/>
                </a:solidFill>
              </a:rPr>
              <a:t>of the Borgia family</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heckerboard(across)">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heckerboard(across)">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heckerboard(across)">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checkerboard(across)">
                                      <p:cBhvr>
                                        <p:cTn id="32" dur="500"/>
                                        <p:tgtEl>
                                          <p:spTgt spid="5">
                                            <p:txEl>
                                              <p:pRg st="0" end="0"/>
                                            </p:txEl>
                                          </p:spTgt>
                                        </p:tgtEl>
                                      </p:cBhvr>
                                    </p:animEffect>
                                  </p:childTnLst>
                                </p:cTn>
                              </p:par>
                              <p:par>
                                <p:cTn id="33" presetID="5" presetClass="entr" presetSubtype="1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checkerboard(across)">
                                      <p:cBhvr>
                                        <p:cTn id="35" dur="500"/>
                                        <p:tgtEl>
                                          <p:spTgt spid="5">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heckerboard(across)">
                                      <p:cBhvr>
                                        <p:cTn id="40" dur="500"/>
                                        <p:tgtEl>
                                          <p:spTgt spid="3">
                                            <p:txEl>
                                              <p:pRg st="5" end="5"/>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checkerboard(across)">
                                      <p:cBhvr>
                                        <p:cTn id="43" dur="500"/>
                                        <p:tgtEl>
                                          <p:spTgt spid="3">
                                            <p:txEl>
                                              <p:pRg st="6" end="6"/>
                                            </p:txEl>
                                          </p:spTgt>
                                        </p:tgtEl>
                                      </p:cBhvr>
                                    </p:animEffect>
                                  </p:childTnLst>
                                </p:cTn>
                              </p:par>
                              <p:par>
                                <p:cTn id="44" presetID="5" presetClass="entr" presetSubtype="10" fill="hold"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checkerboard(across)">
                                      <p:cBhvr>
                                        <p:cTn id="46" dur="500"/>
                                        <p:tgtEl>
                                          <p:spTgt spid="3">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nodeType="click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checkerboard(across)">
                                      <p:cBhvr>
                                        <p:cTn id="51" dur="500"/>
                                        <p:tgtEl>
                                          <p:spTgt spid="3">
                                            <p:txEl>
                                              <p:pRg st="8" end="8"/>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heckerboard(across)">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normAutofit fontScale="90000"/>
          </a:bodyPr>
          <a:lstStyle/>
          <a:p>
            <a:pPr algn="ctr"/>
            <a:r>
              <a:rPr lang="en-US" dirty="0" smtClean="0"/>
              <a:t>Counter/Catholic Reformation</a:t>
            </a:r>
            <a:endParaRPr lang="en-US" dirty="0"/>
          </a:p>
        </p:txBody>
      </p:sp>
      <p:sp>
        <p:nvSpPr>
          <p:cNvPr id="3" name="Content Placeholder 2"/>
          <p:cNvSpPr>
            <a:spLocks noGrp="1"/>
          </p:cNvSpPr>
          <p:nvPr>
            <p:ph idx="1"/>
          </p:nvPr>
        </p:nvSpPr>
        <p:spPr>
          <a:xfrm>
            <a:off x="457200" y="1143000"/>
            <a:ext cx="8229600" cy="5029517"/>
          </a:xfrm>
        </p:spPr>
        <p:txBody>
          <a:bodyPr/>
          <a:lstStyle/>
          <a:p>
            <a:pPr>
              <a:buFont typeface="Wingdings" pitchFamily="2" charset="2"/>
              <a:buChar char="Ø"/>
            </a:pPr>
            <a:r>
              <a:rPr lang="en-US" dirty="0" smtClean="0">
                <a:solidFill>
                  <a:srgbClr val="CC99FF"/>
                </a:solidFill>
              </a:rPr>
              <a:t>Pope Paul III </a:t>
            </a:r>
            <a:r>
              <a:rPr lang="en-US" dirty="0" smtClean="0"/>
              <a:t>(1534-49) calls for the</a:t>
            </a:r>
          </a:p>
          <a:p>
            <a:pPr>
              <a:buNone/>
            </a:pPr>
            <a:r>
              <a:rPr lang="en-US" dirty="0" smtClean="0"/>
              <a:t>                       </a:t>
            </a:r>
            <a:r>
              <a:rPr lang="en-US" dirty="0" smtClean="0">
                <a:solidFill>
                  <a:srgbClr val="FFFF00"/>
                </a:solidFill>
              </a:rPr>
              <a:t>Council of Trent </a:t>
            </a:r>
            <a:r>
              <a:rPr lang="en-US" dirty="0" smtClean="0"/>
              <a:t>(1545-1563)</a:t>
            </a:r>
          </a:p>
          <a:p>
            <a:endParaRPr lang="en-US" dirty="0"/>
          </a:p>
        </p:txBody>
      </p:sp>
      <p:pic>
        <p:nvPicPr>
          <p:cNvPr id="4" name="Picture 18" descr="S:\Publishing\powerpoint\World history\zp936\Images\CouncilTrent.jpg"/>
          <p:cNvPicPr>
            <a:picLocks noChangeAspect="1" noChangeArrowheads="1"/>
          </p:cNvPicPr>
          <p:nvPr/>
        </p:nvPicPr>
        <p:blipFill>
          <a:blip r:embed="rId3" cstate="print"/>
          <a:srcRect/>
          <a:stretch>
            <a:fillRect/>
          </a:stretch>
        </p:blipFill>
        <p:spPr bwMode="auto">
          <a:xfrm>
            <a:off x="3581400" y="2643187"/>
            <a:ext cx="5562600" cy="4214813"/>
          </a:xfrm>
          <a:prstGeom prst="rect">
            <a:avLst/>
          </a:prstGeom>
          <a:noFill/>
        </p:spPr>
      </p:pic>
      <p:pic>
        <p:nvPicPr>
          <p:cNvPr id="1026" name="Picture 2" descr="Pope Paul III"/>
          <p:cNvPicPr>
            <a:picLocks noChangeAspect="1" noChangeArrowheads="1"/>
          </p:cNvPicPr>
          <p:nvPr/>
        </p:nvPicPr>
        <p:blipFill>
          <a:blip r:embed="rId4" cstate="print"/>
          <a:srcRect/>
          <a:stretch>
            <a:fillRect/>
          </a:stretch>
        </p:blipFill>
        <p:spPr bwMode="auto">
          <a:xfrm>
            <a:off x="152400" y="3118295"/>
            <a:ext cx="2895600" cy="3739705"/>
          </a:xfrm>
          <a:prstGeom prst="rect">
            <a:avLst/>
          </a:prstGeom>
          <a:noFill/>
        </p:spPr>
      </p:pic>
      <p:sp>
        <p:nvSpPr>
          <p:cNvPr id="6" name="TextBox 5"/>
          <p:cNvSpPr txBox="1"/>
          <p:nvPr/>
        </p:nvSpPr>
        <p:spPr>
          <a:xfrm>
            <a:off x="228600" y="2362200"/>
            <a:ext cx="3081356" cy="707886"/>
          </a:xfrm>
          <a:prstGeom prst="rect">
            <a:avLst/>
          </a:prstGeom>
          <a:noFill/>
        </p:spPr>
        <p:txBody>
          <a:bodyPr wrap="none" rtlCol="0">
            <a:spAutoFit/>
          </a:bodyPr>
          <a:lstStyle/>
          <a:p>
            <a:pPr algn="ctr"/>
            <a:r>
              <a:rPr lang="en-US" sz="2000" dirty="0" smtClean="0">
                <a:solidFill>
                  <a:srgbClr val="FFFF00"/>
                </a:solidFill>
              </a:rPr>
              <a:t>Pope Paul III &amp; a session </a:t>
            </a:r>
          </a:p>
          <a:p>
            <a:pPr algn="ctr"/>
            <a:r>
              <a:rPr lang="en-US" sz="2000" dirty="0" smtClean="0">
                <a:solidFill>
                  <a:srgbClr val="FFFF00"/>
                </a:solidFill>
              </a:rPr>
              <a:t>Of the Council of Trent.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ox(in)">
                                      <p:cBhvr>
                                        <p:cTn id="15" dur="500"/>
                                        <p:tgtEl>
                                          <p:spTgt spid="6">
                                            <p:txEl>
                                              <p:pRg st="0" end="0"/>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box(in)">
                                      <p:cBhvr>
                                        <p:cTn id="18"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pPr algn="ctr"/>
            <a:r>
              <a:rPr lang="en-US" sz="2800" dirty="0" smtClean="0">
                <a:solidFill>
                  <a:schemeClr val="accent2">
                    <a:lumMod val="40000"/>
                    <a:lumOff val="60000"/>
                  </a:schemeClr>
                </a:solidFill>
              </a:rPr>
              <a:t>Church actions during the Counter Reformation </a:t>
            </a:r>
            <a:endParaRPr lang="en-US" sz="2800" dirty="0">
              <a:solidFill>
                <a:schemeClr val="accent2">
                  <a:lumMod val="40000"/>
                  <a:lumOff val="60000"/>
                </a:schemeClr>
              </a:solidFill>
            </a:endParaRPr>
          </a:p>
        </p:txBody>
      </p:sp>
      <p:sp>
        <p:nvSpPr>
          <p:cNvPr id="3" name="Content Placeholder 2"/>
          <p:cNvSpPr>
            <a:spLocks noGrp="1"/>
          </p:cNvSpPr>
          <p:nvPr>
            <p:ph idx="1"/>
          </p:nvPr>
        </p:nvSpPr>
        <p:spPr>
          <a:xfrm>
            <a:off x="381000" y="838200"/>
            <a:ext cx="8229600" cy="5287963"/>
          </a:xfrm>
        </p:spPr>
        <p:txBody>
          <a:bodyPr>
            <a:normAutofit/>
          </a:bodyPr>
          <a:lstStyle/>
          <a:p>
            <a:pPr marL="514350" indent="-514350">
              <a:buNone/>
            </a:pPr>
            <a:r>
              <a:rPr lang="en-US" dirty="0" smtClean="0"/>
              <a:t>1.  </a:t>
            </a:r>
            <a:r>
              <a:rPr lang="en-US" sz="2800" dirty="0" smtClean="0"/>
              <a:t>Expanded court of </a:t>
            </a:r>
            <a:r>
              <a:rPr lang="en-US" sz="2800" dirty="0" smtClean="0">
                <a:solidFill>
                  <a:srgbClr val="FFFF00"/>
                </a:solidFill>
              </a:rPr>
              <a:t>Inquisition</a:t>
            </a:r>
            <a:r>
              <a:rPr lang="en-US" sz="2800" dirty="0" smtClean="0">
                <a:solidFill>
                  <a:schemeClr val="accent5">
                    <a:lumMod val="75000"/>
                  </a:schemeClr>
                </a:solidFill>
              </a:rPr>
              <a:t> </a:t>
            </a:r>
            <a:r>
              <a:rPr lang="en-US" sz="2800" dirty="0" smtClean="0"/>
              <a:t>(heresy)</a:t>
            </a:r>
          </a:p>
          <a:p>
            <a:pPr marL="514350" indent="-514350">
              <a:buNone/>
            </a:pPr>
            <a:r>
              <a:rPr lang="en-US" sz="2800" dirty="0" smtClean="0"/>
              <a:t>2.  The </a:t>
            </a:r>
            <a:r>
              <a:rPr lang="en-US" sz="2800" dirty="0" smtClean="0">
                <a:solidFill>
                  <a:srgbClr val="FFC000"/>
                </a:solidFill>
              </a:rPr>
              <a:t>Index</a:t>
            </a:r>
            <a:r>
              <a:rPr lang="en-US" sz="2800" dirty="0" smtClean="0">
                <a:solidFill>
                  <a:srgbClr val="00B050"/>
                </a:solidFill>
              </a:rPr>
              <a:t> </a:t>
            </a:r>
            <a:r>
              <a:rPr lang="en-US" sz="2800" dirty="0" smtClean="0"/>
              <a:t>of forbidden books</a:t>
            </a:r>
            <a:endParaRPr lang="en-US" sz="2800" dirty="0" smtClean="0">
              <a:solidFill>
                <a:srgbClr val="00B050"/>
              </a:solidFill>
            </a:endParaRPr>
          </a:p>
          <a:p>
            <a:pPr marL="514350" indent="-514350">
              <a:buNone/>
            </a:pPr>
            <a:r>
              <a:rPr lang="en-US" sz="2800" dirty="0" smtClean="0"/>
              <a:t>3.  Accepted only </a:t>
            </a:r>
            <a:r>
              <a:rPr lang="en-US" sz="2800" dirty="0" smtClean="0">
                <a:solidFill>
                  <a:srgbClr val="FF6699"/>
                </a:solidFill>
              </a:rPr>
              <a:t>Latin version </a:t>
            </a:r>
            <a:r>
              <a:rPr lang="en-US" sz="2800" dirty="0" smtClean="0"/>
              <a:t>of Bible  </a:t>
            </a:r>
          </a:p>
          <a:p>
            <a:pPr marL="514350" indent="-514350">
              <a:buNone/>
            </a:pPr>
            <a:r>
              <a:rPr lang="en-US" sz="2800" dirty="0" smtClean="0"/>
              <a:t>4.  Ended indulgences &amp; simony</a:t>
            </a:r>
          </a:p>
          <a:p>
            <a:pPr marL="514350" indent="-514350">
              <a:buNone/>
            </a:pPr>
            <a:r>
              <a:rPr lang="en-US" sz="2800" dirty="0" smtClean="0"/>
              <a:t>5.  Created </a:t>
            </a:r>
            <a:r>
              <a:rPr lang="en-US" sz="2800" dirty="0" smtClean="0">
                <a:solidFill>
                  <a:srgbClr val="00B0F0"/>
                </a:solidFill>
              </a:rPr>
              <a:t>seminaries </a:t>
            </a:r>
            <a:r>
              <a:rPr lang="en-US" sz="2800" dirty="0" smtClean="0"/>
              <a:t>for training of priests</a:t>
            </a:r>
            <a:endParaRPr lang="en-US" sz="2800" dirty="0" smtClean="0">
              <a:solidFill>
                <a:srgbClr val="00B0F0"/>
              </a:solidFill>
            </a:endParaRPr>
          </a:p>
          <a:p>
            <a:pPr marL="514350" indent="-514350">
              <a:buNone/>
            </a:pPr>
            <a:r>
              <a:rPr lang="en-US" sz="2800" dirty="0" smtClean="0"/>
              <a:t>6.  All </a:t>
            </a:r>
            <a:r>
              <a:rPr lang="en-US" sz="2800" dirty="0" smtClean="0">
                <a:solidFill>
                  <a:srgbClr val="CCFF33"/>
                </a:solidFill>
              </a:rPr>
              <a:t>Protestant </a:t>
            </a:r>
            <a:r>
              <a:rPr lang="en-US" sz="2800" dirty="0" smtClean="0"/>
              <a:t>doctrines / teachings </a:t>
            </a:r>
            <a:r>
              <a:rPr lang="en-US" sz="2800" dirty="0" smtClean="0">
                <a:solidFill>
                  <a:srgbClr val="CCFF33"/>
                </a:solidFill>
              </a:rPr>
              <a:t>rejected.</a:t>
            </a:r>
            <a:endParaRPr lang="en-US" sz="2800" dirty="0">
              <a:solidFill>
                <a:srgbClr val="CCFF33"/>
              </a:solidFill>
            </a:endParaRPr>
          </a:p>
        </p:txBody>
      </p:sp>
      <p:pic>
        <p:nvPicPr>
          <p:cNvPr id="4" name="Picture 6" descr="S:\Publishing\powerpoint\World history\zp936\Images\Inquisition.jpg"/>
          <p:cNvPicPr>
            <a:picLocks noChangeAspect="1" noChangeArrowheads="1"/>
          </p:cNvPicPr>
          <p:nvPr/>
        </p:nvPicPr>
        <p:blipFill>
          <a:blip r:embed="rId3" cstate="print"/>
          <a:srcRect/>
          <a:stretch>
            <a:fillRect/>
          </a:stretch>
        </p:blipFill>
        <p:spPr bwMode="auto">
          <a:xfrm>
            <a:off x="4198181" y="3505201"/>
            <a:ext cx="4945819" cy="3352799"/>
          </a:xfrm>
          <a:prstGeom prst="rect">
            <a:avLst/>
          </a:prstGeom>
          <a:noFill/>
        </p:spPr>
      </p:pic>
      <p:sp>
        <p:nvSpPr>
          <p:cNvPr id="5" name="TextBox 4"/>
          <p:cNvSpPr txBox="1"/>
          <p:nvPr/>
        </p:nvSpPr>
        <p:spPr>
          <a:xfrm>
            <a:off x="838200" y="4191000"/>
            <a:ext cx="3494033" cy="1015663"/>
          </a:xfrm>
          <a:prstGeom prst="rect">
            <a:avLst/>
          </a:prstGeom>
          <a:noFill/>
        </p:spPr>
        <p:txBody>
          <a:bodyPr wrap="none" rtlCol="0">
            <a:spAutoFit/>
          </a:bodyPr>
          <a:lstStyle/>
          <a:p>
            <a:r>
              <a:rPr lang="en-US" sz="2000" dirty="0" smtClean="0">
                <a:solidFill>
                  <a:srgbClr val="FFFF00"/>
                </a:solidFill>
              </a:rPr>
              <a:t>Heretics burned at the stake</a:t>
            </a:r>
          </a:p>
          <a:p>
            <a:r>
              <a:rPr lang="en-US" sz="2000" dirty="0" smtClean="0">
                <a:solidFill>
                  <a:srgbClr val="FFFF00"/>
                </a:solidFill>
              </a:rPr>
              <a:t>after being condemned by</a:t>
            </a:r>
          </a:p>
          <a:p>
            <a:r>
              <a:rPr lang="en-US" sz="2000" dirty="0" smtClean="0">
                <a:solidFill>
                  <a:srgbClr val="FFFF00"/>
                </a:solidFill>
              </a:rPr>
              <a:t>the Court of Inquisition</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checkerboard(across)">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heckerboard(across)">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checkerboard(across)">
                                      <p:cBhvr>
                                        <p:cTn id="4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The Jesuits</a:t>
            </a:r>
            <a:endParaRPr lang="en-US" dirty="0"/>
          </a:p>
        </p:txBody>
      </p:sp>
      <p:sp>
        <p:nvSpPr>
          <p:cNvPr id="3" name="Content Placeholder 2"/>
          <p:cNvSpPr>
            <a:spLocks noGrp="1"/>
          </p:cNvSpPr>
          <p:nvPr>
            <p:ph idx="1"/>
          </p:nvPr>
        </p:nvSpPr>
        <p:spPr>
          <a:xfrm>
            <a:off x="457200" y="990600"/>
            <a:ext cx="8229600" cy="5181917"/>
          </a:xfrm>
        </p:spPr>
        <p:txBody>
          <a:bodyPr/>
          <a:lstStyle/>
          <a:p>
            <a:pPr marL="514350" indent="-514350">
              <a:buNone/>
            </a:pPr>
            <a:r>
              <a:rPr lang="en-US" dirty="0" smtClean="0">
                <a:solidFill>
                  <a:srgbClr val="FFFF00"/>
                </a:solidFill>
              </a:rPr>
              <a:t>Jesuits</a:t>
            </a:r>
            <a:r>
              <a:rPr lang="en-US" dirty="0" smtClean="0"/>
              <a:t> : </a:t>
            </a:r>
            <a:r>
              <a:rPr lang="en-US" i="1" dirty="0" smtClean="0"/>
              <a:t>“the Society of Jesus”</a:t>
            </a:r>
          </a:p>
          <a:p>
            <a:pPr marL="514350" indent="-514350"/>
            <a:r>
              <a:rPr lang="en-US" sz="2800" dirty="0" smtClean="0">
                <a:solidFill>
                  <a:srgbClr val="FF6699"/>
                </a:solidFill>
              </a:rPr>
              <a:t>Ignatius Loyola </a:t>
            </a:r>
            <a:r>
              <a:rPr lang="en-US" sz="2800" dirty="0" smtClean="0"/>
              <a:t>&amp; the </a:t>
            </a:r>
            <a:r>
              <a:rPr lang="en-US" sz="2800" u="sng" dirty="0" smtClean="0">
                <a:solidFill>
                  <a:srgbClr val="CCFF33"/>
                </a:solidFill>
              </a:rPr>
              <a:t>Spiritual Exercises</a:t>
            </a:r>
          </a:p>
          <a:p>
            <a:pPr marL="514350" indent="-514350"/>
            <a:r>
              <a:rPr lang="en-US" sz="2800" dirty="0" smtClean="0"/>
              <a:t>Education &amp; missionary work</a:t>
            </a:r>
          </a:p>
          <a:p>
            <a:pPr marL="514350" indent="-514350"/>
            <a:r>
              <a:rPr lang="en-US" sz="2800" dirty="0" smtClean="0"/>
              <a:t>Swore obedience to the Pope</a:t>
            </a:r>
          </a:p>
          <a:p>
            <a:pPr marL="514350" indent="-514350"/>
            <a:r>
              <a:rPr lang="en-US" sz="2800" dirty="0" smtClean="0"/>
              <a:t>“shock troops” to combat</a:t>
            </a:r>
          </a:p>
          <a:p>
            <a:pPr marL="514350" indent="-514350">
              <a:buNone/>
            </a:pPr>
            <a:r>
              <a:rPr lang="en-US" sz="2800" dirty="0" smtClean="0"/>
              <a:t>       Protestantism &amp; spread faith</a:t>
            </a:r>
          </a:p>
          <a:p>
            <a:pPr marL="514350" indent="-514350"/>
            <a:endParaRPr lang="en-US" dirty="0"/>
          </a:p>
        </p:txBody>
      </p:sp>
      <p:pic>
        <p:nvPicPr>
          <p:cNvPr id="4" name="Picture 5" descr="S:\Publishing\powerpoint\World history\zp936\Images\Ignatius.jpg"/>
          <p:cNvPicPr>
            <a:picLocks noChangeAspect="1" noChangeArrowheads="1"/>
          </p:cNvPicPr>
          <p:nvPr/>
        </p:nvPicPr>
        <p:blipFill>
          <a:blip r:embed="rId3" cstate="print"/>
          <a:srcRect/>
          <a:stretch>
            <a:fillRect/>
          </a:stretch>
        </p:blipFill>
        <p:spPr bwMode="auto">
          <a:xfrm>
            <a:off x="0" y="3733800"/>
            <a:ext cx="2099908" cy="3124200"/>
          </a:xfrm>
          <a:prstGeom prst="rect">
            <a:avLst/>
          </a:prstGeom>
          <a:noFill/>
        </p:spPr>
      </p:pic>
      <p:pic>
        <p:nvPicPr>
          <p:cNvPr id="58370" name="Picture 2" descr="http://www.faculty.fairfield.edu/jmac/sj/vieira.GIF"/>
          <p:cNvPicPr>
            <a:picLocks noChangeAspect="1" noChangeArrowheads="1"/>
          </p:cNvPicPr>
          <p:nvPr/>
        </p:nvPicPr>
        <p:blipFill>
          <a:blip r:embed="rId4" cstate="print"/>
          <a:srcRect/>
          <a:stretch>
            <a:fillRect/>
          </a:stretch>
        </p:blipFill>
        <p:spPr bwMode="auto">
          <a:xfrm>
            <a:off x="6019800" y="2828925"/>
            <a:ext cx="3124200" cy="4029075"/>
          </a:xfrm>
          <a:prstGeom prst="rect">
            <a:avLst/>
          </a:prstGeom>
          <a:noFill/>
        </p:spPr>
      </p:pic>
      <p:sp>
        <p:nvSpPr>
          <p:cNvPr id="6" name="TextBox 5"/>
          <p:cNvSpPr txBox="1"/>
          <p:nvPr/>
        </p:nvSpPr>
        <p:spPr>
          <a:xfrm>
            <a:off x="2133600" y="3810000"/>
            <a:ext cx="2277035" cy="1015663"/>
          </a:xfrm>
          <a:prstGeom prst="rect">
            <a:avLst/>
          </a:prstGeom>
          <a:noFill/>
        </p:spPr>
        <p:txBody>
          <a:bodyPr wrap="none" rtlCol="0">
            <a:spAutoFit/>
          </a:bodyPr>
          <a:lstStyle/>
          <a:p>
            <a:pPr algn="ctr"/>
            <a:r>
              <a:rPr lang="en-US" sz="2000" dirty="0" smtClean="0">
                <a:solidFill>
                  <a:srgbClr val="FFFF00"/>
                </a:solidFill>
              </a:rPr>
              <a:t>St. Ignatius Loyola</a:t>
            </a:r>
          </a:p>
          <a:p>
            <a:pPr algn="ctr"/>
            <a:r>
              <a:rPr lang="en-US" sz="2000" dirty="0" smtClean="0">
                <a:solidFill>
                  <a:srgbClr val="FFFF00"/>
                </a:solidFill>
              </a:rPr>
              <a:t>A noble &amp; former</a:t>
            </a:r>
          </a:p>
          <a:p>
            <a:pPr algn="ctr"/>
            <a:r>
              <a:rPr lang="en-US" sz="2000" dirty="0" smtClean="0">
                <a:solidFill>
                  <a:srgbClr val="FFFF00"/>
                </a:solidFill>
              </a:rPr>
              <a:t>Spanish soldier</a:t>
            </a:r>
            <a:endParaRPr lang="en-US" sz="2000" dirty="0">
              <a:solidFill>
                <a:srgbClr val="FFFF00"/>
              </a:solidFill>
            </a:endParaRPr>
          </a:p>
        </p:txBody>
      </p:sp>
      <p:sp>
        <p:nvSpPr>
          <p:cNvPr id="7" name="TextBox 6"/>
          <p:cNvSpPr txBox="1"/>
          <p:nvPr/>
        </p:nvSpPr>
        <p:spPr>
          <a:xfrm>
            <a:off x="3200400" y="5943600"/>
            <a:ext cx="2915222" cy="707886"/>
          </a:xfrm>
          <a:prstGeom prst="rect">
            <a:avLst/>
          </a:prstGeom>
          <a:noFill/>
        </p:spPr>
        <p:txBody>
          <a:bodyPr wrap="none" rtlCol="0">
            <a:spAutoFit/>
          </a:bodyPr>
          <a:lstStyle/>
          <a:p>
            <a:pPr algn="ctr"/>
            <a:r>
              <a:rPr lang="en-US" sz="2000" dirty="0" smtClean="0">
                <a:solidFill>
                  <a:srgbClr val="FFFF00"/>
                </a:solidFill>
              </a:rPr>
              <a:t>A Jesuit missionary</a:t>
            </a:r>
          </a:p>
          <a:p>
            <a:pPr algn="ctr"/>
            <a:r>
              <a:rPr lang="en-US" sz="2000" dirty="0" smtClean="0">
                <a:solidFill>
                  <a:srgbClr val="FFFF00"/>
                </a:solidFill>
              </a:rPr>
              <a:t>In familiar black robes.</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heckerboard(across)">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checkerboard(across)">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checkerboard(across)">
                                      <p:cBhvr>
                                        <p:cTn id="37" dur="500"/>
                                        <p:tgtEl>
                                          <p:spTgt spid="3">
                                            <p:txEl>
                                              <p:pRg st="4" end="4"/>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heckerboard(across)">
                                      <p:cBhvr>
                                        <p:cTn id="40" dur="500"/>
                                        <p:tgtEl>
                                          <p:spTgt spid="3">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58370"/>
                                        </p:tgtEl>
                                        <p:attrNameLst>
                                          <p:attrName>style.visibility</p:attrName>
                                        </p:attrNameLst>
                                      </p:cBhvr>
                                      <p:to>
                                        <p:strVal val="visible"/>
                                      </p:to>
                                    </p:set>
                                    <p:animEffect transition="in" filter="box(in)">
                                      <p:cBhvr>
                                        <p:cTn id="45" dur="500"/>
                                        <p:tgtEl>
                                          <p:spTgt spid="58370"/>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ox(i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Baroque Art</a:t>
            </a:r>
            <a:endParaRPr lang="en-US" dirty="0"/>
          </a:p>
        </p:txBody>
      </p:sp>
      <p:sp>
        <p:nvSpPr>
          <p:cNvPr id="3" name="Content Placeholder 2"/>
          <p:cNvSpPr>
            <a:spLocks noGrp="1"/>
          </p:cNvSpPr>
          <p:nvPr>
            <p:ph idx="1"/>
          </p:nvPr>
        </p:nvSpPr>
        <p:spPr>
          <a:xfrm>
            <a:off x="457200" y="990600"/>
            <a:ext cx="8229600" cy="5181917"/>
          </a:xfrm>
        </p:spPr>
        <p:txBody>
          <a:bodyPr>
            <a:normAutofit/>
          </a:bodyPr>
          <a:lstStyle/>
          <a:p>
            <a:pPr algn="ctr"/>
            <a:r>
              <a:rPr lang="en-US" sz="2400" dirty="0" smtClean="0"/>
              <a:t>An extravagant style of art (ornate, colorful &amp; </a:t>
            </a:r>
            <a:r>
              <a:rPr lang="en-US" sz="2400" smtClean="0"/>
              <a:t>emotional  </a:t>
            </a:r>
            <a:r>
              <a:rPr lang="en-US" sz="2400" dirty="0" smtClean="0"/>
              <a:t>suggesting </a:t>
            </a:r>
            <a:r>
              <a:rPr lang="en-US" sz="2400" smtClean="0"/>
              <a:t>movement) </a:t>
            </a:r>
            <a:r>
              <a:rPr lang="en-US" sz="2400" dirty="0" smtClean="0"/>
              <a:t>used by the Catholic Church to attract people during the Counter Reformation</a:t>
            </a:r>
            <a:endParaRPr lang="en-US" sz="2400" dirty="0"/>
          </a:p>
        </p:txBody>
      </p:sp>
      <p:pic>
        <p:nvPicPr>
          <p:cNvPr id="1026" name="Picture 2" descr="Click to view full-sized image">
            <a:hlinkClick r:id="rId3"/>
          </p:cNvPr>
          <p:cNvPicPr>
            <a:picLocks noChangeAspect="1" noChangeArrowheads="1"/>
          </p:cNvPicPr>
          <p:nvPr/>
        </p:nvPicPr>
        <p:blipFill>
          <a:blip r:embed="rId4" cstate="print"/>
          <a:srcRect/>
          <a:stretch>
            <a:fillRect/>
          </a:stretch>
        </p:blipFill>
        <p:spPr bwMode="auto">
          <a:xfrm>
            <a:off x="3886200" y="3429000"/>
            <a:ext cx="2438400" cy="3208421"/>
          </a:xfrm>
          <a:prstGeom prst="rect">
            <a:avLst/>
          </a:prstGeom>
          <a:noFill/>
        </p:spPr>
      </p:pic>
      <p:pic>
        <p:nvPicPr>
          <p:cNvPr id="1028" name="Picture 4" descr="Click to view full-sized image">
            <a:hlinkClick r:id="rId5"/>
          </p:cNvPr>
          <p:cNvPicPr>
            <a:picLocks noChangeAspect="1" noChangeArrowheads="1"/>
          </p:cNvPicPr>
          <p:nvPr/>
        </p:nvPicPr>
        <p:blipFill>
          <a:blip r:embed="rId6" cstate="print"/>
          <a:srcRect/>
          <a:stretch>
            <a:fillRect/>
          </a:stretch>
        </p:blipFill>
        <p:spPr bwMode="auto">
          <a:xfrm>
            <a:off x="6721475" y="3581400"/>
            <a:ext cx="2422525" cy="3114676"/>
          </a:xfrm>
          <a:prstGeom prst="rect">
            <a:avLst/>
          </a:prstGeom>
          <a:noFill/>
        </p:spPr>
      </p:pic>
      <p:pic>
        <p:nvPicPr>
          <p:cNvPr id="1030" name="Picture 6" descr="Click to view full-sized image">
            <a:hlinkClick r:id="rId7"/>
          </p:cNvPr>
          <p:cNvPicPr>
            <a:picLocks noChangeAspect="1" noChangeArrowheads="1"/>
          </p:cNvPicPr>
          <p:nvPr/>
        </p:nvPicPr>
        <p:blipFill>
          <a:blip r:embed="rId8" cstate="print"/>
          <a:srcRect/>
          <a:stretch>
            <a:fillRect/>
          </a:stretch>
        </p:blipFill>
        <p:spPr bwMode="auto">
          <a:xfrm>
            <a:off x="228600" y="4191000"/>
            <a:ext cx="3414252" cy="2472939"/>
          </a:xfrm>
          <a:prstGeom prst="rect">
            <a:avLst/>
          </a:prstGeom>
          <a:noFill/>
        </p:spPr>
      </p:pic>
      <p:sp>
        <p:nvSpPr>
          <p:cNvPr id="7" name="TextBox 6"/>
          <p:cNvSpPr txBox="1"/>
          <p:nvPr/>
        </p:nvSpPr>
        <p:spPr>
          <a:xfrm>
            <a:off x="304800" y="2286000"/>
            <a:ext cx="3237746" cy="707886"/>
          </a:xfrm>
          <a:prstGeom prst="rect">
            <a:avLst/>
          </a:prstGeom>
          <a:noFill/>
        </p:spPr>
        <p:txBody>
          <a:bodyPr wrap="none" rtlCol="0">
            <a:spAutoFit/>
          </a:bodyPr>
          <a:lstStyle/>
          <a:p>
            <a:r>
              <a:rPr lang="en-US" sz="2000" dirty="0" smtClean="0">
                <a:solidFill>
                  <a:srgbClr val="FFFF00"/>
                </a:solidFill>
              </a:rPr>
              <a:t>Michelangelo Caravaggio</a:t>
            </a:r>
          </a:p>
          <a:p>
            <a:pPr algn="ctr"/>
            <a:r>
              <a:rPr lang="en-US" sz="2000" dirty="0" smtClean="0">
                <a:solidFill>
                  <a:srgbClr val="FFFF00"/>
                </a:solidFill>
              </a:rPr>
              <a:t>1572-1610</a:t>
            </a:r>
            <a:endParaRPr lang="en-US" sz="2000" dirty="0">
              <a:solidFill>
                <a:srgbClr val="FFFF00"/>
              </a:solidFill>
            </a:endParaRPr>
          </a:p>
        </p:txBody>
      </p:sp>
      <p:sp>
        <p:nvSpPr>
          <p:cNvPr id="8" name="TextBox 7"/>
          <p:cNvSpPr txBox="1"/>
          <p:nvPr/>
        </p:nvSpPr>
        <p:spPr>
          <a:xfrm>
            <a:off x="381000" y="3657600"/>
            <a:ext cx="2769861" cy="369332"/>
          </a:xfrm>
          <a:prstGeom prst="rect">
            <a:avLst/>
          </a:prstGeom>
          <a:noFill/>
        </p:spPr>
        <p:txBody>
          <a:bodyPr wrap="none" rtlCol="0">
            <a:spAutoFit/>
          </a:bodyPr>
          <a:lstStyle/>
          <a:p>
            <a:r>
              <a:rPr lang="en-US" dirty="0" smtClean="0">
                <a:solidFill>
                  <a:srgbClr val="FFFF00"/>
                </a:solidFill>
              </a:rPr>
              <a:t>Incredulity of St. Thomas</a:t>
            </a:r>
            <a:endParaRPr lang="en-US" dirty="0">
              <a:solidFill>
                <a:srgbClr val="FFFF00"/>
              </a:solidFill>
            </a:endParaRPr>
          </a:p>
        </p:txBody>
      </p:sp>
      <p:sp>
        <p:nvSpPr>
          <p:cNvPr id="9" name="TextBox 8"/>
          <p:cNvSpPr txBox="1"/>
          <p:nvPr/>
        </p:nvSpPr>
        <p:spPr>
          <a:xfrm>
            <a:off x="3581400" y="2971800"/>
            <a:ext cx="2467983" cy="369332"/>
          </a:xfrm>
          <a:prstGeom prst="rect">
            <a:avLst/>
          </a:prstGeom>
          <a:noFill/>
        </p:spPr>
        <p:txBody>
          <a:bodyPr wrap="none" rtlCol="0">
            <a:spAutoFit/>
          </a:bodyPr>
          <a:lstStyle/>
          <a:p>
            <a:r>
              <a:rPr lang="en-US" dirty="0" smtClean="0">
                <a:solidFill>
                  <a:srgbClr val="FFFF00"/>
                </a:solidFill>
              </a:rPr>
              <a:t>Conversion of St. Paul</a:t>
            </a:r>
            <a:endParaRPr lang="en-US" dirty="0">
              <a:solidFill>
                <a:srgbClr val="FFFF00"/>
              </a:solidFill>
            </a:endParaRPr>
          </a:p>
        </p:txBody>
      </p:sp>
      <p:sp>
        <p:nvSpPr>
          <p:cNvPr id="10" name="TextBox 9"/>
          <p:cNvSpPr txBox="1"/>
          <p:nvPr/>
        </p:nvSpPr>
        <p:spPr>
          <a:xfrm>
            <a:off x="6400800" y="3124200"/>
            <a:ext cx="2543902" cy="369332"/>
          </a:xfrm>
          <a:prstGeom prst="rect">
            <a:avLst/>
          </a:prstGeom>
          <a:noFill/>
        </p:spPr>
        <p:txBody>
          <a:bodyPr wrap="none" rtlCol="0">
            <a:spAutoFit/>
          </a:bodyPr>
          <a:lstStyle/>
          <a:p>
            <a:r>
              <a:rPr lang="en-US" dirty="0" smtClean="0">
                <a:solidFill>
                  <a:srgbClr val="FFFF00"/>
                </a:solidFill>
              </a:rPr>
              <a:t>Crucifixion of St. Peter</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ox(in)">
                                      <p:cBhvr>
                                        <p:cTn id="12" dur="500"/>
                                        <p:tgtEl>
                                          <p:spTgt spid="7">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box(in)">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ox(i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ox(in)">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box(in)">
                                      <p:cBhvr>
                                        <p:cTn id="30" dur="500"/>
                                        <p:tgtEl>
                                          <p:spTgt spid="9">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box(in)">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box(in)">
                                      <p:cBhvr>
                                        <p:cTn id="40" dur="500"/>
                                        <p:tgtEl>
                                          <p:spTgt spid="1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box(in)">
                                      <p:cBhvr>
                                        <p:cTn id="45"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Baroque Art</a:t>
            </a:r>
            <a:endParaRPr lang="en-US" dirty="0"/>
          </a:p>
        </p:txBody>
      </p:sp>
      <p:sp>
        <p:nvSpPr>
          <p:cNvPr id="3" name="Content Placeholder 2"/>
          <p:cNvSpPr>
            <a:spLocks noGrp="1"/>
          </p:cNvSpPr>
          <p:nvPr>
            <p:ph idx="1"/>
          </p:nvPr>
        </p:nvSpPr>
        <p:spPr>
          <a:xfrm>
            <a:off x="457200" y="990600"/>
            <a:ext cx="8229600" cy="5181917"/>
          </a:xfrm>
        </p:spPr>
        <p:txBody>
          <a:bodyPr/>
          <a:lstStyle/>
          <a:p>
            <a:endParaRPr lang="en-US" dirty="0"/>
          </a:p>
        </p:txBody>
      </p:sp>
      <p:pic>
        <p:nvPicPr>
          <p:cNvPr id="60418" name="Picture 2" descr="Click to view full-sized image">
            <a:hlinkClick r:id="rId3"/>
          </p:cNvPr>
          <p:cNvPicPr>
            <a:picLocks noChangeAspect="1" noChangeArrowheads="1"/>
          </p:cNvPicPr>
          <p:nvPr/>
        </p:nvPicPr>
        <p:blipFill>
          <a:blip r:embed="rId4" cstate="print"/>
          <a:srcRect/>
          <a:stretch>
            <a:fillRect/>
          </a:stretch>
        </p:blipFill>
        <p:spPr bwMode="auto">
          <a:xfrm>
            <a:off x="0" y="1012521"/>
            <a:ext cx="4267200" cy="5845479"/>
          </a:xfrm>
          <a:prstGeom prst="rect">
            <a:avLst/>
          </a:prstGeom>
          <a:noFill/>
        </p:spPr>
      </p:pic>
      <p:sp>
        <p:nvSpPr>
          <p:cNvPr id="5" name="TextBox 4"/>
          <p:cNvSpPr txBox="1"/>
          <p:nvPr/>
        </p:nvSpPr>
        <p:spPr>
          <a:xfrm>
            <a:off x="4267200" y="990600"/>
            <a:ext cx="1425005" cy="923330"/>
          </a:xfrm>
          <a:prstGeom prst="rect">
            <a:avLst/>
          </a:prstGeom>
          <a:noFill/>
        </p:spPr>
        <p:txBody>
          <a:bodyPr wrap="none" rtlCol="0">
            <a:spAutoFit/>
          </a:bodyPr>
          <a:lstStyle/>
          <a:p>
            <a:r>
              <a:rPr lang="en-US" dirty="0" err="1" smtClean="0">
                <a:solidFill>
                  <a:srgbClr val="FFFF00"/>
                </a:solidFill>
              </a:rPr>
              <a:t>Reubens</a:t>
            </a:r>
            <a:r>
              <a:rPr lang="en-US" dirty="0" smtClean="0">
                <a:solidFill>
                  <a:srgbClr val="FFFF00"/>
                </a:solidFill>
              </a:rPr>
              <a:t>’ </a:t>
            </a:r>
          </a:p>
          <a:p>
            <a:r>
              <a:rPr lang="en-US" dirty="0" smtClean="0">
                <a:solidFill>
                  <a:srgbClr val="FFFF00"/>
                </a:solidFill>
              </a:rPr>
              <a:t>Elevation of</a:t>
            </a:r>
          </a:p>
          <a:p>
            <a:r>
              <a:rPr lang="en-US" dirty="0" smtClean="0">
                <a:solidFill>
                  <a:srgbClr val="FFFF00"/>
                </a:solidFill>
              </a:rPr>
              <a:t> the Cross</a:t>
            </a:r>
            <a:endParaRPr lang="en-US" dirty="0">
              <a:solidFill>
                <a:srgbClr val="FFFF00"/>
              </a:solidFill>
            </a:endParaRPr>
          </a:p>
        </p:txBody>
      </p:sp>
      <p:pic>
        <p:nvPicPr>
          <p:cNvPr id="60420" name="Picture 4" descr="Click to view full-sized image">
            <a:hlinkClick r:id="rId5"/>
          </p:cNvPr>
          <p:cNvPicPr>
            <a:picLocks noChangeAspect="1" noChangeArrowheads="1"/>
          </p:cNvPicPr>
          <p:nvPr/>
        </p:nvPicPr>
        <p:blipFill>
          <a:blip r:embed="rId6" cstate="print"/>
          <a:srcRect/>
          <a:stretch>
            <a:fillRect/>
          </a:stretch>
        </p:blipFill>
        <p:spPr bwMode="auto">
          <a:xfrm>
            <a:off x="5886450" y="1687286"/>
            <a:ext cx="3257550" cy="5170714"/>
          </a:xfrm>
          <a:prstGeom prst="rect">
            <a:avLst/>
          </a:prstGeom>
          <a:noFill/>
        </p:spPr>
      </p:pic>
      <p:sp>
        <p:nvSpPr>
          <p:cNvPr id="7" name="TextBox 6"/>
          <p:cNvSpPr txBox="1"/>
          <p:nvPr/>
        </p:nvSpPr>
        <p:spPr>
          <a:xfrm>
            <a:off x="6553200" y="1143000"/>
            <a:ext cx="1783758" cy="369332"/>
          </a:xfrm>
          <a:prstGeom prst="rect">
            <a:avLst/>
          </a:prstGeom>
          <a:noFill/>
        </p:spPr>
        <p:txBody>
          <a:bodyPr wrap="none" rtlCol="0">
            <a:spAutoFit/>
          </a:bodyPr>
          <a:lstStyle/>
          <a:p>
            <a:r>
              <a:rPr lang="en-US" dirty="0" smtClean="0">
                <a:solidFill>
                  <a:srgbClr val="FFFF00"/>
                </a:solidFill>
              </a:rPr>
              <a:t>Bernini’s David</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box(in)">
                                      <p:cBhvr>
                                        <p:cTn id="7" dur="500"/>
                                        <p:tgtEl>
                                          <p:spTgt spid="6041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0420"/>
                                        </p:tgtEl>
                                        <p:attrNameLst>
                                          <p:attrName>style.visibility</p:attrName>
                                        </p:attrNameLst>
                                      </p:cBhvr>
                                      <p:to>
                                        <p:strVal val="visible"/>
                                      </p:to>
                                    </p:set>
                                    <p:animEffect transition="in" filter="box(in)">
                                      <p:cBhvr>
                                        <p:cTn id="17" dur="500"/>
                                        <p:tgtEl>
                                          <p:spTgt spid="60420"/>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pPr algn="l"/>
            <a:r>
              <a:rPr lang="en-US" dirty="0" smtClean="0"/>
              <a:t>Baroque Ceilings - </a:t>
            </a:r>
            <a:r>
              <a:rPr lang="en-US" dirty="0" err="1" smtClean="0"/>
              <a:t>Baciccio</a:t>
            </a:r>
            <a:endParaRPr lang="en-US" dirty="0"/>
          </a:p>
        </p:txBody>
      </p:sp>
      <p:sp>
        <p:nvSpPr>
          <p:cNvPr id="3" name="Content Placeholder 2"/>
          <p:cNvSpPr>
            <a:spLocks noGrp="1"/>
          </p:cNvSpPr>
          <p:nvPr>
            <p:ph idx="1"/>
          </p:nvPr>
        </p:nvSpPr>
        <p:spPr/>
        <p:txBody>
          <a:bodyPr/>
          <a:lstStyle/>
          <a:p>
            <a:endParaRPr lang="en-US"/>
          </a:p>
        </p:txBody>
      </p:sp>
      <p:pic>
        <p:nvPicPr>
          <p:cNvPr id="61442" name="Picture 2" descr="Il Gesù: Ceiling by Baciccio (painting) and Antonio Raggi and Leonardo Retti (stuccoes) - 1679"/>
          <p:cNvPicPr>
            <a:picLocks noChangeAspect="1" noChangeArrowheads="1"/>
          </p:cNvPicPr>
          <p:nvPr/>
        </p:nvPicPr>
        <p:blipFill>
          <a:blip r:embed="rId3" cstate="print"/>
          <a:srcRect/>
          <a:stretch>
            <a:fillRect/>
          </a:stretch>
        </p:blipFill>
        <p:spPr bwMode="auto">
          <a:xfrm>
            <a:off x="1260347" y="914400"/>
            <a:ext cx="6062473" cy="594360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Baroque Ceilings</a:t>
            </a:r>
            <a:endParaRPr lang="en-US" dirty="0"/>
          </a:p>
        </p:txBody>
      </p:sp>
      <p:sp>
        <p:nvSpPr>
          <p:cNvPr id="3" name="Content Placeholder 2"/>
          <p:cNvSpPr>
            <a:spLocks noGrp="1"/>
          </p:cNvSpPr>
          <p:nvPr>
            <p:ph idx="1"/>
          </p:nvPr>
        </p:nvSpPr>
        <p:spPr/>
        <p:txBody>
          <a:bodyPr/>
          <a:lstStyle/>
          <a:p>
            <a:endParaRPr lang="en-US"/>
          </a:p>
        </p:txBody>
      </p:sp>
      <p:pic>
        <p:nvPicPr>
          <p:cNvPr id="4" name="Picture 6" descr="Details of the painting by il Baciccio"/>
          <p:cNvPicPr>
            <a:picLocks noChangeAspect="1" noChangeArrowheads="1"/>
          </p:cNvPicPr>
          <p:nvPr/>
        </p:nvPicPr>
        <p:blipFill>
          <a:blip r:embed="rId3" cstate="print"/>
          <a:srcRect/>
          <a:stretch>
            <a:fillRect/>
          </a:stretch>
        </p:blipFill>
        <p:spPr bwMode="auto">
          <a:xfrm>
            <a:off x="457200" y="1423629"/>
            <a:ext cx="8382000" cy="543437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l"/>
            <a:r>
              <a:rPr lang="en-US" dirty="0" smtClean="0"/>
              <a:t>Baroque Ceilings – Andrea </a:t>
            </a:r>
            <a:r>
              <a:rPr lang="en-US" dirty="0" err="1" smtClean="0"/>
              <a:t>Pozzi</a:t>
            </a:r>
            <a:endParaRPr lang="en-US" dirty="0"/>
          </a:p>
        </p:txBody>
      </p:sp>
      <p:sp>
        <p:nvSpPr>
          <p:cNvPr id="3" name="Content Placeholder 2"/>
          <p:cNvSpPr>
            <a:spLocks noGrp="1"/>
          </p:cNvSpPr>
          <p:nvPr>
            <p:ph idx="1"/>
          </p:nvPr>
        </p:nvSpPr>
        <p:spPr/>
        <p:txBody>
          <a:bodyPr/>
          <a:lstStyle/>
          <a:p>
            <a:endParaRPr lang="en-US"/>
          </a:p>
        </p:txBody>
      </p:sp>
      <p:pic>
        <p:nvPicPr>
          <p:cNvPr id="4" name="Picture 4" descr="S. Ignazio: Ceiling by Andrea Pozzo - 1691-94"/>
          <p:cNvPicPr>
            <a:picLocks noChangeAspect="1" noChangeArrowheads="1"/>
          </p:cNvPicPr>
          <p:nvPr/>
        </p:nvPicPr>
        <p:blipFill>
          <a:blip r:embed="rId3" cstate="print"/>
          <a:srcRect/>
          <a:stretch>
            <a:fillRect/>
          </a:stretch>
        </p:blipFill>
        <p:spPr bwMode="auto">
          <a:xfrm>
            <a:off x="1143001" y="959894"/>
            <a:ext cx="7403124" cy="5745708"/>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39762"/>
          </a:xfrm>
        </p:spPr>
        <p:txBody>
          <a:bodyPr>
            <a:normAutofit fontScale="90000"/>
          </a:bodyPr>
          <a:lstStyle/>
          <a:p>
            <a:pPr algn="ctr"/>
            <a:r>
              <a:rPr lang="en-US" dirty="0" smtClean="0">
                <a:solidFill>
                  <a:srgbClr val="FFFF00"/>
                </a:solidFill>
              </a:rPr>
              <a:t>Results of the Reformation Era</a:t>
            </a:r>
            <a:endParaRPr lang="en-US" dirty="0">
              <a:solidFill>
                <a:srgbClr val="FFFF00"/>
              </a:solidFill>
            </a:endParaRPr>
          </a:p>
        </p:txBody>
      </p:sp>
      <p:sp>
        <p:nvSpPr>
          <p:cNvPr id="3" name="Content Placeholder 2"/>
          <p:cNvSpPr>
            <a:spLocks noGrp="1"/>
          </p:cNvSpPr>
          <p:nvPr>
            <p:ph idx="1"/>
          </p:nvPr>
        </p:nvSpPr>
        <p:spPr>
          <a:xfrm>
            <a:off x="457200" y="838200"/>
            <a:ext cx="8229600" cy="5287963"/>
          </a:xfrm>
        </p:spPr>
        <p:txBody>
          <a:bodyPr>
            <a:normAutofit/>
          </a:bodyPr>
          <a:lstStyle/>
          <a:p>
            <a:pPr>
              <a:buFont typeface="Wingdings" pitchFamily="2" charset="2"/>
              <a:buChar char="Ø"/>
            </a:pPr>
            <a:endParaRPr lang="en-US" dirty="0"/>
          </a:p>
        </p:txBody>
      </p:sp>
      <p:sp>
        <p:nvSpPr>
          <p:cNvPr id="4" name="Oval 3"/>
          <p:cNvSpPr/>
          <p:nvPr/>
        </p:nvSpPr>
        <p:spPr>
          <a:xfrm>
            <a:off x="152400" y="838200"/>
            <a:ext cx="4191000" cy="2895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t>No longer one Christian Church in Western Europe</a:t>
            </a:r>
          </a:p>
          <a:p>
            <a:pPr algn="ctr"/>
            <a:r>
              <a:rPr lang="en-US" sz="2200" dirty="0" smtClean="0">
                <a:solidFill>
                  <a:srgbClr val="FFFF00"/>
                </a:solidFill>
              </a:rPr>
              <a:t>North = Protestant, </a:t>
            </a:r>
            <a:r>
              <a:rPr lang="en-US" sz="2200" dirty="0" smtClean="0">
                <a:solidFill>
                  <a:srgbClr val="FFC000"/>
                </a:solidFill>
              </a:rPr>
              <a:t>South = Catholic</a:t>
            </a:r>
          </a:p>
        </p:txBody>
      </p:sp>
      <p:sp>
        <p:nvSpPr>
          <p:cNvPr id="5" name="Oval 4"/>
          <p:cNvSpPr/>
          <p:nvPr/>
        </p:nvSpPr>
        <p:spPr>
          <a:xfrm>
            <a:off x="0" y="3886200"/>
            <a:ext cx="3048000" cy="2743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FFFF00"/>
                </a:solidFill>
              </a:rPr>
              <a:t>Increased interest in reading &amp; education</a:t>
            </a:r>
            <a:endParaRPr lang="en-US" sz="2000" dirty="0">
              <a:solidFill>
                <a:srgbClr val="FFFF00"/>
              </a:solidFill>
            </a:endParaRPr>
          </a:p>
        </p:txBody>
      </p:sp>
      <p:sp>
        <p:nvSpPr>
          <p:cNvPr id="6" name="Oval 5"/>
          <p:cNvSpPr/>
          <p:nvPr/>
        </p:nvSpPr>
        <p:spPr>
          <a:xfrm>
            <a:off x="3124200" y="3810000"/>
            <a:ext cx="3124200" cy="281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accent4">
                    <a:lumMod val="40000"/>
                    <a:lumOff val="60000"/>
                  </a:schemeClr>
                </a:solidFill>
              </a:rPr>
              <a:t>Decrease in power &amp; authority of the pope &amp; Catholic Church</a:t>
            </a:r>
          </a:p>
        </p:txBody>
      </p:sp>
      <p:sp>
        <p:nvSpPr>
          <p:cNvPr id="7" name="Oval 6"/>
          <p:cNvSpPr/>
          <p:nvPr/>
        </p:nvSpPr>
        <p:spPr>
          <a:xfrm>
            <a:off x="6324600" y="3886200"/>
            <a:ext cx="2819400" cy="281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CCFF33"/>
                </a:solidFill>
              </a:rPr>
              <a:t>“Protestant work ethic”</a:t>
            </a:r>
          </a:p>
        </p:txBody>
      </p:sp>
      <p:sp>
        <p:nvSpPr>
          <p:cNvPr id="8" name="Oval 7"/>
          <p:cNvSpPr/>
          <p:nvPr/>
        </p:nvSpPr>
        <p:spPr>
          <a:xfrm>
            <a:off x="4648200" y="685800"/>
            <a:ext cx="4495800" cy="3124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rgbClr val="CCFF33"/>
                </a:solidFill>
              </a:rPr>
              <a:t>Quarrels, warfare &amp; persecution:</a:t>
            </a:r>
          </a:p>
          <a:p>
            <a:pPr algn="ctr">
              <a:buFont typeface="Arial" pitchFamily="34" charset="0"/>
              <a:buChar char="•"/>
            </a:pPr>
            <a:r>
              <a:rPr lang="en-US" sz="2200" dirty="0" smtClean="0">
                <a:solidFill>
                  <a:srgbClr val="CC99FF"/>
                </a:solidFill>
              </a:rPr>
              <a:t>Huguenots</a:t>
            </a:r>
            <a:r>
              <a:rPr lang="en-US" sz="2200" dirty="0" smtClean="0"/>
              <a:t> &amp; civil war in France: 1560’s –90’s</a:t>
            </a:r>
          </a:p>
          <a:p>
            <a:pPr algn="ctr">
              <a:buFont typeface="Arial" pitchFamily="34" charset="0"/>
              <a:buChar char="•"/>
            </a:pPr>
            <a:r>
              <a:rPr lang="en-US" sz="2200" dirty="0" smtClean="0">
                <a:solidFill>
                  <a:srgbClr val="FFC000"/>
                </a:solidFill>
              </a:rPr>
              <a:t>30 Years War </a:t>
            </a:r>
            <a:r>
              <a:rPr lang="en-US" sz="2200" dirty="0" smtClean="0"/>
              <a:t>in Germany: 1618 – 1648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3" cstate="print"/>
          <a:srcRect/>
          <a:stretch>
            <a:fillRect/>
          </a:stretch>
        </p:blipFill>
        <p:spPr bwMode="auto">
          <a:xfrm>
            <a:off x="914400" y="0"/>
            <a:ext cx="7509937" cy="67023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813264"/>
          </a:xfrm>
        </p:spPr>
        <p:txBody>
          <a:bodyPr/>
          <a:lstStyle/>
          <a:p>
            <a:pPr algn="ctr"/>
            <a:r>
              <a:rPr lang="en-US" dirty="0" smtClean="0">
                <a:solidFill>
                  <a:schemeClr val="accent4">
                    <a:lumMod val="60000"/>
                    <a:lumOff val="40000"/>
                  </a:schemeClr>
                </a:solidFill>
              </a:rPr>
              <a:t>Protestant Reformation</a:t>
            </a:r>
            <a:endParaRPr lang="en-US" dirty="0"/>
          </a:p>
        </p:txBody>
      </p:sp>
      <p:sp>
        <p:nvSpPr>
          <p:cNvPr id="3" name="Content Placeholder 2"/>
          <p:cNvSpPr>
            <a:spLocks noGrp="1"/>
          </p:cNvSpPr>
          <p:nvPr>
            <p:ph idx="1"/>
          </p:nvPr>
        </p:nvSpPr>
        <p:spPr>
          <a:xfrm>
            <a:off x="228600" y="1066800"/>
            <a:ext cx="8915400" cy="5486400"/>
          </a:xfrm>
        </p:spPr>
        <p:txBody>
          <a:bodyPr/>
          <a:lstStyle/>
          <a:p>
            <a:r>
              <a:rPr lang="en-US" b="1" dirty="0" smtClean="0">
                <a:solidFill>
                  <a:srgbClr val="FFFF00"/>
                </a:solidFill>
              </a:rPr>
              <a:t>Problems &amp; Criticisms of the Church</a:t>
            </a:r>
          </a:p>
          <a:p>
            <a:pPr marL="514350" indent="-514350">
              <a:buFont typeface="+mj-lt"/>
              <a:buAutoNum type="arabicPeriod"/>
            </a:pPr>
            <a:r>
              <a:rPr lang="en-US" dirty="0" smtClean="0"/>
              <a:t>Pope’s power challenged by powerful kings</a:t>
            </a:r>
          </a:p>
          <a:p>
            <a:pPr marL="514350" indent="-514350">
              <a:buFont typeface="+mj-lt"/>
              <a:buAutoNum type="arabicPeriod"/>
            </a:pPr>
            <a:r>
              <a:rPr lang="en-US" dirty="0" smtClean="0"/>
              <a:t>Criticism by merchants (usury, prices &amp; tax)</a:t>
            </a:r>
          </a:p>
          <a:p>
            <a:pPr marL="514350" indent="-514350">
              <a:buFont typeface="+mj-lt"/>
              <a:buAutoNum type="arabicPeriod"/>
            </a:pPr>
            <a:r>
              <a:rPr lang="en-US" dirty="0" smtClean="0"/>
              <a:t>New Ideas questioning Church</a:t>
            </a:r>
          </a:p>
          <a:p>
            <a:pPr marL="514350" indent="-514350">
              <a:buFont typeface="+mj-lt"/>
              <a:buAutoNum type="arabicPeriod"/>
            </a:pPr>
            <a:r>
              <a:rPr lang="en-US" dirty="0" smtClean="0"/>
              <a:t>Too much greed, wealth &amp; power (corrupt)</a:t>
            </a:r>
          </a:p>
          <a:p>
            <a:pPr marL="514350" indent="-514350">
              <a:buFont typeface="+mj-lt"/>
              <a:buAutoNum type="arabicPeriod"/>
            </a:pPr>
            <a:r>
              <a:rPr lang="en-US" dirty="0" smtClean="0"/>
              <a:t>Ceremonies &amp; doctrines too complicated</a:t>
            </a:r>
          </a:p>
          <a:p>
            <a:pPr marL="514350" indent="-514350">
              <a:buFont typeface="+mj-lt"/>
              <a:buAutoNum type="arabicPeriod"/>
            </a:pPr>
            <a:r>
              <a:rPr lang="en-US" dirty="0" smtClean="0"/>
              <a:t>Church Embarrassments</a:t>
            </a:r>
          </a:p>
          <a:p>
            <a:pPr marL="514350" indent="-514350">
              <a:buNone/>
            </a:pPr>
            <a:r>
              <a:rPr lang="en-US" dirty="0" smtClean="0"/>
              <a:t>        </a:t>
            </a:r>
          </a:p>
          <a:p>
            <a:pPr marL="514350" indent="-514350" algn="ctr">
              <a:buFont typeface="Wingdings" pitchFamily="2" charset="2"/>
              <a:buChar char="Ø"/>
            </a:pPr>
            <a:r>
              <a:rPr lang="en-US" b="1" dirty="0" smtClean="0">
                <a:solidFill>
                  <a:srgbClr val="FFFF00"/>
                </a:solidFill>
              </a:rPr>
              <a:t>Church has lost sight of its spiritual mission as proclaimed by Christ.</a:t>
            </a:r>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decel="50000" fill="hold">
                                          <p:stCondLst>
                                            <p:cond delay="0"/>
                                          </p:stCondLst>
                                        </p:cTn>
                                        <p:tgtEl>
                                          <p:spTgt spid="3">
                                            <p:txEl>
                                              <p:pRg st="3" end="3"/>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3" end="3"/>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3" end="3"/>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3" end="3"/>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3" end="3"/>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3" end="3"/>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decel="50000" fill="hold">
                                          <p:stCondLst>
                                            <p:cond delay="0"/>
                                          </p:stCondLst>
                                        </p:cTn>
                                        <p:tgtEl>
                                          <p:spTgt spid="3">
                                            <p:txEl>
                                              <p:pRg st="4" end="4"/>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4" end="4"/>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4" end="4"/>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4" end="4"/>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4" end="4"/>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4" end="4"/>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4" end="4"/>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p:cTn id="55" dur="500" decel="50000" fill="hold">
                                          <p:stCondLst>
                                            <p:cond delay="0"/>
                                          </p:stCondLst>
                                        </p:cTn>
                                        <p:tgtEl>
                                          <p:spTgt spid="3">
                                            <p:txEl>
                                              <p:pRg st="5" end="5"/>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
                                            <p:txEl>
                                              <p:pRg st="5" end="5"/>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
                                            <p:txEl>
                                              <p:pRg st="5" end="5"/>
                                            </p:txEl>
                                          </p:spTgt>
                                        </p:tgtEl>
                                        <p:attrNameLst>
                                          <p:attrName>ppt_w</p:attrName>
                                        </p:attrNameLst>
                                      </p:cBhvr>
                                      <p:tavLst>
                                        <p:tav tm="0">
                                          <p:val>
                                            <p:strVal val="#ppt_w*.05"/>
                                          </p:val>
                                        </p:tav>
                                        <p:tav tm="100000">
                                          <p:val>
                                            <p:strVal val="#ppt_w"/>
                                          </p:val>
                                        </p:tav>
                                      </p:tavLst>
                                    </p:anim>
                                    <p:anim calcmode="lin" valueType="num">
                                      <p:cBhvr>
                                        <p:cTn id="58" dur="10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
                                            <p:txEl>
                                              <p:pRg st="5" end="5"/>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
                                            <p:txEl>
                                              <p:pRg st="5" end="5"/>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
                                            <p:txEl>
                                              <p:pRg st="5" end="5"/>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decel="50000" fill="hold">
                                          <p:stCondLst>
                                            <p:cond delay="0"/>
                                          </p:stCondLst>
                                        </p:cTn>
                                        <p:tgtEl>
                                          <p:spTgt spid="3">
                                            <p:txEl>
                                              <p:pRg st="6" end="6"/>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
                                            <p:txEl>
                                              <p:pRg st="6" end="6"/>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
                                            <p:txEl>
                                              <p:pRg st="6" end="6"/>
                                            </p:txEl>
                                          </p:spTgt>
                                        </p:tgtEl>
                                        <p:attrNameLst>
                                          <p:attrName>ppt_w</p:attrName>
                                        </p:attrNameLst>
                                      </p:cBhvr>
                                      <p:tavLst>
                                        <p:tav tm="0">
                                          <p:val>
                                            <p:strVal val="#ppt_w*.05"/>
                                          </p:val>
                                        </p:tav>
                                        <p:tav tm="100000">
                                          <p:val>
                                            <p:strVal val="#ppt_w"/>
                                          </p:val>
                                        </p:tav>
                                      </p:tavLst>
                                    </p:anim>
                                    <p:anim calcmode="lin" valueType="num">
                                      <p:cBhvr>
                                        <p:cTn id="70" dur="10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
                                            <p:txEl>
                                              <p:pRg st="6" end="6"/>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
                                            <p:txEl>
                                              <p:pRg st="6" end="6"/>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
                                            <p:txEl>
                                              <p:pRg st="6" end="6"/>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
                                            <p:txEl>
                                              <p:pRg st="6" end="6"/>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3">
                                            <p:txEl>
                                              <p:pRg st="7" end="7"/>
                                            </p:txEl>
                                          </p:spTgt>
                                        </p:tgtEl>
                                        <p:attrNameLst>
                                          <p:attrName>style.visibility</p:attrName>
                                        </p:attrNameLst>
                                      </p:cBhvr>
                                      <p:to>
                                        <p:strVal val="visible"/>
                                      </p:to>
                                    </p:set>
                                    <p:anim calcmode="lin" valueType="num">
                                      <p:cBhvr>
                                        <p:cTn id="79"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82"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
                                            <p:txEl>
                                              <p:pRg st="7" end="7"/>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35" presetClass="entr" presetSubtype="0" fill="hold"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Effect transition="in" filter="fade">
                                      <p:cBhvr>
                                        <p:cTn id="91" dur="2000"/>
                                        <p:tgtEl>
                                          <p:spTgt spid="3">
                                            <p:txEl>
                                              <p:pRg st="8" end="8"/>
                                            </p:txEl>
                                          </p:spTgt>
                                        </p:tgtEl>
                                      </p:cBhvr>
                                    </p:animEffect>
                                    <p:anim calcmode="lin" valueType="num">
                                      <p:cBhvr>
                                        <p:cTn id="92" dur="2000" fill="hold"/>
                                        <p:tgtEl>
                                          <p:spTgt spid="3">
                                            <p:txEl>
                                              <p:pRg st="8" end="8"/>
                                            </p:txEl>
                                          </p:spTgt>
                                        </p:tgtEl>
                                        <p:attrNameLst>
                                          <p:attrName>style.rotation</p:attrName>
                                        </p:attrNameLst>
                                      </p:cBhvr>
                                      <p:tavLst>
                                        <p:tav tm="0">
                                          <p:val>
                                            <p:fltVal val="720"/>
                                          </p:val>
                                        </p:tav>
                                        <p:tav tm="100000">
                                          <p:val>
                                            <p:fltVal val="0"/>
                                          </p:val>
                                        </p:tav>
                                      </p:tavLst>
                                    </p:anim>
                                    <p:anim calcmode="lin" valueType="num">
                                      <p:cBhvr>
                                        <p:cTn id="93" dur="2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94" dur="2000" fill="hold"/>
                                        <p:tgtEl>
                                          <p:spTgt spid="3">
                                            <p:txEl>
                                              <p:pRg st="8" end="8"/>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3" cstate="print"/>
          <a:srcRect/>
          <a:stretch>
            <a:fillRect/>
          </a:stretch>
        </p:blipFill>
        <p:spPr bwMode="auto">
          <a:xfrm>
            <a:off x="349421" y="0"/>
            <a:ext cx="831618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LUTHER OR CALVIN???</a:t>
            </a:r>
            <a:endParaRPr lang="en-US" dirty="0"/>
          </a:p>
        </p:txBody>
      </p:sp>
      <p:sp>
        <p:nvSpPr>
          <p:cNvPr id="3" name="Content Placeholder 2"/>
          <p:cNvSpPr>
            <a:spLocks noGrp="1"/>
          </p:cNvSpPr>
          <p:nvPr>
            <p:ph idx="1"/>
          </p:nvPr>
        </p:nvSpPr>
        <p:spPr>
          <a:xfrm>
            <a:off x="457200" y="685800"/>
            <a:ext cx="8229600" cy="5791200"/>
          </a:xfrm>
        </p:spPr>
        <p:txBody>
          <a:bodyPr>
            <a:normAutofit fontScale="85000" lnSpcReduction="20000"/>
          </a:bodyPr>
          <a:lstStyle/>
          <a:p>
            <a:r>
              <a:rPr lang="en-US" dirty="0" smtClean="0"/>
              <a:t>Germany</a:t>
            </a:r>
          </a:p>
          <a:p>
            <a:r>
              <a:rPr lang="en-US" dirty="0" smtClean="0"/>
              <a:t>France, Scotland &amp; England</a:t>
            </a:r>
          </a:p>
          <a:p>
            <a:r>
              <a:rPr lang="en-US" dirty="0" smtClean="0"/>
              <a:t>Scandinavia</a:t>
            </a:r>
          </a:p>
          <a:p>
            <a:r>
              <a:rPr lang="en-US" dirty="0" smtClean="0"/>
              <a:t>Geneva, Switzerland</a:t>
            </a:r>
          </a:p>
          <a:p>
            <a:r>
              <a:rPr lang="en-US" dirty="0" smtClean="0"/>
              <a:t>95 Theses</a:t>
            </a:r>
          </a:p>
          <a:p>
            <a:r>
              <a:rPr lang="en-US" dirty="0" smtClean="0"/>
              <a:t>Institutes of Christian Religion</a:t>
            </a:r>
          </a:p>
          <a:p>
            <a:r>
              <a:rPr lang="en-US" dirty="0" smtClean="0"/>
              <a:t>Rejected all Church ceremonies &amp; rituals</a:t>
            </a:r>
          </a:p>
          <a:p>
            <a:r>
              <a:rPr lang="en-US" dirty="0" smtClean="0"/>
              <a:t>Salvation is attained by faith alone</a:t>
            </a:r>
          </a:p>
          <a:p>
            <a:r>
              <a:rPr lang="en-US" dirty="0" smtClean="0"/>
              <a:t>Predestination &amp; the elect</a:t>
            </a:r>
          </a:p>
          <a:p>
            <a:r>
              <a:rPr lang="en-US" dirty="0" smtClean="0"/>
              <a:t>Rejected the pope &amp; created a theocracy.</a:t>
            </a:r>
          </a:p>
          <a:p>
            <a:r>
              <a:rPr lang="en-US" dirty="0" smtClean="0"/>
              <a:t>Prayer services &amp; Bible in the vernacular of the people</a:t>
            </a:r>
          </a:p>
          <a:p>
            <a:r>
              <a:rPr lang="en-US" dirty="0" smtClean="0"/>
              <a:t>The Bible is the only source of religious authority</a:t>
            </a:r>
          </a:p>
          <a:p>
            <a:r>
              <a:rPr lang="en-US" dirty="0" smtClean="0"/>
              <a:t>Hard work = good while excessive pleasure = bad</a:t>
            </a:r>
          </a:p>
          <a:p>
            <a:r>
              <a:rPr lang="en-US" dirty="0" smtClean="0"/>
              <a:t>You do not need the pope, Catholic Church or any clergy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WHB</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37064"/>
          </a:xfrm>
        </p:spPr>
        <p:txBody>
          <a:bodyPr>
            <a:normAutofit fontScale="90000"/>
          </a:bodyPr>
          <a:lstStyle/>
          <a:p>
            <a:pPr algn="ctr"/>
            <a:r>
              <a:rPr lang="en-US" dirty="0" smtClean="0"/>
              <a:t>The Great Schism (1378-1417)</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295400" y="961229"/>
            <a:ext cx="6629400" cy="589677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pPr algn="ctr"/>
            <a:r>
              <a:rPr lang="en-US" dirty="0" smtClean="0"/>
              <a:t>Protestant Reformation</a:t>
            </a:r>
            <a:endParaRPr lang="en-US" dirty="0"/>
          </a:p>
        </p:txBody>
      </p:sp>
      <p:sp>
        <p:nvSpPr>
          <p:cNvPr id="3" name="Content Placeholder 2"/>
          <p:cNvSpPr>
            <a:spLocks noGrp="1"/>
          </p:cNvSpPr>
          <p:nvPr>
            <p:ph idx="1"/>
          </p:nvPr>
        </p:nvSpPr>
        <p:spPr>
          <a:xfrm>
            <a:off x="457200" y="609600"/>
            <a:ext cx="8229600" cy="6248400"/>
          </a:xfrm>
        </p:spPr>
        <p:txBody>
          <a:bodyPr>
            <a:normAutofit/>
          </a:bodyPr>
          <a:lstStyle/>
          <a:p>
            <a:pPr>
              <a:buFont typeface="Wingdings" pitchFamily="2" charset="2"/>
              <a:buChar char="Ø"/>
            </a:pPr>
            <a:r>
              <a:rPr lang="en-US" dirty="0" smtClean="0">
                <a:solidFill>
                  <a:srgbClr val="CCFF33"/>
                </a:solidFill>
              </a:rPr>
              <a:t>Critics:</a:t>
            </a:r>
          </a:p>
          <a:p>
            <a:pPr marL="514350" indent="-514350">
              <a:buAutoNum type="arabicParenR"/>
            </a:pPr>
            <a:r>
              <a:rPr lang="en-US" dirty="0" smtClean="0">
                <a:solidFill>
                  <a:srgbClr val="FF6699"/>
                </a:solidFill>
              </a:rPr>
              <a:t>John Wycliffe </a:t>
            </a:r>
            <a:r>
              <a:rPr lang="en-US" dirty="0" smtClean="0"/>
              <a:t>(England) &amp;</a:t>
            </a:r>
          </a:p>
          <a:p>
            <a:pPr marL="514350" indent="-514350">
              <a:buNone/>
            </a:pPr>
            <a:r>
              <a:rPr lang="en-US" dirty="0"/>
              <a:t> </a:t>
            </a:r>
            <a:r>
              <a:rPr lang="en-US" dirty="0" smtClean="0"/>
              <a:t>                                </a:t>
            </a:r>
            <a:r>
              <a:rPr lang="en-US" dirty="0" smtClean="0">
                <a:solidFill>
                  <a:srgbClr val="FFC000"/>
                </a:solidFill>
              </a:rPr>
              <a:t>John Huss </a:t>
            </a:r>
            <a:r>
              <a:rPr lang="en-US" dirty="0" smtClean="0"/>
              <a:t>(Bohemia)</a:t>
            </a:r>
          </a:p>
          <a:p>
            <a:pPr marL="514350" indent="-514350"/>
            <a:r>
              <a:rPr lang="en-US" dirty="0" smtClean="0"/>
              <a:t>Both were critical of the clergy, power &amp; authority of the pope &amp; emphasized reading the </a:t>
            </a:r>
            <a:r>
              <a:rPr lang="en-US" dirty="0" smtClean="0">
                <a:solidFill>
                  <a:srgbClr val="FFFF00"/>
                </a:solidFill>
              </a:rPr>
              <a:t>Bible </a:t>
            </a:r>
          </a:p>
        </p:txBody>
      </p:sp>
      <p:pic>
        <p:nvPicPr>
          <p:cNvPr id="4" name="Picture 10" descr="S:\Publishing\powerpoint\World history\zp936\Images\wyclif.jpg"/>
          <p:cNvPicPr>
            <a:picLocks noChangeAspect="1" noChangeArrowheads="1"/>
          </p:cNvPicPr>
          <p:nvPr/>
        </p:nvPicPr>
        <p:blipFill>
          <a:blip r:embed="rId3" cstate="print"/>
          <a:srcRect/>
          <a:stretch>
            <a:fillRect/>
          </a:stretch>
        </p:blipFill>
        <p:spPr bwMode="auto">
          <a:xfrm>
            <a:off x="1" y="3698682"/>
            <a:ext cx="2743200" cy="3159318"/>
          </a:xfrm>
          <a:prstGeom prst="rect">
            <a:avLst/>
          </a:prstGeom>
          <a:noFill/>
        </p:spPr>
      </p:pic>
      <p:pic>
        <p:nvPicPr>
          <p:cNvPr id="5" name="Picture 9" descr="S:\Publishing\powerpoint\World history\zp936\Images\Jan_Hus.jpg"/>
          <p:cNvPicPr>
            <a:picLocks noChangeAspect="1" noChangeArrowheads="1"/>
          </p:cNvPicPr>
          <p:nvPr/>
        </p:nvPicPr>
        <p:blipFill>
          <a:blip r:embed="rId4" cstate="print"/>
          <a:srcRect/>
          <a:stretch>
            <a:fillRect/>
          </a:stretch>
        </p:blipFill>
        <p:spPr bwMode="auto">
          <a:xfrm>
            <a:off x="6954264" y="3429000"/>
            <a:ext cx="2189735" cy="3429000"/>
          </a:xfrm>
          <a:prstGeom prst="rect">
            <a:avLst/>
          </a:prstGeom>
          <a:noFill/>
        </p:spPr>
      </p:pic>
      <p:sp>
        <p:nvSpPr>
          <p:cNvPr id="6" name="TextBox 5"/>
          <p:cNvSpPr txBox="1"/>
          <p:nvPr/>
        </p:nvSpPr>
        <p:spPr>
          <a:xfrm>
            <a:off x="2895600" y="3886200"/>
            <a:ext cx="1745991" cy="1323439"/>
          </a:xfrm>
          <a:prstGeom prst="rect">
            <a:avLst/>
          </a:prstGeom>
          <a:noFill/>
        </p:spPr>
        <p:txBody>
          <a:bodyPr wrap="none" rtlCol="0">
            <a:spAutoFit/>
          </a:bodyPr>
          <a:lstStyle/>
          <a:p>
            <a:pPr algn="ctr"/>
            <a:r>
              <a:rPr lang="en-US" sz="2000" dirty="0" smtClean="0">
                <a:solidFill>
                  <a:srgbClr val="FFFF00"/>
                </a:solidFill>
              </a:rPr>
              <a:t>John Wycliffe</a:t>
            </a:r>
          </a:p>
          <a:p>
            <a:pPr algn="ctr"/>
            <a:r>
              <a:rPr lang="en-US" sz="2000" dirty="0" smtClean="0">
                <a:solidFill>
                  <a:srgbClr val="FFFF00"/>
                </a:solidFill>
              </a:rPr>
              <a:t>leader of the </a:t>
            </a:r>
          </a:p>
          <a:p>
            <a:pPr algn="ctr"/>
            <a:r>
              <a:rPr lang="en-US" sz="2000" dirty="0" err="1" smtClean="0">
                <a:solidFill>
                  <a:srgbClr val="FFFF00"/>
                </a:solidFill>
              </a:rPr>
              <a:t>Lollards</a:t>
            </a:r>
            <a:r>
              <a:rPr lang="en-US" sz="2000" dirty="0" smtClean="0">
                <a:solidFill>
                  <a:srgbClr val="FFFF00"/>
                </a:solidFill>
              </a:rPr>
              <a:t> </a:t>
            </a:r>
          </a:p>
          <a:p>
            <a:pPr algn="ctr"/>
            <a:r>
              <a:rPr lang="en-US" sz="2000" dirty="0" smtClean="0">
                <a:solidFill>
                  <a:srgbClr val="FFFF00"/>
                </a:solidFill>
              </a:rPr>
              <a:t>(late 1300’s)</a:t>
            </a:r>
            <a:endParaRPr lang="en-US" sz="2000" dirty="0">
              <a:solidFill>
                <a:srgbClr val="FFFF00"/>
              </a:solidFill>
            </a:endParaRPr>
          </a:p>
        </p:txBody>
      </p:sp>
      <p:sp>
        <p:nvSpPr>
          <p:cNvPr id="7" name="TextBox 6"/>
          <p:cNvSpPr txBox="1"/>
          <p:nvPr/>
        </p:nvSpPr>
        <p:spPr>
          <a:xfrm>
            <a:off x="4876800" y="5029200"/>
            <a:ext cx="1914307" cy="1631216"/>
          </a:xfrm>
          <a:prstGeom prst="rect">
            <a:avLst/>
          </a:prstGeom>
          <a:noFill/>
        </p:spPr>
        <p:txBody>
          <a:bodyPr wrap="none" rtlCol="0">
            <a:spAutoFit/>
          </a:bodyPr>
          <a:lstStyle/>
          <a:p>
            <a:r>
              <a:rPr lang="en-US" sz="2000" dirty="0" smtClean="0">
                <a:solidFill>
                  <a:srgbClr val="FFFF00"/>
                </a:solidFill>
              </a:rPr>
              <a:t>John Huss was</a:t>
            </a:r>
          </a:p>
          <a:p>
            <a:r>
              <a:rPr lang="en-US" sz="2000" dirty="0" smtClean="0">
                <a:solidFill>
                  <a:srgbClr val="FFFF00"/>
                </a:solidFill>
              </a:rPr>
              <a:t>condemned as</a:t>
            </a:r>
          </a:p>
          <a:p>
            <a:r>
              <a:rPr lang="en-US" sz="2000" dirty="0" smtClean="0">
                <a:solidFill>
                  <a:srgbClr val="FFFF00"/>
                </a:solidFill>
              </a:rPr>
              <a:t>a heretic &amp;</a:t>
            </a:r>
          </a:p>
          <a:p>
            <a:r>
              <a:rPr lang="en-US" sz="2000" dirty="0" smtClean="0">
                <a:solidFill>
                  <a:srgbClr val="FFFF00"/>
                </a:solidFill>
              </a:rPr>
              <a:t>burned at the </a:t>
            </a:r>
          </a:p>
          <a:p>
            <a:r>
              <a:rPr lang="en-US" sz="2000" dirty="0" smtClean="0">
                <a:solidFill>
                  <a:srgbClr val="FFFF00"/>
                </a:solidFill>
              </a:rPr>
              <a:t>stake in 1415.</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ox(in)">
                                      <p:cBhvr>
                                        <p:cTn id="20" dur="500"/>
                                        <p:tgtEl>
                                          <p:spTgt spid="6">
                                            <p:txEl>
                                              <p:pRg st="0" end="0"/>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box(in)">
                                      <p:cBhvr>
                                        <p:cTn id="23" dur="500"/>
                                        <p:tgtEl>
                                          <p:spTgt spid="6">
                                            <p:txEl>
                                              <p:pRg st="1" end="1"/>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box(in)">
                                      <p:cBhvr>
                                        <p:cTn id="26" dur="500"/>
                                        <p:tgtEl>
                                          <p:spTgt spid="6">
                                            <p:txEl>
                                              <p:pRg st="2" end="2"/>
                                            </p:txEl>
                                          </p:spTgt>
                                        </p:tgtEl>
                                      </p:cBhvr>
                                    </p:animEffect>
                                  </p:childTnLst>
                                </p:cTn>
                              </p:par>
                              <p:par>
                                <p:cTn id="27" presetID="4" presetClass="entr" presetSubtype="16"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box(in)">
                                      <p:cBhvr>
                                        <p:cTn id="29" dur="5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nodeType="click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ox(in)">
                                      <p:cBhvr>
                                        <p:cTn id="39" dur="500"/>
                                        <p:tgtEl>
                                          <p:spTgt spid="7">
                                            <p:txEl>
                                              <p:pRg st="0" end="0"/>
                                            </p:txEl>
                                          </p:spTgt>
                                        </p:tgtEl>
                                      </p:cBhvr>
                                    </p:animEffect>
                                  </p:childTnLst>
                                </p:cTn>
                              </p:par>
                              <p:par>
                                <p:cTn id="40" presetID="4" presetClass="entr" presetSubtype="16" fill="hold" nodeType="with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box(in)">
                                      <p:cBhvr>
                                        <p:cTn id="42" dur="500"/>
                                        <p:tgtEl>
                                          <p:spTgt spid="7">
                                            <p:txEl>
                                              <p:pRg st="1" end="1"/>
                                            </p:txEl>
                                          </p:spTgt>
                                        </p:tgtEl>
                                      </p:cBhvr>
                                    </p:animEffect>
                                  </p:childTnLst>
                                </p:cTn>
                              </p:par>
                              <p:par>
                                <p:cTn id="43" presetID="4" presetClass="entr" presetSubtype="16" fill="hold" nodeType="withEffect">
                                  <p:stCondLst>
                                    <p:cond delay="0"/>
                                  </p:stCondLst>
                                  <p:childTnLst>
                                    <p:set>
                                      <p:cBhvr>
                                        <p:cTn id="44" dur="1" fill="hold">
                                          <p:stCondLst>
                                            <p:cond delay="0"/>
                                          </p:stCondLst>
                                        </p:cTn>
                                        <p:tgtEl>
                                          <p:spTgt spid="7">
                                            <p:txEl>
                                              <p:pRg st="2" end="2"/>
                                            </p:txEl>
                                          </p:spTgt>
                                        </p:tgtEl>
                                        <p:attrNameLst>
                                          <p:attrName>style.visibility</p:attrName>
                                        </p:attrNameLst>
                                      </p:cBhvr>
                                      <p:to>
                                        <p:strVal val="visible"/>
                                      </p:to>
                                    </p:set>
                                    <p:animEffect transition="in" filter="box(in)">
                                      <p:cBhvr>
                                        <p:cTn id="45" dur="500"/>
                                        <p:tgtEl>
                                          <p:spTgt spid="7">
                                            <p:txEl>
                                              <p:pRg st="2" end="2"/>
                                            </p:txEl>
                                          </p:spTgt>
                                        </p:tgtEl>
                                      </p:cBhvr>
                                    </p:animEffect>
                                  </p:childTnLst>
                                </p:cTn>
                              </p:par>
                              <p:par>
                                <p:cTn id="46" presetID="4" presetClass="entr" presetSubtype="16" fill="hold" nodeType="withEffect">
                                  <p:stCondLst>
                                    <p:cond delay="0"/>
                                  </p:stCondLst>
                                  <p:childTnLst>
                                    <p:set>
                                      <p:cBhvr>
                                        <p:cTn id="47" dur="1" fill="hold">
                                          <p:stCondLst>
                                            <p:cond delay="0"/>
                                          </p:stCondLst>
                                        </p:cTn>
                                        <p:tgtEl>
                                          <p:spTgt spid="7">
                                            <p:txEl>
                                              <p:pRg st="3" end="3"/>
                                            </p:txEl>
                                          </p:spTgt>
                                        </p:tgtEl>
                                        <p:attrNameLst>
                                          <p:attrName>style.visibility</p:attrName>
                                        </p:attrNameLst>
                                      </p:cBhvr>
                                      <p:to>
                                        <p:strVal val="visible"/>
                                      </p:to>
                                    </p:set>
                                    <p:animEffect transition="in" filter="box(in)">
                                      <p:cBhvr>
                                        <p:cTn id="48" dur="500"/>
                                        <p:tgtEl>
                                          <p:spTgt spid="7">
                                            <p:txEl>
                                              <p:pRg st="3" end="3"/>
                                            </p:txEl>
                                          </p:spTgt>
                                        </p:tgtEl>
                                      </p:cBhvr>
                                    </p:animEffect>
                                  </p:childTnLst>
                                </p:cTn>
                              </p:par>
                              <p:par>
                                <p:cTn id="49" presetID="4" presetClass="entr" presetSubtype="16" fill="hold" nodeType="with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Effect transition="in" filter="box(in)">
                                      <p:cBhvr>
                                        <p:cTn id="51" dur="500"/>
                                        <p:tgtEl>
                                          <p:spTgt spid="7">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3">
                                            <p:txEl>
                                              <p:pRg st="3" end="3"/>
                                            </p:txEl>
                                          </p:spTgt>
                                        </p:tgtEl>
                                        <p:attrNameLst>
                                          <p:attrName>style.visibility</p:attrName>
                                        </p:attrNameLst>
                                      </p:cBhvr>
                                      <p:to>
                                        <p:strVal val="visible"/>
                                      </p:to>
                                    </p:set>
                                    <p:animEffect transition="in" filter="checkerboard(across)">
                                      <p:cBhvr>
                                        <p:cTn id="5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660864"/>
          </a:xfrm>
        </p:spPr>
        <p:txBody>
          <a:bodyPr>
            <a:normAutofit fontScale="90000"/>
          </a:bodyPr>
          <a:lstStyle/>
          <a:p>
            <a:pPr algn="ctr"/>
            <a:r>
              <a:rPr lang="en-US" dirty="0" smtClean="0"/>
              <a:t>Protestant Reformation</a:t>
            </a:r>
            <a:endParaRPr lang="en-US" dirty="0"/>
          </a:p>
        </p:txBody>
      </p:sp>
      <p:sp>
        <p:nvSpPr>
          <p:cNvPr id="3" name="Content Placeholder 2"/>
          <p:cNvSpPr>
            <a:spLocks noGrp="1"/>
          </p:cNvSpPr>
          <p:nvPr>
            <p:ph idx="1"/>
          </p:nvPr>
        </p:nvSpPr>
        <p:spPr>
          <a:xfrm>
            <a:off x="457200" y="914400"/>
            <a:ext cx="8229600" cy="5791200"/>
          </a:xfrm>
        </p:spPr>
        <p:txBody>
          <a:bodyPr/>
          <a:lstStyle/>
          <a:p>
            <a:r>
              <a:rPr lang="en-US" dirty="0" smtClean="0">
                <a:solidFill>
                  <a:srgbClr val="CCFF33"/>
                </a:solidFill>
              </a:rPr>
              <a:t>Critics</a:t>
            </a:r>
            <a:endParaRPr lang="en-US" dirty="0">
              <a:solidFill>
                <a:srgbClr val="CCFF33"/>
              </a:solidFill>
            </a:endParaRPr>
          </a:p>
        </p:txBody>
      </p:sp>
      <p:sp>
        <p:nvSpPr>
          <p:cNvPr id="6" name="Rectangle 5"/>
          <p:cNvSpPr/>
          <p:nvPr/>
        </p:nvSpPr>
        <p:spPr>
          <a:xfrm>
            <a:off x="609600" y="1524000"/>
            <a:ext cx="8229600" cy="2431435"/>
          </a:xfrm>
          <a:prstGeom prst="rect">
            <a:avLst/>
          </a:prstGeom>
        </p:spPr>
        <p:txBody>
          <a:bodyPr wrap="square">
            <a:spAutoFit/>
          </a:bodyPr>
          <a:lstStyle/>
          <a:p>
            <a:pPr marL="514350" indent="-514350">
              <a:buAutoNum type="arabicParenR" startAt="2"/>
            </a:pPr>
            <a:r>
              <a:rPr lang="en-US" sz="2800" dirty="0" smtClean="0">
                <a:solidFill>
                  <a:srgbClr val="FFC000"/>
                </a:solidFill>
              </a:rPr>
              <a:t>Northern Humanists </a:t>
            </a:r>
            <a:r>
              <a:rPr lang="en-US" sz="2800" dirty="0" smtClean="0"/>
              <a:t>study the early Church</a:t>
            </a:r>
          </a:p>
          <a:p>
            <a:pPr marL="514350" indent="-514350" algn="ctr"/>
            <a:r>
              <a:rPr lang="en-US" sz="2800" i="1" dirty="0" smtClean="0">
                <a:solidFill>
                  <a:schemeClr val="accent3">
                    <a:lumMod val="60000"/>
                    <a:lumOff val="40000"/>
                  </a:schemeClr>
                </a:solidFill>
              </a:rPr>
              <a:t>“Christian Humanists”</a:t>
            </a:r>
          </a:p>
          <a:p>
            <a:pPr marL="514350" indent="-514350">
              <a:buFont typeface="Wingdings" pitchFamily="2" charset="2"/>
              <a:buChar char="Ø"/>
            </a:pPr>
            <a:r>
              <a:rPr lang="en-US" sz="2400" dirty="0" smtClean="0"/>
              <a:t>Believe Church lost sight of its spiritual mission</a:t>
            </a:r>
          </a:p>
          <a:p>
            <a:pPr marL="514350" indent="-514350">
              <a:buFont typeface="Wingdings" pitchFamily="2" charset="2"/>
              <a:buChar char="Ø"/>
            </a:pPr>
            <a:r>
              <a:rPr lang="en-US" sz="2400" dirty="0" smtClean="0"/>
              <a:t>Too complicated &amp; ceremonial</a:t>
            </a:r>
          </a:p>
          <a:p>
            <a:pPr marL="514350" indent="-514350">
              <a:buFont typeface="Wingdings" pitchFamily="2" charset="2"/>
              <a:buChar char="Ø"/>
            </a:pPr>
            <a:r>
              <a:rPr lang="en-US" sz="2400" dirty="0" smtClean="0"/>
              <a:t>Too much wealth, power &amp; corruption</a:t>
            </a:r>
          </a:p>
          <a:p>
            <a:pPr marL="514350" indent="-514350">
              <a:buFont typeface="Wingdings" pitchFamily="2" charset="2"/>
              <a:buChar char="Ø"/>
            </a:pPr>
            <a:r>
              <a:rPr lang="en-US" sz="2400" dirty="0" smtClean="0"/>
              <a:t>Call for </a:t>
            </a:r>
            <a:r>
              <a:rPr lang="en-US" sz="2400" dirty="0" smtClean="0">
                <a:solidFill>
                  <a:srgbClr val="FFFF00"/>
                </a:solidFill>
              </a:rPr>
              <a:t>REFORM!</a:t>
            </a:r>
          </a:p>
        </p:txBody>
      </p:sp>
      <p:pic>
        <p:nvPicPr>
          <p:cNvPr id="5" name="Picture 13" descr="S:\Publishing\powerpoint\World history\zp936\Images\erasmus.jpg"/>
          <p:cNvPicPr>
            <a:picLocks noChangeAspect="1" noChangeArrowheads="1"/>
          </p:cNvPicPr>
          <p:nvPr/>
        </p:nvPicPr>
        <p:blipFill>
          <a:blip r:embed="rId3" cstate="print"/>
          <a:srcRect/>
          <a:stretch>
            <a:fillRect/>
          </a:stretch>
        </p:blipFill>
        <p:spPr bwMode="auto">
          <a:xfrm>
            <a:off x="6629401" y="3329266"/>
            <a:ext cx="2514600" cy="3528734"/>
          </a:xfrm>
          <a:prstGeom prst="rect">
            <a:avLst/>
          </a:prstGeom>
          <a:noFill/>
        </p:spPr>
      </p:pic>
      <p:sp>
        <p:nvSpPr>
          <p:cNvPr id="8" name="TextBox 7"/>
          <p:cNvSpPr txBox="1"/>
          <p:nvPr/>
        </p:nvSpPr>
        <p:spPr>
          <a:xfrm>
            <a:off x="1752600" y="4800600"/>
            <a:ext cx="4728987" cy="1569660"/>
          </a:xfrm>
          <a:prstGeom prst="rect">
            <a:avLst/>
          </a:prstGeom>
          <a:solidFill>
            <a:srgbClr val="FFFF00"/>
          </a:solidFill>
        </p:spPr>
        <p:txBody>
          <a:bodyPr wrap="none" rtlCol="0">
            <a:spAutoFit/>
          </a:bodyPr>
          <a:lstStyle/>
          <a:p>
            <a:r>
              <a:rPr lang="en-US" sz="2400" dirty="0" err="1" smtClean="0">
                <a:solidFill>
                  <a:schemeClr val="bg2">
                    <a:lumMod val="75000"/>
                  </a:schemeClr>
                </a:solidFill>
              </a:rPr>
              <a:t>Desiderus</a:t>
            </a:r>
            <a:r>
              <a:rPr lang="en-US" sz="2400" dirty="0" smtClean="0">
                <a:solidFill>
                  <a:schemeClr val="bg2">
                    <a:lumMod val="75000"/>
                  </a:schemeClr>
                </a:solidFill>
              </a:rPr>
              <a:t> Erasmus:</a:t>
            </a:r>
          </a:p>
          <a:p>
            <a:r>
              <a:rPr lang="en-US" sz="2400" dirty="0" smtClean="0">
                <a:solidFill>
                  <a:schemeClr val="bg2">
                    <a:lumMod val="75000"/>
                  </a:schemeClr>
                </a:solidFill>
              </a:rPr>
              <a:t>“Greatest Northern Humanist”</a:t>
            </a:r>
          </a:p>
          <a:p>
            <a:r>
              <a:rPr lang="en-US" sz="2400" dirty="0" smtClean="0">
                <a:solidFill>
                  <a:schemeClr val="bg2">
                    <a:lumMod val="75000"/>
                  </a:schemeClr>
                </a:solidFill>
              </a:rPr>
              <a:t>Wrote </a:t>
            </a:r>
            <a:r>
              <a:rPr lang="en-US" sz="2400" u="sng" dirty="0" smtClean="0">
                <a:solidFill>
                  <a:schemeClr val="bg2">
                    <a:lumMod val="75000"/>
                  </a:schemeClr>
                </a:solidFill>
              </a:rPr>
              <a:t>In Praise of Folly </a:t>
            </a:r>
            <a:r>
              <a:rPr lang="en-US" sz="2400" dirty="0" smtClean="0">
                <a:solidFill>
                  <a:schemeClr val="bg2">
                    <a:lumMod val="75000"/>
                  </a:schemeClr>
                </a:solidFill>
              </a:rPr>
              <a:t>(1511)</a:t>
            </a:r>
          </a:p>
          <a:p>
            <a:r>
              <a:rPr lang="en-US" sz="2400" dirty="0" smtClean="0">
                <a:solidFill>
                  <a:schemeClr val="bg2">
                    <a:lumMod val="75000"/>
                  </a:schemeClr>
                </a:solidFill>
              </a:rPr>
              <a:t>A satire on abuses of the Church</a:t>
            </a:r>
            <a:endParaRPr lang="en-US" sz="2400" dirty="0">
              <a:solidFill>
                <a:schemeClr val="bg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checkerboard(across)">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checkerboard(across)">
                                      <p:cBhvr>
                                        <p:cTn id="20" dur="500"/>
                                        <p:tgtEl>
                                          <p:spTgt spid="6">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checkerboard(across)">
                                      <p:cBhvr>
                                        <p:cTn id="25" dur="500"/>
                                        <p:tgtEl>
                                          <p:spTgt spid="6">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6">
                                            <p:txEl>
                                              <p:pRg st="5" end="5"/>
                                            </p:txEl>
                                          </p:spTgt>
                                        </p:tgtEl>
                                        <p:attrNameLst>
                                          <p:attrName>style.visibility</p:attrName>
                                        </p:attrNameLst>
                                      </p:cBhvr>
                                      <p:to>
                                        <p:strVal val="visible"/>
                                      </p:to>
                                    </p:set>
                                    <p:animEffect transition="in" filter="checkerboard(across)">
                                      <p:cBhvr>
                                        <p:cTn id="30" dur="500"/>
                                        <p:tgtEl>
                                          <p:spTgt spid="6">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ox(in)">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ox(i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lstStyle/>
          <a:p>
            <a:pPr algn="ctr"/>
            <a:r>
              <a:rPr lang="en-US" dirty="0" smtClean="0"/>
              <a:t>Protestant Reformation</a:t>
            </a:r>
            <a:endParaRPr lang="en-US" dirty="0"/>
          </a:p>
        </p:txBody>
      </p:sp>
      <p:sp>
        <p:nvSpPr>
          <p:cNvPr id="3" name="Content Placeholder 2"/>
          <p:cNvSpPr>
            <a:spLocks noGrp="1"/>
          </p:cNvSpPr>
          <p:nvPr>
            <p:ph idx="1"/>
          </p:nvPr>
        </p:nvSpPr>
        <p:spPr>
          <a:xfrm>
            <a:off x="457200" y="1447800"/>
            <a:ext cx="8229600" cy="4724717"/>
          </a:xfrm>
        </p:spPr>
        <p:txBody>
          <a:bodyPr/>
          <a:lstStyle/>
          <a:p>
            <a:r>
              <a:rPr lang="en-US" dirty="0" smtClean="0"/>
              <a:t>When the Church refused the call for reform,  these </a:t>
            </a:r>
            <a:r>
              <a:rPr lang="en-US" dirty="0" smtClean="0">
                <a:solidFill>
                  <a:srgbClr val="FFFF00"/>
                </a:solidFill>
              </a:rPr>
              <a:t>“reformers” </a:t>
            </a:r>
            <a:r>
              <a:rPr lang="en-US" dirty="0" smtClean="0"/>
              <a:t>broke away in </a:t>
            </a:r>
            <a:r>
              <a:rPr lang="en-US" dirty="0" smtClean="0">
                <a:solidFill>
                  <a:srgbClr val="FF6699"/>
                </a:solidFill>
              </a:rPr>
              <a:t>“protest” </a:t>
            </a:r>
            <a:r>
              <a:rPr lang="en-US" dirty="0" smtClean="0"/>
              <a:t>&amp; formed their own churches.</a:t>
            </a:r>
          </a:p>
          <a:p>
            <a:pPr>
              <a:buNone/>
            </a:pPr>
            <a:endParaRPr lang="en-US" dirty="0"/>
          </a:p>
        </p:txBody>
      </p:sp>
      <p:pic>
        <p:nvPicPr>
          <p:cNvPr id="5" name="Picture 4" descr="S:\Publishing\powerpoint\World history\zp936\Images\anglican cathedral.jpg"/>
          <p:cNvPicPr>
            <a:picLocks noChangeAspect="1" noChangeArrowheads="1"/>
          </p:cNvPicPr>
          <p:nvPr/>
        </p:nvPicPr>
        <p:blipFill>
          <a:blip r:embed="rId3" cstate="print"/>
          <a:srcRect/>
          <a:stretch>
            <a:fillRect/>
          </a:stretch>
        </p:blipFill>
        <p:spPr bwMode="auto">
          <a:xfrm>
            <a:off x="152400" y="3505200"/>
            <a:ext cx="3581400" cy="3162300"/>
          </a:xfrm>
          <a:prstGeom prst="rect">
            <a:avLst/>
          </a:prstGeom>
          <a:noFill/>
        </p:spPr>
      </p:pic>
      <p:pic>
        <p:nvPicPr>
          <p:cNvPr id="6" name="Picture 1031"/>
          <p:cNvPicPr>
            <a:picLocks noChangeAspect="1" noChangeArrowheads="1"/>
          </p:cNvPicPr>
          <p:nvPr/>
        </p:nvPicPr>
        <p:blipFill>
          <a:blip r:embed="rId4" cstate="print"/>
          <a:srcRect/>
          <a:stretch>
            <a:fillRect/>
          </a:stretch>
        </p:blipFill>
        <p:spPr bwMode="auto">
          <a:xfrm>
            <a:off x="4267200" y="3505200"/>
            <a:ext cx="4191000" cy="31432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5283</TotalTime>
  <Words>2134</Words>
  <Application>Microsoft Office PowerPoint</Application>
  <PresentationFormat>On-screen Show (4:3)</PresentationFormat>
  <Paragraphs>401</Paragraphs>
  <Slides>51</Slides>
  <Notes>48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Foundry</vt:lpstr>
      <vt:lpstr>The      Protestant Reformation</vt:lpstr>
      <vt:lpstr>The Protestant Reformation</vt:lpstr>
      <vt:lpstr>Protestant Reformation</vt:lpstr>
      <vt:lpstr>Protestant Reformation</vt:lpstr>
      <vt:lpstr>Protestant Reformation</vt:lpstr>
      <vt:lpstr>The Great Schism (1378-1417)</vt:lpstr>
      <vt:lpstr>Protestant Reformation</vt:lpstr>
      <vt:lpstr>Protestant Reformation</vt:lpstr>
      <vt:lpstr>Protestant Reformation</vt:lpstr>
      <vt:lpstr>Analyze this quote:</vt:lpstr>
      <vt:lpstr>Martin Luther  (1483-1546)</vt:lpstr>
      <vt:lpstr>Slide 12</vt:lpstr>
      <vt:lpstr>Martin Luther  (1483-1546)</vt:lpstr>
      <vt:lpstr>Martin Luther  (1483-1546)</vt:lpstr>
      <vt:lpstr>Martin Luther  (1483-1546)</vt:lpstr>
      <vt:lpstr>Martin Luther  (1483-1546)</vt:lpstr>
      <vt:lpstr>Martin Luther  (1483-1546)</vt:lpstr>
      <vt:lpstr>Martin Luther  (1483-1546)</vt:lpstr>
      <vt:lpstr>Martin Luther  (1483-1546)</vt:lpstr>
      <vt:lpstr>Martin Luther  (1483-1546)</vt:lpstr>
      <vt:lpstr>Martin Luther</vt:lpstr>
      <vt:lpstr>Martin Luther</vt:lpstr>
      <vt:lpstr>Martin Luther</vt:lpstr>
      <vt:lpstr>Martin Luther</vt:lpstr>
      <vt:lpstr>Lutheranism</vt:lpstr>
      <vt:lpstr>Luther / Calvin Comparison</vt:lpstr>
      <vt:lpstr>DO NOW</vt:lpstr>
      <vt:lpstr>The Act of Supremacy (1534)</vt:lpstr>
      <vt:lpstr>The Anglican Church:  “Church of England”</vt:lpstr>
      <vt:lpstr>The Anglican Church</vt:lpstr>
      <vt:lpstr>Henry Breaks with Rome</vt:lpstr>
      <vt:lpstr>Henry’s 6 wives!!! Catherine of Aragon divorced   Anne Boleyn executed for treason!</vt:lpstr>
      <vt:lpstr>Henry VIII’s Children</vt:lpstr>
      <vt:lpstr>Elizabeth I (1558-1603) </vt:lpstr>
      <vt:lpstr>DO NOW - QUESTION</vt:lpstr>
      <vt:lpstr>Primary Source – Council of Trent</vt:lpstr>
      <vt:lpstr>Construct a Thesis Statement</vt:lpstr>
      <vt:lpstr>Chp.17 – sec. 4 Identify the following:</vt:lpstr>
      <vt:lpstr>Counter / Catholic Reformation</vt:lpstr>
      <vt:lpstr>Counter/Catholic Reformation</vt:lpstr>
      <vt:lpstr>Church actions during the Counter Reformation </vt:lpstr>
      <vt:lpstr>The Jesuits</vt:lpstr>
      <vt:lpstr>Baroque Art</vt:lpstr>
      <vt:lpstr>Baroque Art</vt:lpstr>
      <vt:lpstr>Baroque Ceilings - Baciccio</vt:lpstr>
      <vt:lpstr>Baroque Ceilings</vt:lpstr>
      <vt:lpstr>Baroque Ceilings – Andrea Pozzi</vt:lpstr>
      <vt:lpstr>Results of the Reformation Era</vt:lpstr>
      <vt:lpstr>Slide 49</vt:lpstr>
      <vt:lpstr>Slide 50</vt:lpstr>
      <vt:lpstr>LUTHER OR CALVIN???</vt:lpstr>
    </vt:vector>
  </TitlesOfParts>
  <Company>Jackson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Protestant Reformation</dc:title>
  <dc:creator>gregas</dc:creator>
  <cp:lastModifiedBy>admin</cp:lastModifiedBy>
  <cp:revision>264</cp:revision>
  <dcterms:created xsi:type="dcterms:W3CDTF">2007-10-04T18:34:46Z</dcterms:created>
  <dcterms:modified xsi:type="dcterms:W3CDTF">2016-10-13T11:44:53Z</dcterms:modified>
</cp:coreProperties>
</file>