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70"/>
  </p:notesMasterIdLst>
  <p:handoutMasterIdLst>
    <p:handoutMasterId r:id="rId71"/>
  </p:handoutMasterIdLst>
  <p:sldIdLst>
    <p:sldId id="263" r:id="rId2"/>
    <p:sldId id="282" r:id="rId3"/>
    <p:sldId id="256" r:id="rId4"/>
    <p:sldId id="264" r:id="rId5"/>
    <p:sldId id="333" r:id="rId6"/>
    <p:sldId id="257" r:id="rId7"/>
    <p:sldId id="265" r:id="rId8"/>
    <p:sldId id="267" r:id="rId9"/>
    <p:sldId id="266" r:id="rId10"/>
    <p:sldId id="331" r:id="rId11"/>
    <p:sldId id="297" r:id="rId12"/>
    <p:sldId id="298" r:id="rId13"/>
    <p:sldId id="295" r:id="rId14"/>
    <p:sldId id="296" r:id="rId15"/>
    <p:sldId id="258" r:id="rId16"/>
    <p:sldId id="283" r:id="rId17"/>
    <p:sldId id="284" r:id="rId18"/>
    <p:sldId id="275" r:id="rId19"/>
    <p:sldId id="276" r:id="rId20"/>
    <p:sldId id="294" r:id="rId21"/>
    <p:sldId id="271" r:id="rId22"/>
    <p:sldId id="316" r:id="rId23"/>
    <p:sldId id="285" r:id="rId24"/>
    <p:sldId id="317" r:id="rId25"/>
    <p:sldId id="286" r:id="rId26"/>
    <p:sldId id="319" r:id="rId27"/>
    <p:sldId id="287" r:id="rId28"/>
    <p:sldId id="288" r:id="rId29"/>
    <p:sldId id="332" r:id="rId30"/>
    <p:sldId id="274" r:id="rId31"/>
    <p:sldId id="259" r:id="rId32"/>
    <p:sldId id="290" r:id="rId33"/>
    <p:sldId id="289" r:id="rId34"/>
    <p:sldId id="302" r:id="rId35"/>
    <p:sldId id="279" r:id="rId36"/>
    <p:sldId id="291" r:id="rId37"/>
    <p:sldId id="335" r:id="rId38"/>
    <p:sldId id="308" r:id="rId39"/>
    <p:sldId id="309" r:id="rId40"/>
    <p:sldId id="307" r:id="rId41"/>
    <p:sldId id="310" r:id="rId42"/>
    <p:sldId id="311" r:id="rId43"/>
    <p:sldId id="312" r:id="rId44"/>
    <p:sldId id="261" r:id="rId45"/>
    <p:sldId id="315" r:id="rId46"/>
    <p:sldId id="318" r:id="rId47"/>
    <p:sldId id="320" r:id="rId48"/>
    <p:sldId id="321" r:id="rId49"/>
    <p:sldId id="322" r:id="rId50"/>
    <p:sldId id="301" r:id="rId51"/>
    <p:sldId id="293" r:id="rId52"/>
    <p:sldId id="336" r:id="rId53"/>
    <p:sldId id="337" r:id="rId54"/>
    <p:sldId id="323" r:id="rId55"/>
    <p:sldId id="324" r:id="rId56"/>
    <p:sldId id="326" r:id="rId57"/>
    <p:sldId id="328" r:id="rId58"/>
    <p:sldId id="325" r:id="rId59"/>
    <p:sldId id="330" r:id="rId60"/>
    <p:sldId id="292" r:id="rId61"/>
    <p:sldId id="262" r:id="rId62"/>
    <p:sldId id="260" r:id="rId63"/>
    <p:sldId id="299" r:id="rId64"/>
    <p:sldId id="280" r:id="rId65"/>
    <p:sldId id="329" r:id="rId66"/>
    <p:sldId id="278" r:id="rId67"/>
    <p:sldId id="300" r:id="rId68"/>
    <p:sldId id="305" r:id="rId6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F927"/>
    <a:srgbClr val="FFFFCC"/>
    <a:srgbClr val="66FFFF"/>
    <a:srgbClr val="FC72F2"/>
    <a:srgbClr val="CD6453"/>
    <a:srgbClr val="DDDDDD"/>
    <a:srgbClr val="B2B2B2"/>
    <a:srgbClr val="FEB6A0"/>
    <a:srgbClr val="FBCBA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5" tIns="46588" rIns="93175" bIns="46588"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3175" tIns="46588" rIns="93175" bIns="46588" rtlCol="0"/>
          <a:lstStyle>
            <a:lvl1pPr algn="r">
              <a:defRPr sz="1200"/>
            </a:lvl1pPr>
          </a:lstStyle>
          <a:p>
            <a:fld id="{2FC87B1F-7DBA-4EE9-A358-6B520B1AB870}" type="datetimeFigureOut">
              <a:rPr lang="en-US" smtClean="0"/>
              <a:pPr/>
              <a:t>3/30/2017</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3175" tIns="46588" rIns="93175" bIns="46588"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3175" tIns="46588" rIns="93175" bIns="46588" rtlCol="0" anchor="b"/>
          <a:lstStyle>
            <a:lvl1pPr algn="r">
              <a:defRPr sz="1200"/>
            </a:lvl1pPr>
          </a:lstStyle>
          <a:p>
            <a:fld id="{CEF4FFDE-ED50-4D09-91B3-FEB1ECB0573A}" type="slidenum">
              <a:rPr lang="en-US" smtClean="0"/>
              <a:pPr/>
              <a:t>‹#›</a:t>
            </a:fld>
            <a:endParaRPr lang="en-US"/>
          </a:p>
        </p:txBody>
      </p:sp>
    </p:spTree>
    <p:extLst>
      <p:ext uri="{BB962C8B-B14F-4D97-AF65-F5344CB8AC3E}">
        <p14:creationId xmlns="" xmlns:p14="http://schemas.microsoft.com/office/powerpoint/2010/main" val="186779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5" tIns="46588" rIns="93175" bIns="46588"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3175" tIns="46588" rIns="93175" bIns="46588" rtlCol="0"/>
          <a:lstStyle>
            <a:lvl1pPr algn="r">
              <a:defRPr sz="1200"/>
            </a:lvl1pPr>
          </a:lstStyle>
          <a:p>
            <a:fld id="{3FDA9F3C-4623-4D94-A321-408F37602480}" type="datetimeFigureOut">
              <a:rPr lang="en-US" smtClean="0"/>
              <a:pPr/>
              <a:t>3/30/2017</a:t>
            </a:fld>
            <a:endParaRPr lang="en-US"/>
          </a:p>
        </p:txBody>
      </p:sp>
      <p:sp>
        <p:nvSpPr>
          <p:cNvPr id="4" name="Slide Image Placeholder 3"/>
          <p:cNvSpPr>
            <a:spLocks noGrp="1" noRot="1" noChangeAspect="1"/>
          </p:cNvSpPr>
          <p:nvPr>
            <p:ph type="sldImg" idx="2"/>
          </p:nvPr>
        </p:nvSpPr>
        <p:spPr>
          <a:xfrm>
            <a:off x="1106488" y="698500"/>
            <a:ext cx="4645025" cy="3484563"/>
          </a:xfrm>
          <a:prstGeom prst="rect">
            <a:avLst/>
          </a:prstGeom>
          <a:noFill/>
          <a:ln w="12700">
            <a:solidFill>
              <a:prstClr val="black"/>
            </a:solidFill>
          </a:ln>
        </p:spPr>
        <p:txBody>
          <a:bodyPr vert="horz" lIns="93175" tIns="46588" rIns="93175" bIns="46588"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5" tIns="46588" rIns="93175" bIns="465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3175" tIns="46588" rIns="93175"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5" tIns="46588" rIns="93175" bIns="46588" rtlCol="0" anchor="b"/>
          <a:lstStyle>
            <a:lvl1pPr algn="r">
              <a:defRPr sz="1200"/>
            </a:lvl1pPr>
          </a:lstStyle>
          <a:p>
            <a:fld id="{DD07F35A-6380-4B10-A3A3-BBCC54E5D82A}" type="slidenum">
              <a:rPr lang="en-US" smtClean="0"/>
              <a:pPr/>
              <a:t>‹#›</a:t>
            </a:fld>
            <a:endParaRPr lang="en-US"/>
          </a:p>
        </p:txBody>
      </p:sp>
    </p:spTree>
    <p:extLst>
      <p:ext uri="{BB962C8B-B14F-4D97-AF65-F5344CB8AC3E}">
        <p14:creationId xmlns="" xmlns:p14="http://schemas.microsoft.com/office/powerpoint/2010/main" val="1330125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07F35A-6380-4B10-A3A3-BBCC54E5D82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07F35A-6380-4B10-A3A3-BBCC54E5D82A}"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07F35A-6380-4B10-A3A3-BBCC54E5D82A}"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07F35A-6380-4B10-A3A3-BBCC54E5D82A}"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07F35A-6380-4B10-A3A3-BBCC54E5D82A}"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07F35A-6380-4B10-A3A3-BBCC54E5D82A}"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07F35A-6380-4B10-A3A3-BBCC54E5D82A}"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07F35A-6380-4B10-A3A3-BBCC54E5D82A}"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07F35A-6380-4B10-A3A3-BBCC54E5D82A}"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07F35A-6380-4B10-A3A3-BBCC54E5D82A}"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07F35A-6380-4B10-A3A3-BBCC54E5D82A}"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07F35A-6380-4B10-A3A3-BBCC54E5D82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B364CA4-1D36-45AE-A28A-A483C33D00A7}" type="slidenum">
              <a:rPr lang="en-US" altLang="en-US"/>
              <a:pPr eaLnBrk="1" hangingPunct="1"/>
              <a:t>22</a:t>
            </a:fld>
            <a:endParaRPr lang="en-US" alt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07F35A-6380-4B10-A3A3-BBCC54E5D82A}"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812A384-EFB3-4B60-8C6A-4B24B11E96B4}" type="slidenum">
              <a:rPr lang="en-US" altLang="en-US"/>
              <a:pPr eaLnBrk="1" hangingPunct="1"/>
              <a:t>24</a:t>
            </a:fld>
            <a:endParaRPr lang="en-US" alt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07F35A-6380-4B10-A3A3-BBCC54E5D82A}"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18889E-C2EB-4526-A0E8-36DD8DBAD8B1}" type="slidenum">
              <a:rPr lang="en-US" altLang="en-US"/>
              <a:pPr eaLnBrk="1" hangingPunct="1"/>
              <a:t>26</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07F35A-6380-4B10-A3A3-BBCC54E5D82A}"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07F35A-6380-4B10-A3A3-BBCC54E5D82A}"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07F35A-6380-4B10-A3A3-BBCC54E5D82A}" type="slidenum">
              <a:rPr lang="en-US" smtClean="0"/>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07F35A-6380-4B10-A3A3-BBCC54E5D82A}" type="slidenum">
              <a:rPr lang="en-US" smtClean="0"/>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07F35A-6380-4B10-A3A3-BBCC54E5D82A}" type="slidenum">
              <a:rPr lang="en-US" smtClean="0"/>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07F35A-6380-4B10-A3A3-BBCC54E5D82A}"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07F35A-6380-4B10-A3A3-BBCC54E5D82A}" type="slidenum">
              <a:rPr lang="en-US" smtClean="0"/>
              <a:pPr/>
              <a:t>33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07F35A-6380-4B10-A3A3-BBCC54E5D82A}" type="slidenum">
              <a:rPr lang="en-US" smtClean="0"/>
              <a:pPr/>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07F35A-6380-4B10-A3A3-BBCC54E5D82A}" type="slidenum">
              <a:rPr lang="en-US" smtClean="0"/>
              <a:pPr/>
              <a:t>35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07F35A-6380-4B10-A3A3-BBCC54E5D82A}" type="slidenum">
              <a:rPr lang="en-US" smtClean="0"/>
              <a:pPr/>
              <a:t>36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2CD8CC-2260-4146-B3DB-0C3257A18A6C}" type="slidenum">
              <a:rPr lang="en-US"/>
              <a:pPr/>
              <a:t>38</a:t>
            </a:fld>
            <a:endParaRPr lang="en-US"/>
          </a:p>
        </p:txBody>
      </p:sp>
      <p:sp>
        <p:nvSpPr>
          <p:cNvPr id="364546" name="Rectangle 2"/>
          <p:cNvSpPr>
            <a:spLocks noGrp="1" noRot="1" noChangeAspect="1" noChangeArrowheads="1" noTextEdit="1"/>
          </p:cNvSpPr>
          <p:nvPr>
            <p:ph type="sldImg"/>
          </p:nvPr>
        </p:nvSpPr>
        <p:spPr>
          <a:ln/>
        </p:spPr>
      </p:sp>
      <p:sp>
        <p:nvSpPr>
          <p:cNvPr id="364547" name="Rectangle 3"/>
          <p:cNvSpPr>
            <a:spLocks noGrp="1" noChangeArrowheads="1"/>
          </p:cNvSpPr>
          <p:nvPr>
            <p:ph type="body" idx="1"/>
          </p:nvPr>
        </p:nvSpPr>
        <p:spPr/>
        <p:txBody>
          <a:bodyPr/>
          <a:lstStyle/>
          <a:p>
            <a:pPr>
              <a:lnSpc>
                <a:spcPct val="80000"/>
              </a:lnSpc>
            </a:pPr>
            <a:r>
              <a:rPr lang="en-US" sz="1000" dirty="0"/>
              <a:t>The Han Synthesis term refers to the emphasis on Legalism, but with a touch of Confucianism. The Han dynasty recorded Confucius’s teachings (</a:t>
            </a:r>
            <a:r>
              <a:rPr lang="en-US" sz="1000" i="1" dirty="0"/>
              <a:t>The Analects) </a:t>
            </a:r>
            <a:r>
              <a:rPr lang="en-US" sz="1000" dirty="0"/>
              <a:t>and put a big emphasis on the family. </a:t>
            </a:r>
          </a:p>
          <a:p>
            <a:pPr>
              <a:lnSpc>
                <a:spcPct val="80000"/>
              </a:lnSpc>
            </a:pPr>
            <a:endParaRPr lang="en-US" sz="1000" dirty="0"/>
          </a:p>
          <a:p>
            <a:pPr>
              <a:lnSpc>
                <a:spcPct val="80000"/>
              </a:lnSpc>
            </a:pPr>
            <a:r>
              <a:rPr lang="en-US" sz="1000" dirty="0"/>
              <a:t>Founded the Imperial University</a:t>
            </a:r>
          </a:p>
          <a:p>
            <a:pPr>
              <a:lnSpc>
                <a:spcPct val="80000"/>
              </a:lnSpc>
            </a:pPr>
            <a:r>
              <a:rPr lang="en-US" sz="1000" dirty="0"/>
              <a:t>Required examinations to become bureaucrat (civil service system)</a:t>
            </a:r>
          </a:p>
          <a:p>
            <a:pPr>
              <a:lnSpc>
                <a:spcPct val="80000"/>
              </a:lnSpc>
            </a:pPr>
            <a:r>
              <a:rPr lang="en-US" sz="1000" dirty="0"/>
              <a:t>Soldiers dropped to lowest status.</a:t>
            </a:r>
          </a:p>
          <a:p>
            <a:pPr>
              <a:lnSpc>
                <a:spcPct val="80000"/>
              </a:lnSpc>
            </a:pPr>
            <a:r>
              <a:rPr lang="en-US" sz="1000" dirty="0" err="1"/>
              <a:t>Confucianists</a:t>
            </a:r>
            <a:r>
              <a:rPr lang="en-US" sz="1000" dirty="0"/>
              <a:t> at work; </a:t>
            </a:r>
            <a:r>
              <a:rPr lang="en-US" sz="1000" dirty="0" err="1"/>
              <a:t>Daoists</a:t>
            </a:r>
            <a:r>
              <a:rPr lang="en-US" sz="1000" dirty="0"/>
              <a:t> at home.</a:t>
            </a:r>
          </a:p>
          <a:p>
            <a:pPr>
              <a:lnSpc>
                <a:spcPct val="80000"/>
              </a:lnSpc>
            </a:pPr>
            <a:endParaRPr lang="en-US" sz="1000" dirty="0"/>
          </a:p>
          <a:p>
            <a:pPr>
              <a:lnSpc>
                <a:spcPct val="80000"/>
              </a:lnSpc>
            </a:pPr>
            <a:r>
              <a:rPr lang="en-US" sz="1000" dirty="0"/>
              <a:t>The Han tried to replace literature, including Confucius’s writings, lost during the Qin Dynasty.  Created new works of literature and music.  Scroll painting began during this time.  Iron was now used for plows and weapons. Acupuncture was invented. Invented a crude seismic sensing tool, so they could send troops and food to the scene of an earthquake!</a:t>
            </a:r>
          </a:p>
          <a:p>
            <a:pPr>
              <a:lnSpc>
                <a:spcPct val="80000"/>
              </a:lnSpc>
            </a:pPr>
            <a:endParaRPr lang="en-US" sz="1000" dirty="0"/>
          </a:p>
          <a:p>
            <a:pPr>
              <a:lnSpc>
                <a:spcPct val="80000"/>
              </a:lnSpc>
            </a:pPr>
            <a:r>
              <a:rPr lang="en-US" sz="1000" dirty="0"/>
              <a:t>Inventions include: paper (105 CE), sternpost rudder on ships, water mill, wheelbarrow, furrowed cultivation</a:t>
            </a:r>
          </a:p>
          <a:p>
            <a:pPr>
              <a:lnSpc>
                <a:spcPct val="80000"/>
              </a:lnSpc>
            </a:pPr>
            <a:endParaRPr lang="en-US" sz="1000" dirty="0"/>
          </a:p>
          <a:p>
            <a:pPr>
              <a:lnSpc>
                <a:spcPct val="80000"/>
              </a:lnSpc>
            </a:pPr>
            <a:r>
              <a:rPr lang="en-US" sz="1000" dirty="0"/>
              <a:t>Show map for Silk Road trade.  It brought Chinese together into one civilization, creating a common culture.  Economically, it brought much wealth to the Han, as they exported much more than they imported. </a:t>
            </a:r>
          </a:p>
          <a:p>
            <a:pPr>
              <a:lnSpc>
                <a:spcPct val="80000"/>
              </a:lnSpc>
            </a:pPr>
            <a:endParaRPr lang="en-US" sz="1000" dirty="0"/>
          </a:p>
          <a:p>
            <a:pPr>
              <a:lnSpc>
                <a:spcPct val="80000"/>
              </a:lnSpc>
            </a:pPr>
            <a:r>
              <a:rPr lang="en-US" sz="1000" dirty="0" err="1"/>
              <a:t>Wudi’s</a:t>
            </a:r>
            <a:r>
              <a:rPr lang="en-US" sz="1000" dirty="0"/>
              <a:t> public schools taught Confucianism.  Grand School in capital. In 100 years, 30,000 studied there. </a:t>
            </a:r>
          </a:p>
          <a:p>
            <a:pPr>
              <a:lnSpc>
                <a:spcPct val="80000"/>
              </a:lnSpc>
            </a:pPr>
            <a:endParaRPr lang="en-US" sz="1000" dirty="0"/>
          </a:p>
          <a:p>
            <a:pPr>
              <a:lnSpc>
                <a:spcPct val="80000"/>
              </a:lnSpc>
            </a:pPr>
            <a:endParaRPr lang="en-US" sz="1000" dirty="0"/>
          </a:p>
          <a:p>
            <a:pPr>
              <a:lnSpc>
                <a:spcPct val="80000"/>
              </a:lnSpc>
            </a:pPr>
            <a:endParaRPr lang="en-US" sz="1000" dirty="0"/>
          </a:p>
          <a:p>
            <a:pPr>
              <a:lnSpc>
                <a:spcPct val="80000"/>
              </a:lnSpc>
            </a:pPr>
            <a:r>
              <a:rPr lang="en-US" sz="1000" dirty="0"/>
              <a:t>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875B6B-3E09-4768-897B-E707B39970DD}" type="slidenum">
              <a:rPr lang="en-US"/>
              <a:pPr/>
              <a:t>39</a:t>
            </a:fld>
            <a:endParaRPr 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pPr>
              <a:lnSpc>
                <a:spcPct val="80000"/>
              </a:lnSpc>
            </a:pPr>
            <a:r>
              <a:rPr lang="en-US" sz="1000" dirty="0"/>
              <a:t>The Han Synthesis term refers to the emphasis on Legalism, but with a touch of Confucianism. The Han dynasty recorded Confucius’s teachings (</a:t>
            </a:r>
            <a:r>
              <a:rPr lang="en-US" sz="1000" i="1" dirty="0"/>
              <a:t>The Analects) </a:t>
            </a:r>
            <a:r>
              <a:rPr lang="en-US" sz="1000" dirty="0"/>
              <a:t>and put a big emphasis on the family. </a:t>
            </a:r>
          </a:p>
          <a:p>
            <a:pPr>
              <a:lnSpc>
                <a:spcPct val="80000"/>
              </a:lnSpc>
            </a:pPr>
            <a:endParaRPr lang="en-US" sz="1000" dirty="0"/>
          </a:p>
          <a:p>
            <a:pPr>
              <a:lnSpc>
                <a:spcPct val="80000"/>
              </a:lnSpc>
            </a:pPr>
            <a:r>
              <a:rPr lang="en-US" sz="1000" dirty="0"/>
              <a:t>Founded the Imperial University</a:t>
            </a:r>
          </a:p>
          <a:p>
            <a:pPr>
              <a:lnSpc>
                <a:spcPct val="80000"/>
              </a:lnSpc>
            </a:pPr>
            <a:r>
              <a:rPr lang="en-US" sz="1000" dirty="0"/>
              <a:t>Required examinations to become bureaucrat (civil service system)</a:t>
            </a:r>
          </a:p>
          <a:p>
            <a:pPr>
              <a:lnSpc>
                <a:spcPct val="80000"/>
              </a:lnSpc>
            </a:pPr>
            <a:r>
              <a:rPr lang="en-US" sz="1000" dirty="0"/>
              <a:t>Soldiers dropped to lowest status.</a:t>
            </a:r>
          </a:p>
          <a:p>
            <a:pPr>
              <a:lnSpc>
                <a:spcPct val="80000"/>
              </a:lnSpc>
            </a:pPr>
            <a:r>
              <a:rPr lang="en-US" sz="1000" dirty="0" err="1"/>
              <a:t>Confucianists</a:t>
            </a:r>
            <a:r>
              <a:rPr lang="en-US" sz="1000" dirty="0"/>
              <a:t> at work; </a:t>
            </a:r>
            <a:r>
              <a:rPr lang="en-US" sz="1000" dirty="0" err="1"/>
              <a:t>Daoists</a:t>
            </a:r>
            <a:r>
              <a:rPr lang="en-US" sz="1000" dirty="0"/>
              <a:t> at home.</a:t>
            </a:r>
          </a:p>
          <a:p>
            <a:pPr>
              <a:lnSpc>
                <a:spcPct val="80000"/>
              </a:lnSpc>
            </a:pPr>
            <a:endParaRPr lang="en-US" sz="1000" dirty="0"/>
          </a:p>
          <a:p>
            <a:pPr>
              <a:lnSpc>
                <a:spcPct val="80000"/>
              </a:lnSpc>
            </a:pPr>
            <a:r>
              <a:rPr lang="en-US" sz="1000" dirty="0"/>
              <a:t>The Han tried to replace literature, including Confucius’s writings, lost during the Qin Dynasty.  Created new works of literature and music.  Scroll painting began during this time.  Iron was now used for plows and weapons. Acupuncture was invented. Invented a crude seismic sensing tool, so they could send troops and food to the scene of an earthquake!</a:t>
            </a:r>
          </a:p>
          <a:p>
            <a:pPr>
              <a:lnSpc>
                <a:spcPct val="80000"/>
              </a:lnSpc>
            </a:pPr>
            <a:endParaRPr lang="en-US" sz="1000" dirty="0"/>
          </a:p>
          <a:p>
            <a:pPr>
              <a:lnSpc>
                <a:spcPct val="80000"/>
              </a:lnSpc>
            </a:pPr>
            <a:r>
              <a:rPr lang="en-US" sz="1000" dirty="0"/>
              <a:t>Inventions include: paper (105 CE), sternpost rudder on ships, water mill, wheelbarrow, furrowed cultivation</a:t>
            </a:r>
          </a:p>
          <a:p>
            <a:pPr>
              <a:lnSpc>
                <a:spcPct val="80000"/>
              </a:lnSpc>
            </a:pPr>
            <a:endParaRPr lang="en-US" sz="1000" dirty="0"/>
          </a:p>
          <a:p>
            <a:pPr>
              <a:lnSpc>
                <a:spcPct val="80000"/>
              </a:lnSpc>
            </a:pPr>
            <a:r>
              <a:rPr lang="en-US" sz="1000" dirty="0"/>
              <a:t>Show map for Silk Road trade.  It brought Chinese together into one civilization, creating a common culture.  Economically, it brought much wealth to the Han, as they exported much more than they imported. </a:t>
            </a:r>
          </a:p>
          <a:p>
            <a:pPr>
              <a:lnSpc>
                <a:spcPct val="80000"/>
              </a:lnSpc>
            </a:pPr>
            <a:endParaRPr lang="en-US" sz="1000" dirty="0"/>
          </a:p>
          <a:p>
            <a:pPr>
              <a:lnSpc>
                <a:spcPct val="80000"/>
              </a:lnSpc>
            </a:pPr>
            <a:r>
              <a:rPr lang="en-US" sz="1000" dirty="0" err="1"/>
              <a:t>Wudi’s</a:t>
            </a:r>
            <a:r>
              <a:rPr lang="en-US" sz="1000" dirty="0"/>
              <a:t> public schools taught Confucianism.  Grand School in capital. In 100 years, 30,000 studied there. </a:t>
            </a:r>
          </a:p>
          <a:p>
            <a:pPr>
              <a:lnSpc>
                <a:spcPct val="80000"/>
              </a:lnSpc>
            </a:pPr>
            <a:endParaRPr lang="en-US" sz="1000" dirty="0"/>
          </a:p>
          <a:p>
            <a:pPr>
              <a:lnSpc>
                <a:spcPct val="80000"/>
              </a:lnSpc>
            </a:pPr>
            <a:endParaRPr lang="en-US" sz="1000" dirty="0"/>
          </a:p>
          <a:p>
            <a:pPr>
              <a:lnSpc>
                <a:spcPct val="80000"/>
              </a:lnSpc>
            </a:pPr>
            <a:endParaRPr lang="en-US" sz="1000" dirty="0"/>
          </a:p>
          <a:p>
            <a:pPr>
              <a:lnSpc>
                <a:spcPct val="80000"/>
              </a:lnSpc>
            </a:pPr>
            <a:r>
              <a:rPr lang="en-US" sz="1000" dirty="0"/>
              <a:t>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E4897B-3930-4350-AF5D-9ED35106ABD4}" type="slidenum">
              <a:rPr lang="en-US"/>
              <a:pPr/>
              <a:t>40</a:t>
            </a:fld>
            <a:endParaRPr lang="en-US"/>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pPr>
              <a:lnSpc>
                <a:spcPct val="80000"/>
              </a:lnSpc>
            </a:pPr>
            <a:r>
              <a:rPr lang="en-US" sz="1000" dirty="0"/>
              <a:t>The Han Synthesis term refers to the emphasis on Legalism, but with a touch of Confucianism. The Han dynasty recorded Confucius’s teachings (</a:t>
            </a:r>
            <a:r>
              <a:rPr lang="en-US" sz="1000" i="1" dirty="0"/>
              <a:t>The Analects) </a:t>
            </a:r>
            <a:r>
              <a:rPr lang="en-US" sz="1000" dirty="0"/>
              <a:t>and put a big emphasis on the family. </a:t>
            </a:r>
          </a:p>
          <a:p>
            <a:pPr>
              <a:lnSpc>
                <a:spcPct val="80000"/>
              </a:lnSpc>
            </a:pPr>
            <a:endParaRPr lang="en-US" sz="1000" dirty="0"/>
          </a:p>
          <a:p>
            <a:pPr>
              <a:lnSpc>
                <a:spcPct val="80000"/>
              </a:lnSpc>
            </a:pPr>
            <a:r>
              <a:rPr lang="en-US" sz="1000" dirty="0"/>
              <a:t>Founded the Imperial University</a:t>
            </a:r>
          </a:p>
          <a:p>
            <a:pPr>
              <a:lnSpc>
                <a:spcPct val="80000"/>
              </a:lnSpc>
            </a:pPr>
            <a:r>
              <a:rPr lang="en-US" sz="1000" dirty="0"/>
              <a:t>Required examinations to become bureaucrat (civil service system)</a:t>
            </a:r>
          </a:p>
          <a:p>
            <a:pPr>
              <a:lnSpc>
                <a:spcPct val="80000"/>
              </a:lnSpc>
            </a:pPr>
            <a:r>
              <a:rPr lang="en-US" sz="1000" dirty="0"/>
              <a:t>Soldiers dropped to lowest status.</a:t>
            </a:r>
          </a:p>
          <a:p>
            <a:pPr>
              <a:lnSpc>
                <a:spcPct val="80000"/>
              </a:lnSpc>
            </a:pPr>
            <a:r>
              <a:rPr lang="en-US" sz="1000" dirty="0" err="1"/>
              <a:t>Confucianists</a:t>
            </a:r>
            <a:r>
              <a:rPr lang="en-US" sz="1000" dirty="0"/>
              <a:t> at work; </a:t>
            </a:r>
            <a:r>
              <a:rPr lang="en-US" sz="1000" dirty="0" err="1"/>
              <a:t>Daoists</a:t>
            </a:r>
            <a:r>
              <a:rPr lang="en-US" sz="1000" dirty="0"/>
              <a:t> at home.</a:t>
            </a:r>
          </a:p>
          <a:p>
            <a:pPr>
              <a:lnSpc>
                <a:spcPct val="80000"/>
              </a:lnSpc>
            </a:pPr>
            <a:endParaRPr lang="en-US" sz="1000" dirty="0"/>
          </a:p>
          <a:p>
            <a:pPr>
              <a:lnSpc>
                <a:spcPct val="80000"/>
              </a:lnSpc>
            </a:pPr>
            <a:r>
              <a:rPr lang="en-US" sz="1000" dirty="0"/>
              <a:t>The Han tried to replace literature, including Confucius’s writings, lost during the Qin Dynasty.  Created new works of literature and music.  Scroll painting began during this time.  Iron was now used for plows and weapons. Acupuncture was invented. Invented a crude seismic sensing tool, so they could send troops and food to the scene of an earthquake!</a:t>
            </a:r>
          </a:p>
          <a:p>
            <a:pPr>
              <a:lnSpc>
                <a:spcPct val="80000"/>
              </a:lnSpc>
            </a:pPr>
            <a:endParaRPr lang="en-US" sz="1000" dirty="0"/>
          </a:p>
          <a:p>
            <a:pPr>
              <a:lnSpc>
                <a:spcPct val="80000"/>
              </a:lnSpc>
            </a:pPr>
            <a:r>
              <a:rPr lang="en-US" sz="1000" dirty="0"/>
              <a:t>Inventions include: paper (105 CE), sternpost rudder on ships, water mill, wheelbarrow, furrowed cultivation</a:t>
            </a:r>
          </a:p>
          <a:p>
            <a:pPr>
              <a:lnSpc>
                <a:spcPct val="80000"/>
              </a:lnSpc>
            </a:pPr>
            <a:endParaRPr lang="en-US" sz="1000" dirty="0"/>
          </a:p>
          <a:p>
            <a:pPr>
              <a:lnSpc>
                <a:spcPct val="80000"/>
              </a:lnSpc>
            </a:pPr>
            <a:r>
              <a:rPr lang="en-US" sz="1000" dirty="0"/>
              <a:t>Show map for Silk Road trade.  It brought Chinese together into one civilization, creating a common culture.  Economically, it brought much wealth to the Han, as they exported much more than they imported. </a:t>
            </a:r>
          </a:p>
          <a:p>
            <a:pPr>
              <a:lnSpc>
                <a:spcPct val="80000"/>
              </a:lnSpc>
            </a:pPr>
            <a:endParaRPr lang="en-US" sz="1000" dirty="0"/>
          </a:p>
          <a:p>
            <a:pPr>
              <a:lnSpc>
                <a:spcPct val="80000"/>
              </a:lnSpc>
            </a:pPr>
            <a:r>
              <a:rPr lang="en-US" sz="1000" dirty="0" err="1"/>
              <a:t>Wudi’s</a:t>
            </a:r>
            <a:r>
              <a:rPr lang="en-US" sz="1000" dirty="0"/>
              <a:t> public schools taught Confucianism.  Grand School in capital. In 100 years, 30,000 studied there. </a:t>
            </a:r>
          </a:p>
          <a:p>
            <a:pPr>
              <a:lnSpc>
                <a:spcPct val="80000"/>
              </a:lnSpc>
            </a:pPr>
            <a:endParaRPr lang="en-US" sz="1000" dirty="0"/>
          </a:p>
          <a:p>
            <a:pPr>
              <a:lnSpc>
                <a:spcPct val="80000"/>
              </a:lnSpc>
            </a:pPr>
            <a:endParaRPr lang="en-US" sz="1000" dirty="0"/>
          </a:p>
          <a:p>
            <a:pPr>
              <a:lnSpc>
                <a:spcPct val="80000"/>
              </a:lnSpc>
            </a:pPr>
            <a:endParaRPr lang="en-US" sz="1000" dirty="0"/>
          </a:p>
          <a:p>
            <a:pPr>
              <a:lnSpc>
                <a:spcPct val="80000"/>
              </a:lnSpc>
            </a:pPr>
            <a:r>
              <a:rPr lang="en-US" sz="1000" dirty="0"/>
              <a:t>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E9CDCC-B9B6-4E9A-98C2-A0668786EF4F}" type="slidenum">
              <a:rPr lang="en-US"/>
              <a:pPr/>
              <a:t>41</a:t>
            </a:fld>
            <a:endParaRPr lang="en-US"/>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pPr>
              <a:lnSpc>
                <a:spcPct val="80000"/>
              </a:lnSpc>
            </a:pPr>
            <a:r>
              <a:rPr lang="en-US" sz="1000" dirty="0"/>
              <a:t>The Han Synthesis term refers to the emphasis on Legalism, but with a touch of Confucianism. The Han dynasty recorded Confucius’s teachings (</a:t>
            </a:r>
            <a:r>
              <a:rPr lang="en-US" sz="1000" i="1" dirty="0"/>
              <a:t>The Analects) </a:t>
            </a:r>
            <a:r>
              <a:rPr lang="en-US" sz="1000" dirty="0"/>
              <a:t>and put a big emphasis on the family. </a:t>
            </a:r>
          </a:p>
          <a:p>
            <a:pPr>
              <a:lnSpc>
                <a:spcPct val="80000"/>
              </a:lnSpc>
            </a:pPr>
            <a:endParaRPr lang="en-US" sz="1000" dirty="0"/>
          </a:p>
          <a:p>
            <a:pPr>
              <a:lnSpc>
                <a:spcPct val="80000"/>
              </a:lnSpc>
            </a:pPr>
            <a:r>
              <a:rPr lang="en-US" sz="1000" dirty="0"/>
              <a:t>Founded the Imperial University</a:t>
            </a:r>
          </a:p>
          <a:p>
            <a:pPr>
              <a:lnSpc>
                <a:spcPct val="80000"/>
              </a:lnSpc>
            </a:pPr>
            <a:r>
              <a:rPr lang="en-US" sz="1000" dirty="0"/>
              <a:t>Required examinations to become bureaucrat (civil service system)</a:t>
            </a:r>
          </a:p>
          <a:p>
            <a:pPr>
              <a:lnSpc>
                <a:spcPct val="80000"/>
              </a:lnSpc>
            </a:pPr>
            <a:r>
              <a:rPr lang="en-US" sz="1000" dirty="0"/>
              <a:t>Soldiers dropped to lowest status.</a:t>
            </a:r>
          </a:p>
          <a:p>
            <a:pPr>
              <a:lnSpc>
                <a:spcPct val="80000"/>
              </a:lnSpc>
            </a:pPr>
            <a:r>
              <a:rPr lang="en-US" sz="1000" dirty="0" err="1"/>
              <a:t>Confucianists</a:t>
            </a:r>
            <a:r>
              <a:rPr lang="en-US" sz="1000" dirty="0"/>
              <a:t> at work; </a:t>
            </a:r>
            <a:r>
              <a:rPr lang="en-US" sz="1000" dirty="0" err="1"/>
              <a:t>Daoists</a:t>
            </a:r>
            <a:r>
              <a:rPr lang="en-US" sz="1000" dirty="0"/>
              <a:t> at home.</a:t>
            </a:r>
          </a:p>
          <a:p>
            <a:pPr>
              <a:lnSpc>
                <a:spcPct val="80000"/>
              </a:lnSpc>
            </a:pPr>
            <a:endParaRPr lang="en-US" sz="1000" dirty="0"/>
          </a:p>
          <a:p>
            <a:pPr>
              <a:lnSpc>
                <a:spcPct val="80000"/>
              </a:lnSpc>
            </a:pPr>
            <a:r>
              <a:rPr lang="en-US" sz="1000" dirty="0"/>
              <a:t>The Han tried to replace literature, including Confucius’s writings, lost during the Qin Dynasty.  Created new works of literature and music.  Scroll painting began during this time.  Iron was now used for plows and weapons. Acupuncture was invented. Invented a crude seismic sensing tool, so they could send troops and food to the scene of an earthquake!</a:t>
            </a:r>
          </a:p>
          <a:p>
            <a:pPr>
              <a:lnSpc>
                <a:spcPct val="80000"/>
              </a:lnSpc>
            </a:pPr>
            <a:endParaRPr lang="en-US" sz="1000" dirty="0"/>
          </a:p>
          <a:p>
            <a:pPr>
              <a:lnSpc>
                <a:spcPct val="80000"/>
              </a:lnSpc>
            </a:pPr>
            <a:r>
              <a:rPr lang="en-US" sz="1000" dirty="0"/>
              <a:t>Inventions include: paper (105 CE), sternpost rudder on ships, water mill, wheelbarrow, furrowed cultivation</a:t>
            </a:r>
          </a:p>
          <a:p>
            <a:pPr>
              <a:lnSpc>
                <a:spcPct val="80000"/>
              </a:lnSpc>
            </a:pPr>
            <a:endParaRPr lang="en-US" sz="1000" dirty="0"/>
          </a:p>
          <a:p>
            <a:pPr>
              <a:lnSpc>
                <a:spcPct val="80000"/>
              </a:lnSpc>
            </a:pPr>
            <a:r>
              <a:rPr lang="en-US" sz="1000" dirty="0"/>
              <a:t>Show map for Silk Road trade.  It brought Chinese together into one civilization, creating a common culture.  Economically, it brought much wealth to the Han, as they exported much more than they imported. </a:t>
            </a:r>
          </a:p>
          <a:p>
            <a:pPr>
              <a:lnSpc>
                <a:spcPct val="80000"/>
              </a:lnSpc>
            </a:pPr>
            <a:endParaRPr lang="en-US" sz="1000" dirty="0"/>
          </a:p>
          <a:p>
            <a:pPr>
              <a:lnSpc>
                <a:spcPct val="80000"/>
              </a:lnSpc>
            </a:pPr>
            <a:r>
              <a:rPr lang="en-US" sz="1000" dirty="0" err="1"/>
              <a:t>Wudi’s</a:t>
            </a:r>
            <a:r>
              <a:rPr lang="en-US" sz="1000" dirty="0"/>
              <a:t> public schools taught Confucianism.  Grand School in capital. In 100 years, 30,000 studied there. </a:t>
            </a:r>
          </a:p>
          <a:p>
            <a:pPr>
              <a:lnSpc>
                <a:spcPct val="80000"/>
              </a:lnSpc>
            </a:pPr>
            <a:endParaRPr lang="en-US" sz="1000" dirty="0"/>
          </a:p>
          <a:p>
            <a:pPr>
              <a:lnSpc>
                <a:spcPct val="80000"/>
              </a:lnSpc>
            </a:pPr>
            <a:endParaRPr lang="en-US" sz="1000" dirty="0"/>
          </a:p>
          <a:p>
            <a:pPr>
              <a:lnSpc>
                <a:spcPct val="80000"/>
              </a:lnSpc>
            </a:pPr>
            <a:endParaRPr lang="en-US" sz="1000" dirty="0"/>
          </a:p>
          <a:p>
            <a:pPr>
              <a:lnSpc>
                <a:spcPct val="80000"/>
              </a:lnSpc>
            </a:pPr>
            <a:r>
              <a:rPr lang="en-US" sz="1000" dirty="0"/>
              <a:t>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82C121-0059-4680-BE2A-6663DA70AC94}" type="slidenum">
              <a:rPr lang="en-US"/>
              <a:pPr/>
              <a:t>42</a:t>
            </a:fld>
            <a:endParaRPr lang="en-US"/>
          </a:p>
        </p:txBody>
      </p:sp>
      <p:sp>
        <p:nvSpPr>
          <p:cNvPr id="293890" name="Rectangle 2"/>
          <p:cNvSpPr>
            <a:spLocks noGrp="1" noRot="1" noChangeAspect="1" noChangeArrowheads="1" noTextEdit="1"/>
          </p:cNvSpPr>
          <p:nvPr>
            <p:ph type="sldImg"/>
          </p:nvPr>
        </p:nvSpPr>
        <p:spPr>
          <a:ln/>
        </p:spPr>
      </p:sp>
      <p:sp>
        <p:nvSpPr>
          <p:cNvPr id="293891" name="Rectangle 3"/>
          <p:cNvSpPr>
            <a:spLocks noGrp="1" noChangeArrowheads="1"/>
          </p:cNvSpPr>
          <p:nvPr>
            <p:ph type="body" idx="1"/>
          </p:nvPr>
        </p:nvSpPr>
        <p:spPr/>
        <p:txBody>
          <a:bodyPr/>
          <a:lstStyle/>
          <a:p>
            <a:pPr>
              <a:lnSpc>
                <a:spcPct val="80000"/>
              </a:lnSpc>
            </a:pPr>
            <a:r>
              <a:rPr lang="en-US" sz="1000" dirty="0"/>
              <a:t>The Han Synthesis term refers to the emphasis on Legalism, but with a touch of Confucianism. The Han dynasty recorded Confucius’s teachings (</a:t>
            </a:r>
            <a:r>
              <a:rPr lang="en-US" sz="1000" i="1" dirty="0"/>
              <a:t>The Analects) </a:t>
            </a:r>
            <a:r>
              <a:rPr lang="en-US" sz="1000" dirty="0"/>
              <a:t>and put a big emphasis on the family. </a:t>
            </a:r>
          </a:p>
          <a:p>
            <a:pPr>
              <a:lnSpc>
                <a:spcPct val="80000"/>
              </a:lnSpc>
            </a:pPr>
            <a:endParaRPr lang="en-US" sz="1000" dirty="0"/>
          </a:p>
          <a:p>
            <a:pPr>
              <a:lnSpc>
                <a:spcPct val="80000"/>
              </a:lnSpc>
            </a:pPr>
            <a:r>
              <a:rPr lang="en-US" sz="1000" dirty="0"/>
              <a:t>Founded the Imperial University</a:t>
            </a:r>
          </a:p>
          <a:p>
            <a:pPr>
              <a:lnSpc>
                <a:spcPct val="80000"/>
              </a:lnSpc>
            </a:pPr>
            <a:r>
              <a:rPr lang="en-US" sz="1000" dirty="0"/>
              <a:t>Required examinations to become bureaucrat (civil service system)</a:t>
            </a:r>
          </a:p>
          <a:p>
            <a:pPr>
              <a:lnSpc>
                <a:spcPct val="80000"/>
              </a:lnSpc>
            </a:pPr>
            <a:r>
              <a:rPr lang="en-US" sz="1000" dirty="0"/>
              <a:t>Soldiers dropped to lowest status.</a:t>
            </a:r>
          </a:p>
          <a:p>
            <a:pPr>
              <a:lnSpc>
                <a:spcPct val="80000"/>
              </a:lnSpc>
            </a:pPr>
            <a:r>
              <a:rPr lang="en-US" sz="1000" dirty="0" err="1"/>
              <a:t>Confucianists</a:t>
            </a:r>
            <a:r>
              <a:rPr lang="en-US" sz="1000" dirty="0"/>
              <a:t> at work; </a:t>
            </a:r>
            <a:r>
              <a:rPr lang="en-US" sz="1000" dirty="0" err="1"/>
              <a:t>Daoists</a:t>
            </a:r>
            <a:r>
              <a:rPr lang="en-US" sz="1000" dirty="0"/>
              <a:t> at home.</a:t>
            </a:r>
          </a:p>
          <a:p>
            <a:pPr>
              <a:lnSpc>
                <a:spcPct val="80000"/>
              </a:lnSpc>
            </a:pPr>
            <a:endParaRPr lang="en-US" sz="1000" dirty="0"/>
          </a:p>
          <a:p>
            <a:pPr>
              <a:lnSpc>
                <a:spcPct val="80000"/>
              </a:lnSpc>
            </a:pPr>
            <a:r>
              <a:rPr lang="en-US" sz="1000" dirty="0"/>
              <a:t>The Han tried to replace literature, including Confucius’s writings, lost during the Qin Dynasty.  Created new works of literature and music.  Scroll painting began during this time.  Iron was now used for plows and weapons. Acupuncture was invented. Invented a crude seismic sensing tool, so they could send troops and food to the scene of an earthquake!</a:t>
            </a:r>
          </a:p>
          <a:p>
            <a:pPr>
              <a:lnSpc>
                <a:spcPct val="80000"/>
              </a:lnSpc>
            </a:pPr>
            <a:endParaRPr lang="en-US" sz="1000" dirty="0"/>
          </a:p>
          <a:p>
            <a:pPr>
              <a:lnSpc>
                <a:spcPct val="80000"/>
              </a:lnSpc>
            </a:pPr>
            <a:r>
              <a:rPr lang="en-US" sz="1000" dirty="0"/>
              <a:t>Inventions include: paper (105 CE), sternpost rudder on ships, water mill, wheelbarrow, furrowed cultivation</a:t>
            </a:r>
          </a:p>
          <a:p>
            <a:pPr>
              <a:lnSpc>
                <a:spcPct val="80000"/>
              </a:lnSpc>
            </a:pPr>
            <a:endParaRPr lang="en-US" sz="1000" dirty="0"/>
          </a:p>
          <a:p>
            <a:pPr>
              <a:lnSpc>
                <a:spcPct val="80000"/>
              </a:lnSpc>
            </a:pPr>
            <a:r>
              <a:rPr lang="en-US" sz="1000" dirty="0"/>
              <a:t>Show map for Silk Road trade.  It brought Chinese together into one civilization, creating a common culture.  Economically, it brought much wealth to the Han, as they exported much more than they imported. </a:t>
            </a:r>
          </a:p>
          <a:p>
            <a:pPr>
              <a:lnSpc>
                <a:spcPct val="80000"/>
              </a:lnSpc>
            </a:pPr>
            <a:endParaRPr lang="en-US" sz="1000" dirty="0"/>
          </a:p>
          <a:p>
            <a:pPr>
              <a:lnSpc>
                <a:spcPct val="80000"/>
              </a:lnSpc>
            </a:pPr>
            <a:r>
              <a:rPr lang="en-US" sz="1000" dirty="0" err="1"/>
              <a:t>Wudi’s</a:t>
            </a:r>
            <a:r>
              <a:rPr lang="en-US" sz="1000" dirty="0"/>
              <a:t> public schools taught Confucianism.  Grand School in capital. In 100 years, 30,000 studied there. </a:t>
            </a:r>
          </a:p>
          <a:p>
            <a:pPr>
              <a:lnSpc>
                <a:spcPct val="80000"/>
              </a:lnSpc>
            </a:pPr>
            <a:endParaRPr lang="en-US" sz="1000" dirty="0"/>
          </a:p>
          <a:p>
            <a:pPr>
              <a:lnSpc>
                <a:spcPct val="80000"/>
              </a:lnSpc>
            </a:pPr>
            <a:endParaRPr lang="en-US" sz="1000" dirty="0"/>
          </a:p>
          <a:p>
            <a:pPr>
              <a:lnSpc>
                <a:spcPct val="80000"/>
              </a:lnSpc>
            </a:pPr>
            <a:endParaRPr lang="en-US" sz="1000" dirty="0"/>
          </a:p>
          <a:p>
            <a:pPr>
              <a:lnSpc>
                <a:spcPct val="80000"/>
              </a:lnSpc>
            </a:pPr>
            <a:r>
              <a:rPr lang="en-US" sz="1000" dirty="0"/>
              <a:t>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07F35A-6380-4B10-A3A3-BBCC54E5D82A}" type="slidenum">
              <a:rPr lang="en-US" smtClean="0"/>
              <a:pPr/>
              <a:t>44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07F35A-6380-4B10-A3A3-BBCC54E5D82A}"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E2FDAD0-5D30-41F5-9CA9-5AF4DCF1518C}" type="slidenum">
              <a:rPr lang="en-US" altLang="en-US"/>
              <a:pPr eaLnBrk="1" hangingPunct="1"/>
              <a:t>45</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5C836C3-2F30-4402-852A-C1AB6C549A37}" type="slidenum">
              <a:rPr lang="en-US" altLang="en-US"/>
              <a:pPr eaLnBrk="1" hangingPunct="1"/>
              <a:t>46</a:t>
            </a:fld>
            <a:endParaRPr lang="en-US" alt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2E187F7-254C-46BC-AF7B-570CCD627C50}" type="slidenum">
              <a:rPr lang="en-US" altLang="en-US"/>
              <a:pPr eaLnBrk="1" hangingPunct="1"/>
              <a:t>47</a:t>
            </a:fld>
            <a:endParaRPr lang="en-US" alt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C78B210-1600-4B3D-BA74-97A704ECED93}" type="slidenum">
              <a:rPr lang="en-US" altLang="en-US"/>
              <a:pPr eaLnBrk="1" hangingPunct="1"/>
              <a:t>48</a:t>
            </a:fld>
            <a:endParaRPr lang="en-US" alt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CBE0394-A0E4-4F7F-A998-DCFBD1E2BFA0}" type="slidenum">
              <a:rPr lang="en-US" altLang="en-US"/>
              <a:pPr eaLnBrk="1" hangingPunct="1"/>
              <a:t>49</a:t>
            </a:fld>
            <a:endParaRPr lang="en-US" alt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07F35A-6380-4B10-A3A3-BBCC54E5D82A}" type="slidenum">
              <a:rPr lang="en-US" smtClean="0"/>
              <a:pPr/>
              <a:t>50</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07F35A-6380-4B10-A3A3-BBCC54E5D82A}" type="slidenum">
              <a:rPr lang="en-US" smtClean="0"/>
              <a:pPr/>
              <a:t>51</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E0692B-F4EB-4A05-9931-1B9AF96655D0}" type="slidenum">
              <a:rPr lang="en-US" altLang="en-US"/>
              <a:pPr eaLnBrk="1" hangingPunct="1"/>
              <a:t>54</a:t>
            </a:fld>
            <a:endParaRPr lang="en-US" alt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3D2DF6B-DF2C-4934-A50E-8F0D78C8FEA2}" type="slidenum">
              <a:rPr lang="en-US" altLang="en-US"/>
              <a:pPr eaLnBrk="1" hangingPunct="1"/>
              <a:t>55</a:t>
            </a:fld>
            <a:endParaRPr lang="en-US" alt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701870D-58A7-4AC7-81EA-4BB725040378}" type="slidenum">
              <a:rPr lang="en-US" altLang="en-US"/>
              <a:pPr eaLnBrk="1" hangingPunct="1"/>
              <a:t>57</a:t>
            </a:fld>
            <a:endParaRPr lang="en-US" alt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07F35A-6380-4B10-A3A3-BBCC54E5D82A}" type="slidenum">
              <a:rPr lang="en-US" smtClean="0"/>
              <a:pPr/>
              <a:t>6</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07F35A-6380-4B10-A3A3-BBCC54E5D82A}" type="slidenum">
              <a:rPr lang="en-US" smtClean="0"/>
              <a:pPr/>
              <a:t>60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07F35A-6380-4B10-A3A3-BBCC54E5D82A}" type="slidenum">
              <a:rPr lang="en-US" smtClean="0"/>
              <a:pPr/>
              <a:t>61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07F35A-6380-4B10-A3A3-BBCC54E5D82A}" type="slidenum">
              <a:rPr lang="en-US" smtClean="0"/>
              <a:pPr/>
              <a:t>62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07F35A-6380-4B10-A3A3-BBCC54E5D82A}" type="slidenum">
              <a:rPr lang="en-US" smtClean="0"/>
              <a:pPr/>
              <a:t>63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07F35A-6380-4B10-A3A3-BBCC54E5D82A}" type="slidenum">
              <a:rPr lang="en-US" smtClean="0"/>
              <a:pPr/>
              <a:t>64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7BCCF52-4178-4C38-9DF0-767F394E8A22}" type="slidenum">
              <a:rPr lang="en-US" altLang="en-US"/>
              <a:pPr eaLnBrk="1" hangingPunct="1"/>
              <a:t>65</a:t>
            </a:fld>
            <a:endParaRPr lang="en-US" alt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07F35A-6380-4B10-A3A3-BBCC54E5D82A}" type="slidenum">
              <a:rPr lang="en-US" smtClean="0"/>
              <a:pPr/>
              <a:t>66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07F35A-6380-4B10-A3A3-BBCC54E5D82A}" type="slidenum">
              <a:rPr lang="en-US" smtClean="0"/>
              <a:pPr/>
              <a:t>67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07F35A-6380-4B10-A3A3-BBCC54E5D82A}" type="slidenum">
              <a:rPr lang="en-US" smtClean="0"/>
              <a:pPr/>
              <a:t>68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07F35A-6380-4B10-A3A3-BBCC54E5D82A}"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07F35A-6380-4B10-A3A3-BBCC54E5D82A}"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07F35A-6380-4B10-A3A3-BBCC54E5D82A}"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07F35A-6380-4B10-A3A3-BBCC54E5D82A}"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C328E5-FA20-4563-A023-619822E5AF4B}" type="datetimeFigureOut">
              <a:rPr lang="en-US" smtClean="0"/>
              <a:pPr/>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F9370-E267-42BA-B51E-09E80976754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C328E5-FA20-4563-A023-619822E5AF4B}" type="datetimeFigureOut">
              <a:rPr lang="en-US" smtClean="0"/>
              <a:pPr/>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F9370-E267-42BA-B51E-09E8097675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C328E5-FA20-4563-A023-619822E5AF4B}" type="datetimeFigureOut">
              <a:rPr lang="en-US" smtClean="0"/>
              <a:pPr/>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F9370-E267-42BA-B51E-09E8097675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C328E5-FA20-4563-A023-619822E5AF4B}" type="datetimeFigureOut">
              <a:rPr lang="en-US" smtClean="0"/>
              <a:pPr/>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F9370-E267-42BA-B51E-09E8097675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C328E5-FA20-4563-A023-619822E5AF4B}" type="datetimeFigureOut">
              <a:rPr lang="en-US" smtClean="0"/>
              <a:pPr/>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4F9370-E267-42BA-B51E-09E8097675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C328E5-FA20-4563-A023-619822E5AF4B}" type="datetimeFigureOut">
              <a:rPr lang="en-US" smtClean="0"/>
              <a:pPr/>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4F9370-E267-42BA-B51E-09E8097675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C328E5-FA20-4563-A023-619822E5AF4B}" type="datetimeFigureOut">
              <a:rPr lang="en-US" smtClean="0"/>
              <a:pPr/>
              <a:t>3/30/2017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4F9370-E267-42BA-B51E-09E8097675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C328E5-FA20-4563-A023-619822E5AF4B}" type="datetimeFigureOut">
              <a:rPr lang="en-US" smtClean="0"/>
              <a:pPr/>
              <a:t>3/30/2017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4F9370-E267-42BA-B51E-09E8097675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C328E5-FA20-4563-A023-619822E5AF4B}" type="datetimeFigureOut">
              <a:rPr lang="en-US" smtClean="0"/>
              <a:pPr/>
              <a:t>3/30/2017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4F9370-E267-42BA-B51E-09E8097675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C328E5-FA20-4563-A023-619822E5AF4B}" type="datetimeFigureOut">
              <a:rPr lang="en-US" smtClean="0"/>
              <a:pPr/>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4F9370-E267-42BA-B51E-09E80976754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C328E5-FA20-4563-A023-619822E5AF4B}" type="datetimeFigureOut">
              <a:rPr lang="en-US" smtClean="0"/>
              <a:pPr/>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4F9370-E267-42BA-B51E-09E80976754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C328E5-FA20-4563-A023-619822E5AF4B}" type="datetimeFigureOut">
              <a:rPr lang="en-US" smtClean="0"/>
              <a:pPr/>
              <a:t>3/30/2017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4F9370-E267-42BA-B51E-09E80976754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9.jpeg"/><Relationship Id="rId7" Type="http://schemas.openxmlformats.org/officeDocument/2006/relationships/hyperlink" Target="http://www.space.com/php/multimedia/imagedisplay/img_display.php?pic=ig_56.03_apollo16_young_02.jpg&amp;cap=Neil%20Armstrong%20was%20first%20to%20walk%20on%20the%20Moon%20during%20Apollo%2011%20in%20July%201969,%20but%20this%20picture,%20taken%20three%20years%20later%20during%20Apollo%2016,%20sums%20up%20the%20Moonwalking%20experience:%20John%20Young%20leaps%20into%20the%20air%20while%20giving%20a%20Navy%20salute%20as%20the%20lunar%20module%20and%20lunar%20rover%20sit%20on%20the%20surface.%20(Click%20to%20enlarge%20this%20imag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www.space.com/php/multimedia/imagedisplay/img_display.php?pic=ig_56.01_gemini4_white_02.jpg&amp;cap=Ed%20White%20called%20it%20%22the%20saddest%20moment%20of%20my%20life%22%20when%20Mission%20Control%20ordered%20him%20back%20inside%20his%20Gemini%204%20spacecraft%20after%20making%20America's%20first%20spacewalk%20in%20June%201965.%20Some%20still%20consider%20it%20more%20stunt%20than%20research%20--%20a%20response%20to%20the%20Soviet%20Union's%20Alexei%20Leonov,%20who%20had%20become%20the%20first%20human%20to%20go%20on%20a%20spacewalk%20a%20few%20weeks%20earlier.%20(Click%20to%20enlarge%20this%20image.)" TargetMode="External"/><Relationship Id="rId10" Type="http://schemas.openxmlformats.org/officeDocument/2006/relationships/image" Target="../media/image4.jpeg"/><Relationship Id="rId4" Type="http://schemas.openxmlformats.org/officeDocument/2006/relationships/image" Target="../media/image10.jpeg"/><Relationship Id="rId9"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51.gif"/><Relationship Id="rId4" Type="http://schemas.openxmlformats.org/officeDocument/2006/relationships/image" Target="../media/image9.jpeg"/></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53.jpeg"/></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4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56.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58.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61.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4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65.jpeg"/><Relationship Id="rId4" Type="http://schemas.openxmlformats.org/officeDocument/2006/relationships/image" Target="../media/image64.jpeg"/></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hyperlink" Target="http://www.worldsquash.org/images/squash/africa.gif"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hyperlink" Target="http://www.floridahistory.com/clayton-chronicles.html" TargetMode="External"/><Relationship Id="rId3" Type="http://schemas.openxmlformats.org/officeDocument/2006/relationships/image" Target="../media/image2.jpeg"/><Relationship Id="rId7"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Age of Exploration</a:t>
            </a:r>
            <a:endParaRPr lang="en-US" dirty="0">
              <a:solidFill>
                <a:srgbClr val="FFFF00"/>
              </a:solidFill>
            </a:endParaRPr>
          </a:p>
        </p:txBody>
      </p:sp>
      <p:pic>
        <p:nvPicPr>
          <p:cNvPr id="4" name="Picture 5" descr="Cover pic"/>
          <p:cNvPicPr>
            <a:picLocks noGrp="1" noChangeAspect="1" noChangeArrowheads="1"/>
          </p:cNvPicPr>
          <p:nvPr>
            <p:ph idx="1"/>
          </p:nvPr>
        </p:nvPicPr>
        <p:blipFill>
          <a:blip r:embed="rId3" cstate="print"/>
          <a:srcRect t="400"/>
          <a:stretch>
            <a:fillRect/>
          </a:stretch>
        </p:blipFill>
        <p:spPr bwMode="auto">
          <a:xfrm>
            <a:off x="2438400" y="4343401"/>
            <a:ext cx="4495800" cy="2514600"/>
          </a:xfrm>
          <a:prstGeom prst="rect">
            <a:avLst/>
          </a:prstGeom>
          <a:noFill/>
          <a:ln w="9525">
            <a:noFill/>
            <a:miter lim="800000"/>
            <a:headEnd/>
            <a:tailEnd/>
          </a:ln>
        </p:spPr>
      </p:pic>
      <p:pic>
        <p:nvPicPr>
          <p:cNvPr id="5" name="Picture 6" descr="S:\Bill\caravel.jpg"/>
          <p:cNvPicPr>
            <a:picLocks noChangeAspect="1" noChangeArrowheads="1"/>
          </p:cNvPicPr>
          <p:nvPr/>
        </p:nvPicPr>
        <p:blipFill>
          <a:blip r:embed="rId4" cstate="print"/>
          <a:srcRect/>
          <a:stretch>
            <a:fillRect/>
          </a:stretch>
        </p:blipFill>
        <p:spPr>
          <a:xfrm>
            <a:off x="0" y="1676400"/>
            <a:ext cx="2514600" cy="2971800"/>
          </a:xfrm>
          <a:prstGeom prst="rect">
            <a:avLst/>
          </a:prstGeom>
          <a:noFill/>
          <a:ln/>
        </p:spPr>
      </p:pic>
      <p:pic>
        <p:nvPicPr>
          <p:cNvPr id="6" name="Picture 3" descr="S:\Bill\Portolan.jpg"/>
          <p:cNvPicPr>
            <a:picLocks noChangeAspect="1" noChangeArrowheads="1"/>
          </p:cNvPicPr>
          <p:nvPr/>
        </p:nvPicPr>
        <p:blipFill>
          <a:blip r:embed="rId5" cstate="print"/>
          <a:srcRect/>
          <a:stretch>
            <a:fillRect/>
          </a:stretch>
        </p:blipFill>
        <p:spPr bwMode="auto">
          <a:xfrm>
            <a:off x="0" y="0"/>
            <a:ext cx="2438400" cy="1778644"/>
          </a:xfrm>
          <a:prstGeom prst="rect">
            <a:avLst/>
          </a:prstGeom>
          <a:noFill/>
        </p:spPr>
      </p:pic>
      <p:pic>
        <p:nvPicPr>
          <p:cNvPr id="7" name="Picture 4" descr="Z:\Publishing\powerpoint\World history\ZP301\Vascodagama.jpg"/>
          <p:cNvPicPr>
            <a:picLocks noChangeAspect="1" noChangeArrowheads="1"/>
          </p:cNvPicPr>
          <p:nvPr/>
        </p:nvPicPr>
        <p:blipFill>
          <a:blip r:embed="rId6" cstate="print"/>
          <a:srcRect/>
          <a:stretch>
            <a:fillRect/>
          </a:stretch>
        </p:blipFill>
        <p:spPr bwMode="auto">
          <a:xfrm>
            <a:off x="0" y="4238260"/>
            <a:ext cx="2514600" cy="2619739"/>
          </a:xfrm>
          <a:prstGeom prst="rect">
            <a:avLst/>
          </a:prstGeom>
          <a:noFill/>
        </p:spPr>
      </p:pic>
      <p:pic>
        <p:nvPicPr>
          <p:cNvPr id="8" name="Picture 4" descr="Z:\Publishing\powerpoint\World history\ZP301\Spanish_Galleon.jpg"/>
          <p:cNvPicPr>
            <a:picLocks noChangeAspect="1" noChangeArrowheads="1"/>
          </p:cNvPicPr>
          <p:nvPr/>
        </p:nvPicPr>
        <p:blipFill>
          <a:blip r:embed="rId7" cstate="print"/>
          <a:srcRect/>
          <a:stretch>
            <a:fillRect/>
          </a:stretch>
        </p:blipFill>
        <p:spPr bwMode="auto">
          <a:xfrm>
            <a:off x="7010400" y="-1"/>
            <a:ext cx="2133600" cy="3505201"/>
          </a:xfrm>
          <a:prstGeom prst="rect">
            <a:avLst/>
          </a:prstGeom>
          <a:noFill/>
        </p:spPr>
      </p:pic>
      <p:pic>
        <p:nvPicPr>
          <p:cNvPr id="9" name="Picture 4" descr="S:\Bill\CristobalColon.jpg"/>
          <p:cNvPicPr>
            <a:picLocks noChangeAspect="1" noChangeArrowheads="1"/>
          </p:cNvPicPr>
          <p:nvPr/>
        </p:nvPicPr>
        <p:blipFill>
          <a:blip r:embed="rId8" cstate="print"/>
          <a:srcRect/>
          <a:stretch>
            <a:fillRect/>
          </a:stretch>
        </p:blipFill>
        <p:spPr bwMode="auto">
          <a:xfrm>
            <a:off x="2438400" y="1143000"/>
            <a:ext cx="2484501" cy="3276600"/>
          </a:xfrm>
          <a:prstGeom prst="rect">
            <a:avLst/>
          </a:prstGeom>
          <a:noFill/>
        </p:spPr>
      </p:pic>
      <p:pic>
        <p:nvPicPr>
          <p:cNvPr id="10" name="Picture 4" descr="S:\Bill\magel3.jpg"/>
          <p:cNvPicPr>
            <a:picLocks noChangeAspect="1" noChangeArrowheads="1"/>
          </p:cNvPicPr>
          <p:nvPr/>
        </p:nvPicPr>
        <p:blipFill>
          <a:blip r:embed="rId9" cstate="print"/>
          <a:srcRect/>
          <a:stretch>
            <a:fillRect/>
          </a:stretch>
        </p:blipFill>
        <p:spPr bwMode="auto">
          <a:xfrm>
            <a:off x="4876800" y="1143000"/>
            <a:ext cx="2133600" cy="3276600"/>
          </a:xfrm>
          <a:prstGeom prst="rect">
            <a:avLst/>
          </a:prstGeom>
          <a:noFill/>
        </p:spPr>
      </p:pic>
      <p:pic>
        <p:nvPicPr>
          <p:cNvPr id="11" name="Picture 4" descr="S:\Bill\brspfr.jpg"/>
          <p:cNvPicPr>
            <a:picLocks noChangeAspect="1" noChangeArrowheads="1"/>
          </p:cNvPicPr>
          <p:nvPr/>
        </p:nvPicPr>
        <p:blipFill>
          <a:blip r:embed="rId10" cstate="print"/>
          <a:srcRect/>
          <a:stretch>
            <a:fillRect/>
          </a:stretch>
        </p:blipFill>
        <p:spPr bwMode="auto">
          <a:xfrm>
            <a:off x="6934200" y="3505200"/>
            <a:ext cx="2209800" cy="335279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639762"/>
          </a:xfrm>
        </p:spPr>
        <p:txBody>
          <a:bodyPr>
            <a:normAutofit fontScale="90000"/>
          </a:bodyPr>
          <a:lstStyle/>
          <a:p>
            <a:r>
              <a:rPr lang="en-US" dirty="0" smtClean="0"/>
              <a:t>Explorer Chart</a:t>
            </a:r>
            <a:endParaRPr lang="en-US" dirty="0"/>
          </a:p>
        </p:txBody>
      </p:sp>
      <p:sp>
        <p:nvSpPr>
          <p:cNvPr id="3" name="Content Placeholder 2"/>
          <p:cNvSpPr>
            <a:spLocks noGrp="1"/>
          </p:cNvSpPr>
          <p:nvPr>
            <p:ph idx="1"/>
          </p:nvPr>
        </p:nvSpPr>
        <p:spPr>
          <a:xfrm>
            <a:off x="0" y="533400"/>
            <a:ext cx="9144000" cy="6324600"/>
          </a:xfrm>
        </p:spPr>
        <p:txBody>
          <a:bodyPr>
            <a:normAutofit fontScale="92500" lnSpcReduction="10000"/>
          </a:bodyPr>
          <a:lstStyle/>
          <a:p>
            <a:pPr algn="ctr"/>
            <a:r>
              <a:rPr lang="en-US" sz="2800" b="1" dirty="0" err="1" smtClean="0">
                <a:solidFill>
                  <a:srgbClr val="FFFF00"/>
                </a:solidFill>
              </a:rPr>
              <a:t>Zheng</a:t>
            </a:r>
            <a:r>
              <a:rPr lang="en-US" sz="2800" b="1" dirty="0" smtClean="0">
                <a:solidFill>
                  <a:srgbClr val="FFFF00"/>
                </a:solidFill>
              </a:rPr>
              <a:t> He</a:t>
            </a:r>
            <a:r>
              <a:rPr lang="en-US" sz="2800" b="1" dirty="0" smtClean="0"/>
              <a:t>, </a:t>
            </a:r>
            <a:r>
              <a:rPr lang="en-US" sz="2800" b="1" dirty="0" smtClean="0">
                <a:solidFill>
                  <a:srgbClr val="6DF927"/>
                </a:solidFill>
              </a:rPr>
              <a:t>Vasco </a:t>
            </a:r>
            <a:r>
              <a:rPr lang="en-US" sz="2800" b="1" dirty="0" err="1" smtClean="0">
                <a:solidFill>
                  <a:srgbClr val="6DF927"/>
                </a:solidFill>
              </a:rPr>
              <a:t>da</a:t>
            </a:r>
            <a:r>
              <a:rPr lang="en-US" sz="2800" b="1" dirty="0" smtClean="0">
                <a:solidFill>
                  <a:srgbClr val="6DF927"/>
                </a:solidFill>
              </a:rPr>
              <a:t> Gama</a:t>
            </a:r>
            <a:r>
              <a:rPr lang="en-US" sz="2800" b="1" dirty="0" smtClean="0"/>
              <a:t>, </a:t>
            </a:r>
            <a:r>
              <a:rPr lang="en-US" sz="2800" b="1" dirty="0" smtClean="0">
                <a:solidFill>
                  <a:srgbClr val="66FFFF"/>
                </a:solidFill>
              </a:rPr>
              <a:t>Christopher Columbus </a:t>
            </a:r>
            <a:r>
              <a:rPr lang="en-US" sz="2800" b="1" dirty="0" smtClean="0"/>
              <a:t>&amp; </a:t>
            </a:r>
            <a:r>
              <a:rPr lang="en-US" sz="2800" b="1" dirty="0" smtClean="0">
                <a:solidFill>
                  <a:srgbClr val="FFC000"/>
                </a:solidFill>
              </a:rPr>
              <a:t>Ferdinand Magellan</a:t>
            </a:r>
          </a:p>
          <a:p>
            <a:r>
              <a:rPr lang="en-US" sz="2800" dirty="0" smtClean="0"/>
              <a:t>Chart categories include: </a:t>
            </a:r>
          </a:p>
          <a:p>
            <a:pPr marL="514350" indent="-514350">
              <a:buAutoNum type="alphaLcParenR"/>
            </a:pPr>
            <a:r>
              <a:rPr lang="en-US" sz="2800" dirty="0" smtClean="0"/>
              <a:t>nationality/home state</a:t>
            </a:r>
          </a:p>
          <a:p>
            <a:pPr marL="514350" indent="-514350">
              <a:buAutoNum type="alphaLcParenR"/>
            </a:pPr>
            <a:r>
              <a:rPr lang="en-US" sz="2800" dirty="0" smtClean="0"/>
              <a:t>What country &amp; monarch/company sent them</a:t>
            </a:r>
          </a:p>
          <a:p>
            <a:pPr marL="514350" indent="-514350">
              <a:buAutoNum type="alphaLcParenR"/>
            </a:pPr>
            <a:r>
              <a:rPr lang="en-US" sz="2800" dirty="0" smtClean="0"/>
              <a:t># voyages/expeditions</a:t>
            </a:r>
          </a:p>
          <a:p>
            <a:pPr marL="514350" indent="-514350">
              <a:buAutoNum type="alphaLcParenR"/>
            </a:pPr>
            <a:r>
              <a:rPr lang="en-US" sz="2800" dirty="0" smtClean="0"/>
              <a:t>Whose expeditions(s) had the most ambitious purpose / objective?</a:t>
            </a:r>
          </a:p>
          <a:p>
            <a:pPr marL="514350" indent="-514350">
              <a:buAutoNum type="alphaLcParenR"/>
            </a:pPr>
            <a:r>
              <a:rPr lang="en-US" sz="2800" dirty="0" smtClean="0"/>
              <a:t>Which explorer is the </a:t>
            </a:r>
            <a:r>
              <a:rPr lang="en-US" sz="2800" b="1" dirty="0" smtClean="0">
                <a:solidFill>
                  <a:srgbClr val="FFFF00"/>
                </a:solidFill>
              </a:rPr>
              <a:t>“worst?”  </a:t>
            </a:r>
            <a:r>
              <a:rPr lang="en-US" sz="2800" b="1" dirty="0" smtClean="0">
                <a:solidFill>
                  <a:srgbClr val="6DF927"/>
                </a:solidFill>
              </a:rPr>
              <a:t>(</a:t>
            </a:r>
            <a:r>
              <a:rPr lang="en-US" sz="2800" b="1" i="1" dirty="0" smtClean="0">
                <a:solidFill>
                  <a:srgbClr val="6DF927"/>
                </a:solidFill>
              </a:rPr>
              <a:t>Have reasons!!)</a:t>
            </a:r>
          </a:p>
          <a:p>
            <a:pPr marL="514350" indent="-514350">
              <a:buAutoNum type="alphaLcParenR"/>
            </a:pPr>
            <a:r>
              <a:rPr lang="en-US" sz="2800" dirty="0" smtClean="0"/>
              <a:t>Rank the 4 in the following and be able to defend your rankings/analyses with evidence!! </a:t>
            </a:r>
          </a:p>
          <a:p>
            <a:pPr marL="514350" indent="-514350">
              <a:buNone/>
            </a:pPr>
            <a:r>
              <a:rPr lang="en-US" sz="2800" dirty="0" smtClean="0"/>
              <a:t>1. Who had the greatest </a:t>
            </a:r>
            <a:r>
              <a:rPr lang="en-US" sz="2800" b="1" dirty="0" smtClean="0">
                <a:solidFill>
                  <a:srgbClr val="FFFF00"/>
                </a:solidFill>
              </a:rPr>
              <a:t>achievement / accomplishment</a:t>
            </a:r>
            <a:r>
              <a:rPr lang="en-US" sz="2800" dirty="0" smtClean="0"/>
              <a:t>?</a:t>
            </a:r>
          </a:p>
          <a:p>
            <a:pPr marL="514350" indent="-514350">
              <a:buNone/>
            </a:pPr>
            <a:r>
              <a:rPr lang="en-US" sz="2800" dirty="0" smtClean="0"/>
              <a:t>2. Who was the greatest </a:t>
            </a:r>
            <a:r>
              <a:rPr lang="en-US" sz="2800" b="1" dirty="0" smtClean="0">
                <a:solidFill>
                  <a:srgbClr val="66FFFF"/>
                </a:solidFill>
              </a:rPr>
              <a:t>sailor/ship captain</a:t>
            </a:r>
            <a:r>
              <a:rPr lang="en-US" sz="2800" dirty="0" smtClean="0"/>
              <a:t>?</a:t>
            </a:r>
          </a:p>
          <a:p>
            <a:pPr marL="514350" indent="-514350">
              <a:buNone/>
            </a:pPr>
            <a:r>
              <a:rPr lang="en-US" sz="2800" dirty="0" smtClean="0"/>
              <a:t>3. Who was the </a:t>
            </a:r>
            <a:r>
              <a:rPr lang="en-US" sz="2800" b="1" dirty="0" smtClean="0">
                <a:solidFill>
                  <a:srgbClr val="FFC000"/>
                </a:solidFill>
              </a:rPr>
              <a:t>most “successful?”</a:t>
            </a:r>
          </a:p>
          <a:p>
            <a:pPr marL="514350" indent="-514350">
              <a:buNone/>
            </a:pPr>
            <a:r>
              <a:rPr lang="en-US" sz="2800" b="1" dirty="0" smtClean="0">
                <a:solidFill>
                  <a:srgbClr val="FFFF00"/>
                </a:solidFill>
              </a:rPr>
              <a:t>4.  Overall rank of these four explorers. </a:t>
            </a:r>
          </a:p>
          <a:p>
            <a:pPr marL="514350" indent="-514350">
              <a:buAutoNum type="alphaLcParenR"/>
            </a:pPr>
            <a:endParaRPr lang="en-US" dirty="0" smtClean="0"/>
          </a:p>
          <a:p>
            <a:pPr marL="514350" indent="-514350">
              <a:buAutoNum type="alphaLcParenR"/>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r>
              <a:rPr lang="en-US" dirty="0" smtClean="0"/>
              <a:t>Answer the questions based upon the timeline</a:t>
            </a:r>
          </a:p>
          <a:p>
            <a:r>
              <a:rPr lang="en-US" dirty="0" smtClean="0">
                <a:solidFill>
                  <a:srgbClr val="FFFF00"/>
                </a:solidFill>
              </a:rPr>
              <a:t>Shade</a:t>
            </a:r>
            <a:r>
              <a:rPr lang="en-US" dirty="0" smtClean="0"/>
              <a:t> the areas on the map colonized/settled by the following colonial powers:</a:t>
            </a:r>
          </a:p>
          <a:p>
            <a:pPr algn="ctr">
              <a:buNone/>
            </a:pPr>
            <a:r>
              <a:rPr lang="en-US" dirty="0" smtClean="0">
                <a:solidFill>
                  <a:srgbClr val="FFFF00"/>
                </a:solidFill>
              </a:rPr>
              <a:t>Spain</a:t>
            </a:r>
            <a:r>
              <a:rPr lang="en-US" dirty="0" smtClean="0"/>
              <a:t>, </a:t>
            </a:r>
            <a:r>
              <a:rPr lang="en-US" dirty="0" smtClean="0">
                <a:solidFill>
                  <a:srgbClr val="6DF927"/>
                </a:solidFill>
              </a:rPr>
              <a:t>Portugal</a:t>
            </a:r>
            <a:r>
              <a:rPr lang="en-US" dirty="0" smtClean="0"/>
              <a:t>, </a:t>
            </a:r>
            <a:r>
              <a:rPr lang="en-US" dirty="0" smtClean="0">
                <a:solidFill>
                  <a:srgbClr val="FC72F2"/>
                </a:solidFill>
              </a:rPr>
              <a:t>England</a:t>
            </a:r>
            <a:r>
              <a:rPr lang="en-US" dirty="0" smtClean="0"/>
              <a:t>, </a:t>
            </a:r>
            <a:r>
              <a:rPr lang="en-US" dirty="0" smtClean="0">
                <a:solidFill>
                  <a:srgbClr val="66FFFF"/>
                </a:solidFill>
              </a:rPr>
              <a:t>France </a:t>
            </a:r>
            <a:r>
              <a:rPr lang="en-US" dirty="0" smtClean="0">
                <a:solidFill>
                  <a:srgbClr val="FFC000"/>
                </a:solidFill>
              </a:rPr>
              <a:t>&amp; Netherlands</a:t>
            </a:r>
          </a:p>
          <a:p>
            <a:pPr algn="ctr">
              <a:buNone/>
            </a:pPr>
            <a:endParaRPr lang="en-US" dirty="0" smtClean="0"/>
          </a:p>
          <a:p>
            <a:pPr algn="ctr">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2"/>
          <p:cNvPicPr>
            <a:picLocks noGrp="1" noChangeAspect="1" noChangeArrowheads="1"/>
          </p:cNvPicPr>
          <p:nvPr>
            <p:ph idx="1"/>
          </p:nvPr>
        </p:nvPicPr>
        <p:blipFill>
          <a:blip r:embed="rId3" cstate="print"/>
          <a:srcRect/>
          <a:stretch>
            <a:fillRect/>
          </a:stretch>
        </p:blipFill>
        <p:spPr bwMode="auto">
          <a:xfrm>
            <a:off x="1496675" y="0"/>
            <a:ext cx="7104595"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0178" name="Picture 2"/>
          <p:cNvPicPr>
            <a:picLocks noGrp="1" noChangeAspect="1" noChangeArrowheads="1"/>
          </p:cNvPicPr>
          <p:nvPr>
            <p:ph idx="1"/>
          </p:nvPr>
        </p:nvPicPr>
        <p:blipFill>
          <a:blip r:embed="rId3" cstate="print"/>
          <a:srcRect/>
          <a:stretch>
            <a:fillRect/>
          </a:stretch>
        </p:blipFill>
        <p:spPr bwMode="auto">
          <a:xfrm>
            <a:off x="1676399" y="0"/>
            <a:ext cx="6430877" cy="677191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1202" name="Picture 2"/>
          <p:cNvPicPr>
            <a:picLocks noGrp="1" noChangeAspect="1" noChangeArrowheads="1"/>
          </p:cNvPicPr>
          <p:nvPr>
            <p:ph idx="1"/>
          </p:nvPr>
        </p:nvPicPr>
        <p:blipFill>
          <a:blip r:embed="rId3" cstate="print"/>
          <a:srcRect/>
          <a:stretch>
            <a:fillRect/>
          </a:stretch>
        </p:blipFill>
        <p:spPr bwMode="auto">
          <a:xfrm>
            <a:off x="0" y="0"/>
            <a:ext cx="8934862" cy="68129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Timeline of Exploration</a:t>
            </a:r>
            <a:endParaRPr lang="en-US" dirty="0"/>
          </a:p>
        </p:txBody>
      </p:sp>
      <p:sp>
        <p:nvSpPr>
          <p:cNvPr id="3" name="Content Placeholder 2"/>
          <p:cNvSpPr>
            <a:spLocks noGrp="1"/>
          </p:cNvSpPr>
          <p:nvPr>
            <p:ph idx="1"/>
          </p:nvPr>
        </p:nvSpPr>
        <p:spPr>
          <a:xfrm>
            <a:off x="457200" y="838200"/>
            <a:ext cx="8229600" cy="5287963"/>
          </a:xfrm>
        </p:spPr>
        <p:txBody>
          <a:bodyPr>
            <a:normAutofit/>
          </a:bodyPr>
          <a:lstStyle/>
          <a:p>
            <a:pPr marL="514350" indent="-514350">
              <a:buFont typeface="+mj-lt"/>
              <a:buAutoNum type="arabicPeriod"/>
            </a:pPr>
            <a:r>
              <a:rPr lang="en-US" dirty="0" smtClean="0">
                <a:solidFill>
                  <a:srgbClr val="FFFF00"/>
                </a:solidFill>
              </a:rPr>
              <a:t>Portugal</a:t>
            </a:r>
            <a:r>
              <a:rPr lang="en-US" dirty="0" smtClean="0">
                <a:solidFill>
                  <a:schemeClr val="accent1">
                    <a:lumMod val="20000"/>
                    <a:lumOff val="80000"/>
                  </a:schemeClr>
                </a:solidFill>
              </a:rPr>
              <a:t> </a:t>
            </a:r>
            <a:r>
              <a:rPr lang="en-US" dirty="0" smtClean="0"/>
              <a:t>leads the way</a:t>
            </a:r>
          </a:p>
          <a:p>
            <a:pPr marL="514350" indent="-514350">
              <a:buNone/>
            </a:pPr>
            <a:r>
              <a:rPr lang="en-US" dirty="0"/>
              <a:t> </a:t>
            </a:r>
            <a:r>
              <a:rPr lang="en-US" dirty="0" smtClean="0"/>
              <a:t> - Prince </a:t>
            </a:r>
            <a:r>
              <a:rPr lang="en-US" dirty="0" smtClean="0">
                <a:solidFill>
                  <a:schemeClr val="accent2">
                    <a:lumMod val="40000"/>
                    <a:lumOff val="60000"/>
                  </a:schemeClr>
                </a:solidFill>
              </a:rPr>
              <a:t>Henry the Navigator </a:t>
            </a:r>
            <a:r>
              <a:rPr lang="en-US" dirty="0" smtClean="0"/>
              <a:t>(1394-1460) &amp; </a:t>
            </a:r>
          </a:p>
          <a:p>
            <a:pPr marL="514350" indent="-514350">
              <a:buNone/>
            </a:pPr>
            <a:r>
              <a:rPr lang="en-US" dirty="0" smtClean="0"/>
              <a:t>              school of navigation @ </a:t>
            </a:r>
            <a:r>
              <a:rPr lang="en-US" dirty="0" err="1" smtClean="0"/>
              <a:t>Sagres</a:t>
            </a:r>
            <a:endParaRPr lang="en-US" dirty="0" smtClean="0"/>
          </a:p>
          <a:p>
            <a:pPr marL="514350" indent="-514350">
              <a:buNone/>
            </a:pPr>
            <a:r>
              <a:rPr lang="en-US" dirty="0"/>
              <a:t> </a:t>
            </a:r>
            <a:r>
              <a:rPr lang="en-US" dirty="0" smtClean="0"/>
              <a:t> - he pushed for expeditions down the coast of </a:t>
            </a:r>
            <a:r>
              <a:rPr lang="en-US" dirty="0" smtClean="0">
                <a:solidFill>
                  <a:srgbClr val="FFC000"/>
                </a:solidFill>
              </a:rPr>
              <a:t>Africa</a:t>
            </a:r>
            <a:r>
              <a:rPr lang="en-US" dirty="0" smtClean="0"/>
              <a:t> to find a </a:t>
            </a:r>
            <a:r>
              <a:rPr lang="en-US" dirty="0" smtClean="0">
                <a:solidFill>
                  <a:srgbClr val="66FFFF"/>
                </a:solidFill>
              </a:rPr>
              <a:t>water route </a:t>
            </a:r>
            <a:r>
              <a:rPr lang="en-US" dirty="0" smtClean="0"/>
              <a:t>to </a:t>
            </a:r>
            <a:r>
              <a:rPr lang="en-US" dirty="0" smtClean="0">
                <a:solidFill>
                  <a:srgbClr val="FFFF00"/>
                </a:solidFill>
              </a:rPr>
              <a:t>India </a:t>
            </a:r>
            <a:endParaRPr lang="en-US" dirty="0">
              <a:solidFill>
                <a:srgbClr val="FFFF00"/>
              </a:solidFill>
            </a:endParaRPr>
          </a:p>
        </p:txBody>
      </p:sp>
      <p:pic>
        <p:nvPicPr>
          <p:cNvPr id="4" name="Picture 6" descr="S:\Bill\henrynav.jpg"/>
          <p:cNvPicPr>
            <a:picLocks noChangeAspect="1" noChangeArrowheads="1"/>
          </p:cNvPicPr>
          <p:nvPr/>
        </p:nvPicPr>
        <p:blipFill>
          <a:blip r:embed="rId3" cstate="print"/>
          <a:srcRect r="4800" b="3841"/>
          <a:stretch>
            <a:fillRect/>
          </a:stretch>
        </p:blipFill>
        <p:spPr>
          <a:xfrm>
            <a:off x="3101582" y="3657600"/>
            <a:ext cx="2537218" cy="3203470"/>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heckerboard(across)">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solidFill>
                  <a:srgbClr val="FFFF00"/>
                </a:solidFill>
              </a:rPr>
              <a:t>Portugal</a:t>
            </a:r>
            <a:endParaRPr lang="en-US" dirty="0">
              <a:solidFill>
                <a:srgbClr val="FFFF00"/>
              </a:solidFill>
            </a:endParaRPr>
          </a:p>
        </p:txBody>
      </p:sp>
      <p:pic>
        <p:nvPicPr>
          <p:cNvPr id="4" name="Picture 5" descr="S:\Bill\brazil.jpg"/>
          <p:cNvPicPr>
            <a:picLocks noGrp="1" noChangeAspect="1" noChangeArrowheads="1"/>
          </p:cNvPicPr>
          <p:nvPr>
            <p:ph idx="1"/>
          </p:nvPr>
        </p:nvPicPr>
        <p:blipFill>
          <a:blip r:embed="rId3" cstate="print"/>
          <a:srcRect/>
          <a:stretch>
            <a:fillRect/>
          </a:stretch>
        </p:blipFill>
        <p:spPr bwMode="auto">
          <a:xfrm>
            <a:off x="0" y="3524250"/>
            <a:ext cx="2543175" cy="3333750"/>
          </a:xfrm>
          <a:prstGeom prst="rect">
            <a:avLst/>
          </a:prstGeom>
          <a:noFill/>
        </p:spPr>
      </p:pic>
      <p:pic>
        <p:nvPicPr>
          <p:cNvPr id="5" name="Picture 1028" descr="Z:\Publishing\powerpoint\World history\ZP301\200px-Bartolomeu_dia_cape_of_good_hope.jpg"/>
          <p:cNvPicPr>
            <a:picLocks noChangeAspect="1" noChangeArrowheads="1"/>
          </p:cNvPicPr>
          <p:nvPr/>
        </p:nvPicPr>
        <p:blipFill>
          <a:blip r:embed="rId4" cstate="print"/>
          <a:srcRect/>
          <a:stretch>
            <a:fillRect/>
          </a:stretch>
        </p:blipFill>
        <p:spPr bwMode="auto">
          <a:xfrm>
            <a:off x="0" y="0"/>
            <a:ext cx="2540000" cy="3187700"/>
          </a:xfrm>
          <a:prstGeom prst="rect">
            <a:avLst/>
          </a:prstGeom>
          <a:noFill/>
        </p:spPr>
      </p:pic>
      <p:sp>
        <p:nvSpPr>
          <p:cNvPr id="6" name="Rectangle 5"/>
          <p:cNvSpPr/>
          <p:nvPr/>
        </p:nvSpPr>
        <p:spPr>
          <a:xfrm>
            <a:off x="2514600" y="762000"/>
            <a:ext cx="5791200" cy="830997"/>
          </a:xfrm>
          <a:prstGeom prst="rect">
            <a:avLst/>
          </a:prstGeom>
        </p:spPr>
        <p:txBody>
          <a:bodyPr wrap="square">
            <a:spAutoFit/>
          </a:bodyPr>
          <a:lstStyle/>
          <a:p>
            <a:r>
              <a:rPr lang="en-US" sz="2400" dirty="0" smtClean="0">
                <a:solidFill>
                  <a:srgbClr val="FFC000"/>
                </a:solidFill>
              </a:rPr>
              <a:t>1488</a:t>
            </a:r>
            <a:r>
              <a:rPr lang="en-US" sz="2400" dirty="0" smtClean="0"/>
              <a:t>, </a:t>
            </a:r>
            <a:r>
              <a:rPr lang="en-US" sz="2400" dirty="0" err="1" smtClean="0">
                <a:solidFill>
                  <a:srgbClr val="6DF927"/>
                </a:solidFill>
              </a:rPr>
              <a:t>Bartolome</a:t>
            </a:r>
            <a:r>
              <a:rPr lang="en-US" sz="2400" dirty="0" smtClean="0">
                <a:solidFill>
                  <a:srgbClr val="6DF927"/>
                </a:solidFill>
              </a:rPr>
              <a:t> Dias </a:t>
            </a:r>
            <a:r>
              <a:rPr lang="en-US" sz="2400" dirty="0" smtClean="0"/>
              <a:t>reaches the Cape of Good Hope in South Africa </a:t>
            </a:r>
            <a:endParaRPr lang="en-US" sz="2400" dirty="0"/>
          </a:p>
        </p:txBody>
      </p:sp>
      <p:pic>
        <p:nvPicPr>
          <p:cNvPr id="7" name="Picture 4" descr="S:\Bill\dagama.jpg"/>
          <p:cNvPicPr>
            <a:picLocks noChangeAspect="1" noChangeArrowheads="1"/>
          </p:cNvPicPr>
          <p:nvPr/>
        </p:nvPicPr>
        <p:blipFill>
          <a:blip r:embed="rId5" cstate="print"/>
          <a:srcRect/>
          <a:stretch>
            <a:fillRect/>
          </a:stretch>
        </p:blipFill>
        <p:spPr bwMode="auto">
          <a:xfrm>
            <a:off x="6705600" y="1371600"/>
            <a:ext cx="2132013" cy="2644798"/>
          </a:xfrm>
          <a:prstGeom prst="rect">
            <a:avLst/>
          </a:prstGeom>
          <a:noFill/>
        </p:spPr>
      </p:pic>
      <p:sp>
        <p:nvSpPr>
          <p:cNvPr id="8" name="TextBox 7"/>
          <p:cNvSpPr txBox="1"/>
          <p:nvPr/>
        </p:nvSpPr>
        <p:spPr>
          <a:xfrm>
            <a:off x="3429000" y="2743200"/>
            <a:ext cx="3404892" cy="1477328"/>
          </a:xfrm>
          <a:prstGeom prst="rect">
            <a:avLst/>
          </a:prstGeom>
          <a:noFill/>
        </p:spPr>
        <p:txBody>
          <a:bodyPr wrap="square" rtlCol="0">
            <a:spAutoFit/>
          </a:bodyPr>
          <a:lstStyle/>
          <a:p>
            <a:r>
              <a:rPr lang="en-US" sz="2400" dirty="0" smtClean="0">
                <a:solidFill>
                  <a:srgbClr val="FFC000"/>
                </a:solidFill>
              </a:rPr>
              <a:t>1498</a:t>
            </a:r>
            <a:r>
              <a:rPr lang="en-US" sz="2400" dirty="0" smtClean="0"/>
              <a:t>: </a:t>
            </a:r>
            <a:r>
              <a:rPr lang="en-US" sz="2400" dirty="0" smtClean="0">
                <a:solidFill>
                  <a:srgbClr val="6DF927"/>
                </a:solidFill>
              </a:rPr>
              <a:t>Vasco </a:t>
            </a:r>
            <a:r>
              <a:rPr lang="en-US" sz="2400" dirty="0" err="1" smtClean="0">
                <a:solidFill>
                  <a:srgbClr val="6DF927"/>
                </a:solidFill>
              </a:rPr>
              <a:t>DaGama</a:t>
            </a:r>
            <a:r>
              <a:rPr lang="en-US" sz="2400" dirty="0" smtClean="0">
                <a:solidFill>
                  <a:srgbClr val="6DF927"/>
                </a:solidFill>
              </a:rPr>
              <a:t> </a:t>
            </a:r>
          </a:p>
          <a:p>
            <a:r>
              <a:rPr lang="en-US" sz="2400" dirty="0" smtClean="0"/>
              <a:t>           reaches India &amp; establishes trading posts</a:t>
            </a:r>
          </a:p>
          <a:p>
            <a:endParaRPr lang="en-US" dirty="0"/>
          </a:p>
        </p:txBody>
      </p:sp>
      <p:pic>
        <p:nvPicPr>
          <p:cNvPr id="9" name="Picture 5" descr="S:\Bill\dagamaindia.jpg"/>
          <p:cNvPicPr>
            <a:picLocks noChangeAspect="1" noChangeArrowheads="1"/>
          </p:cNvPicPr>
          <p:nvPr/>
        </p:nvPicPr>
        <p:blipFill>
          <a:blip r:embed="rId6" cstate="print"/>
          <a:srcRect/>
          <a:stretch>
            <a:fillRect/>
          </a:stretch>
        </p:blipFill>
        <p:spPr bwMode="auto">
          <a:xfrm>
            <a:off x="6039864" y="4038600"/>
            <a:ext cx="3104136" cy="2362200"/>
          </a:xfrm>
          <a:prstGeom prst="rect">
            <a:avLst/>
          </a:prstGeom>
          <a:noFill/>
        </p:spPr>
      </p:pic>
      <p:sp>
        <p:nvSpPr>
          <p:cNvPr id="10" name="TextBox 9"/>
          <p:cNvSpPr txBox="1"/>
          <p:nvPr/>
        </p:nvSpPr>
        <p:spPr>
          <a:xfrm>
            <a:off x="2514600" y="4800600"/>
            <a:ext cx="3093283" cy="1938992"/>
          </a:xfrm>
          <a:prstGeom prst="rect">
            <a:avLst/>
          </a:prstGeom>
          <a:noFill/>
        </p:spPr>
        <p:txBody>
          <a:bodyPr wrap="none" rtlCol="0">
            <a:spAutoFit/>
          </a:bodyPr>
          <a:lstStyle/>
          <a:p>
            <a:pPr algn="ctr"/>
            <a:r>
              <a:rPr lang="en-US" sz="2400" dirty="0" smtClean="0">
                <a:solidFill>
                  <a:srgbClr val="FFC000"/>
                </a:solidFill>
              </a:rPr>
              <a:t>1500</a:t>
            </a:r>
            <a:r>
              <a:rPr lang="en-US" sz="2400" dirty="0" smtClean="0"/>
              <a:t>: </a:t>
            </a:r>
            <a:r>
              <a:rPr lang="en-US" sz="2400" dirty="0" smtClean="0">
                <a:solidFill>
                  <a:srgbClr val="6DF927"/>
                </a:solidFill>
              </a:rPr>
              <a:t>Pedro Cabral </a:t>
            </a:r>
            <a:r>
              <a:rPr lang="en-US" sz="2400" dirty="0" smtClean="0"/>
              <a:t>is</a:t>
            </a:r>
          </a:p>
          <a:p>
            <a:pPr algn="ctr"/>
            <a:r>
              <a:rPr lang="en-US" sz="2400" dirty="0" smtClean="0"/>
              <a:t>Blown off course.</a:t>
            </a:r>
          </a:p>
          <a:p>
            <a:pPr algn="ctr"/>
            <a:r>
              <a:rPr lang="en-US" sz="2400" dirty="0" smtClean="0"/>
              <a:t>Lands in South</a:t>
            </a:r>
          </a:p>
          <a:p>
            <a:pPr algn="ctr"/>
            <a:r>
              <a:rPr lang="en-US" sz="2400" dirty="0" smtClean="0"/>
              <a:t>America &amp; claims Brazil</a:t>
            </a:r>
          </a:p>
          <a:p>
            <a:pPr algn="ctr"/>
            <a:r>
              <a:rPr lang="en-US" sz="2400" dirty="0" smtClean="0"/>
              <a:t>for Portugal</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heckerboard(across)">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checkerboard(across)">
                                      <p:cBhvr>
                                        <p:cTn id="22" dur="500"/>
                                        <p:tgtEl>
                                          <p:spTgt spid="8">
                                            <p:txEl>
                                              <p:pRg st="0" end="0"/>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checkerboard(across)">
                                      <p:cBhvr>
                                        <p:cTn id="25" dur="500"/>
                                        <p:tgtEl>
                                          <p:spTgt spid="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ox(i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checkerboard(across)">
                                      <p:cBhvr>
                                        <p:cTn id="35" dur="500"/>
                                        <p:tgtEl>
                                          <p:spTgt spid="10">
                                            <p:txEl>
                                              <p:pRg st="0" end="0"/>
                                            </p:txEl>
                                          </p:spTgt>
                                        </p:tgtEl>
                                      </p:cBhvr>
                                    </p:animEffect>
                                  </p:childTnLst>
                                </p:cTn>
                              </p:par>
                              <p:par>
                                <p:cTn id="36" presetID="5" presetClass="entr" presetSubtype="10" fill="hold" nodeType="withEffect">
                                  <p:stCondLst>
                                    <p:cond delay="0"/>
                                  </p:stCondLst>
                                  <p:childTnLst>
                                    <p:set>
                                      <p:cBhvr>
                                        <p:cTn id="37" dur="1" fill="hold">
                                          <p:stCondLst>
                                            <p:cond delay="0"/>
                                          </p:stCondLst>
                                        </p:cTn>
                                        <p:tgtEl>
                                          <p:spTgt spid="10">
                                            <p:txEl>
                                              <p:pRg st="1" end="1"/>
                                            </p:txEl>
                                          </p:spTgt>
                                        </p:tgtEl>
                                        <p:attrNameLst>
                                          <p:attrName>style.visibility</p:attrName>
                                        </p:attrNameLst>
                                      </p:cBhvr>
                                      <p:to>
                                        <p:strVal val="visible"/>
                                      </p:to>
                                    </p:set>
                                    <p:animEffect transition="in" filter="checkerboard(across)">
                                      <p:cBhvr>
                                        <p:cTn id="38" dur="500"/>
                                        <p:tgtEl>
                                          <p:spTgt spid="10">
                                            <p:txEl>
                                              <p:pRg st="1" end="1"/>
                                            </p:txEl>
                                          </p:spTgt>
                                        </p:tgtEl>
                                      </p:cBhvr>
                                    </p:animEffect>
                                  </p:childTnLst>
                                </p:cTn>
                              </p:par>
                              <p:par>
                                <p:cTn id="39" presetID="5" presetClass="entr" presetSubtype="10" fill="hold" nodeType="withEffect">
                                  <p:stCondLst>
                                    <p:cond delay="0"/>
                                  </p:stCondLst>
                                  <p:childTnLst>
                                    <p:set>
                                      <p:cBhvr>
                                        <p:cTn id="40" dur="1" fill="hold">
                                          <p:stCondLst>
                                            <p:cond delay="0"/>
                                          </p:stCondLst>
                                        </p:cTn>
                                        <p:tgtEl>
                                          <p:spTgt spid="10">
                                            <p:txEl>
                                              <p:pRg st="2" end="2"/>
                                            </p:txEl>
                                          </p:spTgt>
                                        </p:tgtEl>
                                        <p:attrNameLst>
                                          <p:attrName>style.visibility</p:attrName>
                                        </p:attrNameLst>
                                      </p:cBhvr>
                                      <p:to>
                                        <p:strVal val="visible"/>
                                      </p:to>
                                    </p:set>
                                    <p:animEffect transition="in" filter="checkerboard(across)">
                                      <p:cBhvr>
                                        <p:cTn id="41" dur="500"/>
                                        <p:tgtEl>
                                          <p:spTgt spid="10">
                                            <p:txEl>
                                              <p:pRg st="2" end="2"/>
                                            </p:txEl>
                                          </p:spTgt>
                                        </p:tgtEl>
                                      </p:cBhvr>
                                    </p:animEffect>
                                  </p:childTnLst>
                                </p:cTn>
                              </p:par>
                              <p:par>
                                <p:cTn id="42" presetID="5" presetClass="entr" presetSubtype="10" fill="hold" nodeType="withEffect">
                                  <p:stCondLst>
                                    <p:cond delay="0"/>
                                  </p:stCondLst>
                                  <p:childTnLst>
                                    <p:set>
                                      <p:cBhvr>
                                        <p:cTn id="43" dur="1" fill="hold">
                                          <p:stCondLst>
                                            <p:cond delay="0"/>
                                          </p:stCondLst>
                                        </p:cTn>
                                        <p:tgtEl>
                                          <p:spTgt spid="10">
                                            <p:txEl>
                                              <p:pRg st="3" end="3"/>
                                            </p:txEl>
                                          </p:spTgt>
                                        </p:tgtEl>
                                        <p:attrNameLst>
                                          <p:attrName>style.visibility</p:attrName>
                                        </p:attrNameLst>
                                      </p:cBhvr>
                                      <p:to>
                                        <p:strVal val="visible"/>
                                      </p:to>
                                    </p:set>
                                    <p:animEffect transition="in" filter="checkerboard(across)">
                                      <p:cBhvr>
                                        <p:cTn id="44" dur="500"/>
                                        <p:tgtEl>
                                          <p:spTgt spid="10">
                                            <p:txEl>
                                              <p:pRg st="3" end="3"/>
                                            </p:txEl>
                                          </p:spTgt>
                                        </p:tgtEl>
                                      </p:cBhvr>
                                    </p:animEffect>
                                  </p:childTnLst>
                                </p:cTn>
                              </p:par>
                              <p:par>
                                <p:cTn id="45" presetID="5" presetClass="entr" presetSubtype="10" fill="hold" nodeType="withEffect">
                                  <p:stCondLst>
                                    <p:cond delay="0"/>
                                  </p:stCondLst>
                                  <p:childTnLst>
                                    <p:set>
                                      <p:cBhvr>
                                        <p:cTn id="46" dur="1" fill="hold">
                                          <p:stCondLst>
                                            <p:cond delay="0"/>
                                          </p:stCondLst>
                                        </p:cTn>
                                        <p:tgtEl>
                                          <p:spTgt spid="10">
                                            <p:txEl>
                                              <p:pRg st="4" end="4"/>
                                            </p:txEl>
                                          </p:spTgt>
                                        </p:tgtEl>
                                        <p:attrNameLst>
                                          <p:attrName>style.visibility</p:attrName>
                                        </p:attrNameLst>
                                      </p:cBhvr>
                                      <p:to>
                                        <p:strVal val="visible"/>
                                      </p:to>
                                    </p:set>
                                    <p:animEffect transition="in" filter="checkerboard(across)">
                                      <p:cBhvr>
                                        <p:cTn id="47" dur="500"/>
                                        <p:tgtEl>
                                          <p:spTgt spid="10">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box(in)">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Competition from </a:t>
            </a:r>
            <a:r>
              <a:rPr lang="en-US" dirty="0" smtClean="0">
                <a:solidFill>
                  <a:srgbClr val="92D050"/>
                </a:solidFill>
              </a:rPr>
              <a:t>Spain</a:t>
            </a:r>
            <a:endParaRPr lang="en-US" dirty="0">
              <a:solidFill>
                <a:srgbClr val="92D050"/>
              </a:solidFill>
            </a:endParaRPr>
          </a:p>
        </p:txBody>
      </p:sp>
      <p:sp>
        <p:nvSpPr>
          <p:cNvPr id="3" name="Content Placeholder 2"/>
          <p:cNvSpPr>
            <a:spLocks noGrp="1"/>
          </p:cNvSpPr>
          <p:nvPr>
            <p:ph idx="1"/>
          </p:nvPr>
        </p:nvSpPr>
        <p:spPr>
          <a:xfrm>
            <a:off x="457200" y="762000"/>
            <a:ext cx="8229600" cy="5943600"/>
          </a:xfrm>
        </p:spPr>
        <p:txBody>
          <a:bodyPr>
            <a:normAutofit/>
          </a:bodyPr>
          <a:lstStyle/>
          <a:p>
            <a:pPr marL="514350" indent="-514350">
              <a:buAutoNum type="arabicPeriod" startAt="2"/>
            </a:pPr>
            <a:r>
              <a:rPr lang="en-US" sz="3000" dirty="0" smtClean="0">
                <a:solidFill>
                  <a:srgbClr val="00B050"/>
                </a:solidFill>
              </a:rPr>
              <a:t>Spain</a:t>
            </a:r>
            <a:r>
              <a:rPr lang="en-US" sz="3000" dirty="0" smtClean="0"/>
              <a:t> becomes dominant empire (</a:t>
            </a:r>
            <a:r>
              <a:rPr lang="en-US" sz="3000" dirty="0" smtClean="0">
                <a:solidFill>
                  <a:srgbClr val="FFFFCC"/>
                </a:solidFill>
              </a:rPr>
              <a:t>gold</a:t>
            </a:r>
            <a:r>
              <a:rPr lang="en-US" sz="3000" dirty="0" smtClean="0"/>
              <a:t>/</a:t>
            </a:r>
            <a:r>
              <a:rPr lang="en-US" sz="3000" dirty="0" smtClean="0">
                <a:solidFill>
                  <a:srgbClr val="DDDDDD"/>
                </a:solidFill>
              </a:rPr>
              <a:t>silver</a:t>
            </a:r>
            <a:r>
              <a:rPr lang="en-US" sz="3000" dirty="0" smtClean="0"/>
              <a:t>!)</a:t>
            </a:r>
          </a:p>
          <a:p>
            <a:pPr marL="514350" indent="-514350">
              <a:buNone/>
            </a:pPr>
            <a:endParaRPr lang="en-US" sz="3000" dirty="0" smtClean="0"/>
          </a:p>
          <a:p>
            <a:pPr marL="514350" indent="-514350">
              <a:buFont typeface="Wingdings" pitchFamily="2" charset="2"/>
              <a:buChar char="Ø"/>
            </a:pPr>
            <a:r>
              <a:rPr lang="en-US" sz="3000" dirty="0" smtClean="0"/>
              <a:t>Italian explorer </a:t>
            </a:r>
            <a:r>
              <a:rPr lang="en-US" sz="3000" dirty="0" smtClean="0">
                <a:solidFill>
                  <a:srgbClr val="FFFF00"/>
                </a:solidFill>
              </a:rPr>
              <a:t>Christopher Columbus </a:t>
            </a:r>
            <a:r>
              <a:rPr lang="en-US" sz="3000" dirty="0" smtClean="0"/>
              <a:t>will undertake 4 voyages (1492-1501)for </a:t>
            </a:r>
            <a:r>
              <a:rPr lang="en-US" sz="3000" dirty="0" smtClean="0">
                <a:solidFill>
                  <a:srgbClr val="6DF927"/>
                </a:solidFill>
              </a:rPr>
              <a:t>Spain</a:t>
            </a:r>
          </a:p>
          <a:p>
            <a:pPr marL="514350" indent="-514350">
              <a:buFont typeface="Wingdings" pitchFamily="2" charset="2"/>
              <a:buChar char="Ø"/>
            </a:pPr>
            <a:endParaRPr lang="en-US" sz="3000" dirty="0" smtClean="0"/>
          </a:p>
          <a:p>
            <a:pPr marL="514350" indent="-514350">
              <a:buFont typeface="Wingdings" pitchFamily="2" charset="2"/>
              <a:buChar char="Ø"/>
            </a:pPr>
            <a:r>
              <a:rPr lang="en-US" sz="3000" dirty="0" smtClean="0"/>
              <a:t>Searching for western all-water </a:t>
            </a:r>
          </a:p>
          <a:p>
            <a:pPr marL="514350" indent="-514350" algn="ctr">
              <a:buNone/>
            </a:pPr>
            <a:r>
              <a:rPr lang="en-US" sz="3000" dirty="0" smtClean="0"/>
              <a:t>route to the East</a:t>
            </a:r>
          </a:p>
          <a:p>
            <a:pPr marL="514350" indent="-514350">
              <a:buFont typeface="Wingdings" pitchFamily="2" charset="2"/>
              <a:buChar char="Ø"/>
            </a:pPr>
            <a:endParaRPr lang="en-US" sz="3000" dirty="0" smtClean="0"/>
          </a:p>
          <a:p>
            <a:pPr marL="514350" indent="-514350">
              <a:buFont typeface="Wingdings" pitchFamily="2" charset="2"/>
              <a:buChar char="Ø"/>
            </a:pPr>
            <a:r>
              <a:rPr lang="en-US" sz="3000" dirty="0" smtClean="0"/>
              <a:t>Monarchs </a:t>
            </a:r>
            <a:r>
              <a:rPr lang="en-US" sz="3000" dirty="0" smtClean="0">
                <a:solidFill>
                  <a:srgbClr val="FC72F2"/>
                </a:solidFill>
              </a:rPr>
              <a:t>Ferdinand &amp; Isabella </a:t>
            </a:r>
          </a:p>
          <a:p>
            <a:pPr marL="514350" indent="-514350">
              <a:buNone/>
            </a:pPr>
            <a:r>
              <a:rPr lang="en-US" sz="3000" dirty="0" smtClean="0"/>
              <a:t>Will support expeditions to compete</a:t>
            </a:r>
          </a:p>
          <a:p>
            <a:pPr marL="514350" indent="-514350">
              <a:buNone/>
            </a:pPr>
            <a:r>
              <a:rPr lang="en-US" sz="3000" dirty="0" smtClean="0"/>
              <a:t>with Portugal’s success</a:t>
            </a:r>
          </a:p>
          <a:p>
            <a:pPr marL="514350" indent="-514350">
              <a:buNone/>
            </a:pPr>
            <a:endParaRPr lang="en-US" sz="2800" dirty="0" smtClean="0"/>
          </a:p>
        </p:txBody>
      </p:sp>
      <p:pic>
        <p:nvPicPr>
          <p:cNvPr id="4" name="Picture 4" descr="S:\Bill\CristobalColon.jpg"/>
          <p:cNvPicPr>
            <a:picLocks noChangeAspect="1" noChangeArrowheads="1"/>
          </p:cNvPicPr>
          <p:nvPr/>
        </p:nvPicPr>
        <p:blipFill>
          <a:blip r:embed="rId3" cstate="print"/>
          <a:srcRect/>
          <a:stretch>
            <a:fillRect/>
          </a:stretch>
        </p:blipFill>
        <p:spPr bwMode="auto">
          <a:xfrm>
            <a:off x="6477000" y="3313814"/>
            <a:ext cx="2667000" cy="354418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heckerboard(across)">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checkerboard(across)">
                                      <p:cBhvr>
                                        <p:cTn id="30" dur="500"/>
                                        <p:tgtEl>
                                          <p:spTgt spid="3">
                                            <p:txEl>
                                              <p:pRg st="7" end="7"/>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checkerboard(across)">
                                      <p:cBhvr>
                                        <p:cTn id="33" dur="500"/>
                                        <p:tgtEl>
                                          <p:spTgt spid="3">
                                            <p:txEl>
                                              <p:pRg st="8" end="8"/>
                                            </p:txEl>
                                          </p:spTgt>
                                        </p:tgtEl>
                                      </p:cBhvr>
                                    </p:animEffect>
                                  </p:childTnLst>
                                </p:cTn>
                              </p:par>
                              <p:par>
                                <p:cTn id="34" presetID="5" presetClass="entr" presetSubtype="1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checkerboard(across)">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solidFill>
                  <a:srgbClr val="6DF927"/>
                </a:solidFill>
              </a:rPr>
              <a:t>Spain</a:t>
            </a:r>
            <a:endParaRPr lang="en-US" dirty="0">
              <a:solidFill>
                <a:srgbClr val="6DF927"/>
              </a:solidFill>
            </a:endParaRPr>
          </a:p>
        </p:txBody>
      </p:sp>
      <p:sp>
        <p:nvSpPr>
          <p:cNvPr id="5" name="Content Placeholder 4"/>
          <p:cNvSpPr>
            <a:spLocks noGrp="1"/>
          </p:cNvSpPr>
          <p:nvPr>
            <p:ph idx="1"/>
          </p:nvPr>
        </p:nvSpPr>
        <p:spPr>
          <a:xfrm>
            <a:off x="457200" y="685800"/>
            <a:ext cx="8229600" cy="6172200"/>
          </a:xfrm>
        </p:spPr>
        <p:txBody>
          <a:bodyPr/>
          <a:lstStyle/>
          <a:p>
            <a:pPr marL="514350" indent="-514350" algn="ctr">
              <a:buFont typeface="Wingdings" pitchFamily="2" charset="2"/>
              <a:buChar char="Ø"/>
            </a:pPr>
            <a:r>
              <a:rPr lang="en-US" dirty="0" smtClean="0"/>
              <a:t>Columbus miscalculated size of the </a:t>
            </a:r>
          </a:p>
          <a:p>
            <a:pPr marL="514350" indent="-514350" algn="ctr">
              <a:buNone/>
            </a:pPr>
            <a:r>
              <a:rPr lang="en-US" dirty="0" smtClean="0"/>
              <a:t>Earth &amp; didn’t expect continents of the</a:t>
            </a:r>
          </a:p>
          <a:p>
            <a:pPr marL="514350" indent="-514350" algn="ctr">
              <a:buNone/>
            </a:pPr>
            <a:r>
              <a:rPr lang="en-US" dirty="0" smtClean="0">
                <a:solidFill>
                  <a:srgbClr val="FFC000"/>
                </a:solidFill>
              </a:rPr>
              <a:t>Western Hemisphere</a:t>
            </a:r>
            <a:r>
              <a:rPr lang="en-US" dirty="0" smtClean="0"/>
              <a:t>.</a:t>
            </a:r>
          </a:p>
          <a:p>
            <a:pPr marL="514350" indent="-514350">
              <a:buNone/>
            </a:pPr>
            <a:r>
              <a:rPr lang="en-US" dirty="0" smtClean="0"/>
              <a:t>   </a:t>
            </a:r>
          </a:p>
          <a:p>
            <a:pPr marL="514350" indent="-514350">
              <a:buFont typeface="Wingdings" pitchFamily="2" charset="2"/>
              <a:buChar char="Ø"/>
            </a:pPr>
            <a:r>
              <a:rPr lang="en-US" dirty="0" smtClean="0"/>
              <a:t>San Salvador &amp; </a:t>
            </a:r>
            <a:r>
              <a:rPr lang="en-US" dirty="0" smtClean="0">
                <a:solidFill>
                  <a:srgbClr val="FFFF00"/>
                </a:solidFill>
              </a:rPr>
              <a:t>“Indians”</a:t>
            </a:r>
          </a:p>
          <a:p>
            <a:endParaRPr lang="en-US" dirty="0"/>
          </a:p>
        </p:txBody>
      </p:sp>
      <p:pic>
        <p:nvPicPr>
          <p:cNvPr id="6" name="Picture 5" descr="S:\Bill\shipscol2.jpg"/>
          <p:cNvPicPr>
            <a:picLocks noChangeAspect="1" noChangeArrowheads="1"/>
          </p:cNvPicPr>
          <p:nvPr/>
        </p:nvPicPr>
        <p:blipFill>
          <a:blip r:embed="rId3" cstate="print"/>
          <a:srcRect/>
          <a:stretch>
            <a:fillRect/>
          </a:stretch>
        </p:blipFill>
        <p:spPr bwMode="auto">
          <a:xfrm>
            <a:off x="4114800" y="3910867"/>
            <a:ext cx="5029200" cy="2947133"/>
          </a:xfrm>
          <a:prstGeom prst="rect">
            <a:avLst/>
          </a:prstGeom>
          <a:noFill/>
        </p:spPr>
      </p:pic>
      <p:sp>
        <p:nvSpPr>
          <p:cNvPr id="7" name="TextBox 6"/>
          <p:cNvSpPr txBox="1"/>
          <p:nvPr/>
        </p:nvSpPr>
        <p:spPr>
          <a:xfrm>
            <a:off x="0" y="5105400"/>
            <a:ext cx="3390159" cy="1200329"/>
          </a:xfrm>
          <a:prstGeom prst="rect">
            <a:avLst/>
          </a:prstGeom>
          <a:noFill/>
        </p:spPr>
        <p:txBody>
          <a:bodyPr wrap="none" rtlCol="0">
            <a:spAutoFit/>
          </a:bodyPr>
          <a:lstStyle/>
          <a:p>
            <a:pPr algn="ctr"/>
            <a:r>
              <a:rPr lang="en-US" sz="2400" dirty="0" smtClean="0"/>
              <a:t>The ships of Columbus’</a:t>
            </a:r>
          </a:p>
          <a:p>
            <a:pPr algn="ctr"/>
            <a:r>
              <a:rPr lang="en-US" sz="2400" dirty="0" smtClean="0"/>
              <a:t> initial voyage: </a:t>
            </a:r>
          </a:p>
          <a:p>
            <a:pPr algn="ctr"/>
            <a:r>
              <a:rPr lang="en-US" sz="2400" dirty="0" smtClean="0">
                <a:solidFill>
                  <a:srgbClr val="66FFFF"/>
                </a:solidFill>
              </a:rPr>
              <a:t>Nina</a:t>
            </a:r>
            <a:r>
              <a:rPr lang="en-US" sz="2400" dirty="0" smtClean="0"/>
              <a:t>, </a:t>
            </a:r>
            <a:r>
              <a:rPr lang="en-US" sz="2400" dirty="0" err="1" smtClean="0">
                <a:solidFill>
                  <a:srgbClr val="6DF927"/>
                </a:solidFill>
              </a:rPr>
              <a:t>Pinta</a:t>
            </a:r>
            <a:r>
              <a:rPr lang="en-US" sz="2400" dirty="0" smtClean="0"/>
              <a:t> &amp; </a:t>
            </a:r>
            <a:r>
              <a:rPr lang="en-US" sz="2400" dirty="0" smtClean="0">
                <a:solidFill>
                  <a:srgbClr val="FFFF00"/>
                </a:solidFill>
              </a:rPr>
              <a:t>Santa Maria</a:t>
            </a:r>
            <a:endParaRPr lang="en-US" sz="2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heckerboard(across)">
                                      <p:cBhvr>
                                        <p:cTn id="10" dur="500"/>
                                        <p:tgtEl>
                                          <p:spTgt spid="5">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checkerboard(across)">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checkerboard(across)">
                                      <p:cBhvr>
                                        <p:cTn id="18" dur="5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ox(in)">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3. Competition &amp; Potential Conflict</a:t>
            </a:r>
            <a:endParaRPr lang="en-US" dirty="0"/>
          </a:p>
        </p:txBody>
      </p:sp>
      <p:sp>
        <p:nvSpPr>
          <p:cNvPr id="5" name="Content Placeholder 4"/>
          <p:cNvSpPr>
            <a:spLocks noGrp="1"/>
          </p:cNvSpPr>
          <p:nvPr>
            <p:ph idx="1"/>
          </p:nvPr>
        </p:nvSpPr>
        <p:spPr>
          <a:xfrm>
            <a:off x="457200" y="838200"/>
            <a:ext cx="8229600" cy="6019800"/>
          </a:xfrm>
        </p:spPr>
        <p:txBody>
          <a:bodyPr/>
          <a:lstStyle/>
          <a:p>
            <a:pPr marL="514350" indent="-514350">
              <a:buFont typeface="Wingdings" pitchFamily="2" charset="2"/>
              <a:buChar char="Ø"/>
            </a:pPr>
            <a:r>
              <a:rPr lang="en-US" dirty="0" smtClean="0"/>
              <a:t>Spanish &amp; Portuguese disputes over rights to control territory around the world = </a:t>
            </a:r>
            <a:r>
              <a:rPr lang="en-US" u="sng" dirty="0" smtClean="0">
                <a:solidFill>
                  <a:srgbClr val="FFC000"/>
                </a:solidFill>
              </a:rPr>
              <a:t>rivalry</a:t>
            </a:r>
          </a:p>
          <a:p>
            <a:pPr marL="514350" indent="-514350">
              <a:buFont typeface="Wingdings" pitchFamily="2" charset="2"/>
              <a:buChar char="Ø"/>
            </a:pPr>
            <a:endParaRPr lang="en-US" dirty="0" smtClean="0"/>
          </a:p>
          <a:p>
            <a:pPr marL="514350" indent="-514350" algn="ctr">
              <a:buFont typeface="Wingdings" pitchFamily="2" charset="2"/>
              <a:buChar char="Ø"/>
            </a:pPr>
            <a:r>
              <a:rPr lang="en-US" dirty="0" smtClean="0"/>
              <a:t>Eventually settled by the </a:t>
            </a:r>
            <a:r>
              <a:rPr lang="en-US" u="sng" dirty="0" smtClean="0">
                <a:solidFill>
                  <a:srgbClr val="FFFF00"/>
                </a:solidFill>
              </a:rPr>
              <a:t>Treaty of </a:t>
            </a:r>
            <a:r>
              <a:rPr lang="en-US" u="sng" dirty="0" err="1" smtClean="0">
                <a:solidFill>
                  <a:srgbClr val="FFFF00"/>
                </a:solidFill>
              </a:rPr>
              <a:t>Tordesillas</a:t>
            </a:r>
            <a:r>
              <a:rPr lang="en-US" u="sng" dirty="0" smtClean="0">
                <a:solidFill>
                  <a:srgbClr val="FFFF00"/>
                </a:solidFill>
              </a:rPr>
              <a:t> </a:t>
            </a:r>
          </a:p>
          <a:p>
            <a:pPr marL="514350" indent="-514350" algn="ctr">
              <a:buNone/>
            </a:pPr>
            <a:r>
              <a:rPr lang="en-US" dirty="0" smtClean="0">
                <a:solidFill>
                  <a:srgbClr val="FFFF00"/>
                </a:solidFill>
              </a:rPr>
              <a:t>                                              (1494)</a:t>
            </a:r>
          </a:p>
          <a:p>
            <a:pPr marL="514350" indent="-514350">
              <a:buNone/>
            </a:pPr>
            <a:r>
              <a:rPr lang="en-US" dirty="0" smtClean="0"/>
              <a:t>   </a:t>
            </a:r>
            <a:endParaRPr lang="en-US" dirty="0"/>
          </a:p>
        </p:txBody>
      </p:sp>
      <p:pic>
        <p:nvPicPr>
          <p:cNvPr id="6" name="Picture 4" descr="Z:\_PROPRIETARY\ZP301\ART\ZP301_FLAT_MAP.JPG"/>
          <p:cNvPicPr>
            <a:picLocks noChangeAspect="1" noChangeArrowheads="1"/>
          </p:cNvPicPr>
          <p:nvPr/>
        </p:nvPicPr>
        <p:blipFill>
          <a:blip r:embed="rId3" cstate="print"/>
          <a:srcRect/>
          <a:stretch>
            <a:fillRect/>
          </a:stretch>
        </p:blipFill>
        <p:spPr bwMode="auto">
          <a:xfrm>
            <a:off x="228600" y="2965704"/>
            <a:ext cx="3520440" cy="3892296"/>
          </a:xfrm>
          <a:prstGeom prst="rect">
            <a:avLst/>
          </a:prstGeom>
          <a:noFill/>
        </p:spPr>
      </p:pic>
      <p:sp>
        <p:nvSpPr>
          <p:cNvPr id="7" name="TextBox 6"/>
          <p:cNvSpPr txBox="1"/>
          <p:nvPr/>
        </p:nvSpPr>
        <p:spPr>
          <a:xfrm>
            <a:off x="3828762" y="4114800"/>
            <a:ext cx="5315238" cy="2585323"/>
          </a:xfrm>
          <a:prstGeom prst="rect">
            <a:avLst/>
          </a:prstGeom>
          <a:noFill/>
        </p:spPr>
        <p:txBody>
          <a:bodyPr wrap="square" rtlCol="0">
            <a:spAutoFit/>
          </a:bodyPr>
          <a:lstStyle/>
          <a:p>
            <a:pPr algn="ctr">
              <a:buFont typeface="Wingdings" pitchFamily="2" charset="2"/>
              <a:buChar char="v"/>
            </a:pPr>
            <a:r>
              <a:rPr lang="en-US" sz="2400" dirty="0" smtClean="0"/>
              <a:t>Created a “fixed line” to divide world between Spanish &amp; Portuguese explorers/colonizers.</a:t>
            </a:r>
          </a:p>
          <a:p>
            <a:endParaRPr lang="en-US" dirty="0" smtClean="0"/>
          </a:p>
          <a:p>
            <a:pPr algn="ctr">
              <a:buFont typeface="Wingdings" pitchFamily="2" charset="2"/>
              <a:buChar char="v"/>
            </a:pPr>
            <a:r>
              <a:rPr lang="en-US" sz="2400" dirty="0" smtClean="0">
                <a:solidFill>
                  <a:srgbClr val="FC72F2"/>
                </a:solidFill>
              </a:rPr>
              <a:t>Didn’t factor </a:t>
            </a:r>
            <a:r>
              <a:rPr lang="en-US" sz="2400" dirty="0" smtClean="0"/>
              <a:t>in any </a:t>
            </a:r>
            <a:r>
              <a:rPr lang="en-US" sz="2400" dirty="0" smtClean="0">
                <a:solidFill>
                  <a:srgbClr val="FFFF00"/>
                </a:solidFill>
              </a:rPr>
              <a:t>other nations</a:t>
            </a:r>
            <a:r>
              <a:rPr lang="en-US" sz="2400" dirty="0" smtClean="0"/>
              <a:t>, nor did it consider the interests of the </a:t>
            </a:r>
            <a:r>
              <a:rPr lang="en-US" sz="2400" dirty="0" smtClean="0">
                <a:solidFill>
                  <a:srgbClr val="FFFF00"/>
                </a:solidFill>
              </a:rPr>
              <a:t>native peoples.</a:t>
            </a:r>
            <a:endParaRPr lang="en-US" sz="2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checkerboard(across)">
                                      <p:cBhvr>
                                        <p:cTn id="12" dur="500"/>
                                        <p:tgtEl>
                                          <p:spTgt spid="5">
                                            <p:txEl>
                                              <p:pRg st="2" end="2"/>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checkerboard(across)">
                                      <p:cBhvr>
                                        <p:cTn id="15" dur="500"/>
                                        <p:tgtEl>
                                          <p:spTgt spid="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ox(i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checkerboard(across)">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checkerboard(across)">
                                      <p:cBhvr>
                                        <p:cTn id="30"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dirty="0" smtClean="0">
                <a:solidFill>
                  <a:srgbClr val="FFFF00"/>
                </a:solidFill>
              </a:rPr>
              <a:t>Age of Exploration</a:t>
            </a:r>
            <a:endParaRPr lang="en-US" dirty="0"/>
          </a:p>
        </p:txBody>
      </p:sp>
      <p:sp>
        <p:nvSpPr>
          <p:cNvPr id="3" name="Content Placeholder 2"/>
          <p:cNvSpPr>
            <a:spLocks noGrp="1"/>
          </p:cNvSpPr>
          <p:nvPr>
            <p:ph idx="1"/>
          </p:nvPr>
        </p:nvSpPr>
        <p:spPr>
          <a:xfrm>
            <a:off x="457200" y="685800"/>
            <a:ext cx="8229600" cy="5440363"/>
          </a:xfrm>
        </p:spPr>
        <p:txBody>
          <a:bodyPr/>
          <a:lstStyle/>
          <a:p>
            <a:pPr algn="ctr"/>
            <a:r>
              <a:rPr lang="en-US" dirty="0" smtClean="0">
                <a:solidFill>
                  <a:schemeClr val="accent6">
                    <a:lumMod val="40000"/>
                    <a:lumOff val="60000"/>
                  </a:schemeClr>
                </a:solidFill>
              </a:rPr>
              <a:t>How are explorers of the 15</a:t>
            </a:r>
            <a:r>
              <a:rPr lang="en-US" baseline="30000" dirty="0" smtClean="0">
                <a:solidFill>
                  <a:schemeClr val="accent6">
                    <a:lumMod val="40000"/>
                    <a:lumOff val="60000"/>
                  </a:schemeClr>
                </a:solidFill>
              </a:rPr>
              <a:t>th</a:t>
            </a:r>
            <a:r>
              <a:rPr lang="en-US" dirty="0" smtClean="0">
                <a:solidFill>
                  <a:schemeClr val="accent6">
                    <a:lumMod val="40000"/>
                    <a:lumOff val="60000"/>
                  </a:schemeClr>
                </a:solidFill>
              </a:rPr>
              <a:t>-16</a:t>
            </a:r>
            <a:r>
              <a:rPr lang="en-US" baseline="30000" dirty="0" smtClean="0">
                <a:solidFill>
                  <a:schemeClr val="accent6">
                    <a:lumMod val="40000"/>
                    <a:lumOff val="60000"/>
                  </a:schemeClr>
                </a:solidFill>
              </a:rPr>
              <a:t>th</a:t>
            </a:r>
            <a:r>
              <a:rPr lang="en-US" dirty="0" smtClean="0">
                <a:solidFill>
                  <a:schemeClr val="accent6">
                    <a:lumMod val="40000"/>
                    <a:lumOff val="60000"/>
                  </a:schemeClr>
                </a:solidFill>
              </a:rPr>
              <a:t> centuries similar to astronauts of the 20</a:t>
            </a:r>
            <a:r>
              <a:rPr lang="en-US" baseline="30000" dirty="0" smtClean="0">
                <a:solidFill>
                  <a:schemeClr val="accent6">
                    <a:lumMod val="40000"/>
                    <a:lumOff val="60000"/>
                  </a:schemeClr>
                </a:solidFill>
              </a:rPr>
              <a:t>th</a:t>
            </a:r>
            <a:r>
              <a:rPr lang="en-US" dirty="0" smtClean="0">
                <a:solidFill>
                  <a:schemeClr val="accent6">
                    <a:lumMod val="40000"/>
                    <a:lumOff val="60000"/>
                  </a:schemeClr>
                </a:solidFill>
              </a:rPr>
              <a:t>-21</a:t>
            </a:r>
            <a:r>
              <a:rPr lang="en-US" baseline="30000" dirty="0" smtClean="0">
                <a:solidFill>
                  <a:schemeClr val="accent6">
                    <a:lumMod val="40000"/>
                    <a:lumOff val="60000"/>
                  </a:schemeClr>
                </a:solidFill>
              </a:rPr>
              <a:t>st</a:t>
            </a:r>
            <a:r>
              <a:rPr lang="en-US" dirty="0" smtClean="0">
                <a:solidFill>
                  <a:schemeClr val="accent6">
                    <a:lumMod val="40000"/>
                    <a:lumOff val="60000"/>
                  </a:schemeClr>
                </a:solidFill>
              </a:rPr>
              <a:t> centuries?</a:t>
            </a:r>
            <a:endParaRPr lang="en-US" dirty="0">
              <a:solidFill>
                <a:schemeClr val="accent6">
                  <a:lumMod val="40000"/>
                  <a:lumOff val="60000"/>
                </a:schemeClr>
              </a:solidFill>
            </a:endParaRPr>
          </a:p>
        </p:txBody>
      </p:sp>
      <p:pic>
        <p:nvPicPr>
          <p:cNvPr id="4" name="Picture 4" descr="http://www.springfield.k12.il.us/schools/springfield/eliz/images/SirFrancisDrakeshipwpper3"/>
          <p:cNvPicPr>
            <a:picLocks noChangeAspect="1" noChangeArrowheads="1"/>
          </p:cNvPicPr>
          <p:nvPr/>
        </p:nvPicPr>
        <p:blipFill>
          <a:blip r:embed="rId3" cstate="print"/>
          <a:srcRect/>
          <a:stretch>
            <a:fillRect/>
          </a:stretch>
        </p:blipFill>
        <p:spPr bwMode="auto">
          <a:xfrm>
            <a:off x="53704" y="2133600"/>
            <a:ext cx="2470422" cy="2152651"/>
          </a:xfrm>
          <a:prstGeom prst="rect">
            <a:avLst/>
          </a:prstGeom>
          <a:noFill/>
        </p:spPr>
      </p:pic>
      <p:pic>
        <p:nvPicPr>
          <p:cNvPr id="5" name="Picture 13" descr="S:\Bill\793px-Columbus_Taking_Possession.jpg"/>
          <p:cNvPicPr>
            <a:picLocks noChangeAspect="1" noChangeArrowheads="1"/>
          </p:cNvPicPr>
          <p:nvPr/>
        </p:nvPicPr>
        <p:blipFill>
          <a:blip r:embed="rId4" cstate="print"/>
          <a:srcRect/>
          <a:stretch>
            <a:fillRect/>
          </a:stretch>
        </p:blipFill>
        <p:spPr bwMode="auto">
          <a:xfrm>
            <a:off x="0" y="4384100"/>
            <a:ext cx="3009763" cy="2473900"/>
          </a:xfrm>
          <a:prstGeom prst="rect">
            <a:avLst/>
          </a:prstGeom>
          <a:noFill/>
        </p:spPr>
      </p:pic>
      <p:pic>
        <p:nvPicPr>
          <p:cNvPr id="1026" name="Picture 2" descr="http://a52.g.akamaitech.net/f/52/827/1d/www.space.com/images/ig_56.01_gemini4_white.jpg">
            <a:hlinkClick r:id="rId5"/>
          </p:cNvPr>
          <p:cNvPicPr>
            <a:picLocks noChangeAspect="1" noChangeArrowheads="1"/>
          </p:cNvPicPr>
          <p:nvPr/>
        </p:nvPicPr>
        <p:blipFill>
          <a:blip r:embed="rId6" cstate="print"/>
          <a:srcRect/>
          <a:stretch>
            <a:fillRect/>
          </a:stretch>
        </p:blipFill>
        <p:spPr bwMode="auto">
          <a:xfrm>
            <a:off x="6448213" y="2133600"/>
            <a:ext cx="2695787" cy="2091558"/>
          </a:xfrm>
          <a:prstGeom prst="rect">
            <a:avLst/>
          </a:prstGeom>
          <a:noFill/>
        </p:spPr>
      </p:pic>
      <p:pic>
        <p:nvPicPr>
          <p:cNvPr id="1028" name="Picture 4" descr="http://a52.g.akamaitech.net/f/52/827/1d/www.space.com/images/ig_56.03_apollo16_young.jpg">
            <a:hlinkClick r:id="rId7"/>
          </p:cNvPr>
          <p:cNvPicPr>
            <a:picLocks noChangeAspect="1" noChangeArrowheads="1"/>
          </p:cNvPicPr>
          <p:nvPr/>
        </p:nvPicPr>
        <p:blipFill>
          <a:blip r:embed="rId8" cstate="print"/>
          <a:srcRect/>
          <a:stretch>
            <a:fillRect/>
          </a:stretch>
        </p:blipFill>
        <p:spPr bwMode="auto">
          <a:xfrm>
            <a:off x="6001172" y="4419599"/>
            <a:ext cx="3142828" cy="2438401"/>
          </a:xfrm>
          <a:prstGeom prst="rect">
            <a:avLst/>
          </a:prstGeom>
          <a:noFill/>
        </p:spPr>
      </p:pic>
      <p:pic>
        <p:nvPicPr>
          <p:cNvPr id="1030" name="Picture 6" descr="http://a52.g.akamaitech.net/f/52/827/1d/www.space.com/images/ig_37.14_blue_approach.jpg"/>
          <p:cNvPicPr>
            <a:picLocks noChangeAspect="1" noChangeArrowheads="1"/>
          </p:cNvPicPr>
          <p:nvPr/>
        </p:nvPicPr>
        <p:blipFill>
          <a:blip r:embed="rId9" cstate="print"/>
          <a:srcRect/>
          <a:stretch>
            <a:fillRect/>
          </a:stretch>
        </p:blipFill>
        <p:spPr bwMode="auto">
          <a:xfrm>
            <a:off x="3124200" y="2133600"/>
            <a:ext cx="2762250" cy="2143125"/>
          </a:xfrm>
          <a:prstGeom prst="rect">
            <a:avLst/>
          </a:prstGeom>
          <a:noFill/>
        </p:spPr>
      </p:pic>
      <p:pic>
        <p:nvPicPr>
          <p:cNvPr id="9" name="Picture 4" descr="Z:\Publishing\powerpoint\World history\ZP301\Vascodagama.jpg"/>
          <p:cNvPicPr>
            <a:picLocks noChangeAspect="1" noChangeArrowheads="1"/>
          </p:cNvPicPr>
          <p:nvPr/>
        </p:nvPicPr>
        <p:blipFill>
          <a:blip r:embed="rId10" cstate="print"/>
          <a:srcRect/>
          <a:stretch>
            <a:fillRect/>
          </a:stretch>
        </p:blipFill>
        <p:spPr bwMode="auto">
          <a:xfrm>
            <a:off x="3276600" y="4397033"/>
            <a:ext cx="2362200" cy="246096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ox(in)">
                                      <p:cBhvr>
                                        <p:cTn id="19" dur="500"/>
                                        <p:tgtEl>
                                          <p:spTgt spid="4"/>
                                        </p:tgtEl>
                                      </p:cBhvr>
                                    </p:animEffect>
                                  </p:childTnLst>
                                </p:cTn>
                              </p:par>
                              <p:par>
                                <p:cTn id="20" presetID="4"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par>
                                <p:cTn id="23" presetID="4" presetClass="entr" presetSubtype="16"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ox(i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1030"/>
                                        </p:tgtEl>
                                        <p:attrNameLst>
                                          <p:attrName>style.visibility</p:attrName>
                                        </p:attrNameLst>
                                      </p:cBhvr>
                                      <p:to>
                                        <p:strVal val="visible"/>
                                      </p:to>
                                    </p:set>
                                    <p:animEffect transition="in" filter="box(in)">
                                      <p:cBhvr>
                                        <p:cTn id="30" dur="500"/>
                                        <p:tgtEl>
                                          <p:spTgt spid="1030"/>
                                        </p:tgtEl>
                                      </p:cBhvr>
                                    </p:animEffect>
                                  </p:childTnLst>
                                </p:cTn>
                              </p:par>
                              <p:par>
                                <p:cTn id="31" presetID="4" presetClass="entr" presetSubtype="16" fill="hold" nodeType="withEffect">
                                  <p:stCondLst>
                                    <p:cond delay="0"/>
                                  </p:stCondLst>
                                  <p:childTnLst>
                                    <p:set>
                                      <p:cBhvr>
                                        <p:cTn id="32" dur="1" fill="hold">
                                          <p:stCondLst>
                                            <p:cond delay="0"/>
                                          </p:stCondLst>
                                        </p:cTn>
                                        <p:tgtEl>
                                          <p:spTgt spid="1026"/>
                                        </p:tgtEl>
                                        <p:attrNameLst>
                                          <p:attrName>style.visibility</p:attrName>
                                        </p:attrNameLst>
                                      </p:cBhvr>
                                      <p:to>
                                        <p:strVal val="visible"/>
                                      </p:to>
                                    </p:set>
                                    <p:animEffect transition="in" filter="box(in)">
                                      <p:cBhvr>
                                        <p:cTn id="33" dur="500"/>
                                        <p:tgtEl>
                                          <p:spTgt spid="1026"/>
                                        </p:tgtEl>
                                      </p:cBhvr>
                                    </p:animEffect>
                                  </p:childTnLst>
                                </p:cTn>
                              </p:par>
                              <p:par>
                                <p:cTn id="34" presetID="4" presetClass="entr" presetSubtype="16" fill="hold" nodeType="withEffect">
                                  <p:stCondLst>
                                    <p:cond delay="0"/>
                                  </p:stCondLst>
                                  <p:childTnLst>
                                    <p:set>
                                      <p:cBhvr>
                                        <p:cTn id="35" dur="1" fill="hold">
                                          <p:stCondLst>
                                            <p:cond delay="0"/>
                                          </p:stCondLst>
                                        </p:cTn>
                                        <p:tgtEl>
                                          <p:spTgt spid="1028"/>
                                        </p:tgtEl>
                                        <p:attrNameLst>
                                          <p:attrName>style.visibility</p:attrName>
                                        </p:attrNameLst>
                                      </p:cBhvr>
                                      <p:to>
                                        <p:strVal val="visible"/>
                                      </p:to>
                                    </p:set>
                                    <p:animEffect transition="in" filter="box(in)">
                                      <p:cBhvr>
                                        <p:cTn id="36"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noChangeArrowheads="1"/>
          </p:cNvPicPr>
          <p:nvPr>
            <p:ph idx="1"/>
          </p:nvPr>
        </p:nvPicPr>
        <p:blipFill>
          <a:blip r:embed="rId3" cstate="print"/>
          <a:srcRect/>
          <a:stretch>
            <a:fillRect/>
          </a:stretch>
        </p:blipFill>
        <p:spPr bwMode="auto">
          <a:xfrm>
            <a:off x="63735" y="0"/>
            <a:ext cx="9080265" cy="640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solidFill>
                  <a:srgbClr val="6DF927"/>
                </a:solidFill>
              </a:rPr>
              <a:t>4.  Spanish “Conquistadors”</a:t>
            </a:r>
            <a:endParaRPr lang="en-US" dirty="0">
              <a:solidFill>
                <a:srgbClr val="6DF927"/>
              </a:solidFill>
            </a:endParaRPr>
          </a:p>
        </p:txBody>
      </p:sp>
      <p:sp>
        <p:nvSpPr>
          <p:cNvPr id="9" name="Content Placeholder 8"/>
          <p:cNvSpPr>
            <a:spLocks noGrp="1"/>
          </p:cNvSpPr>
          <p:nvPr>
            <p:ph idx="1"/>
          </p:nvPr>
        </p:nvSpPr>
        <p:spPr>
          <a:xfrm>
            <a:off x="457200" y="838200"/>
            <a:ext cx="8229600" cy="5791200"/>
          </a:xfrm>
        </p:spPr>
        <p:txBody>
          <a:bodyPr/>
          <a:lstStyle/>
          <a:p>
            <a:pPr marL="514350" indent="-514350">
              <a:buNone/>
            </a:pPr>
            <a:r>
              <a:rPr lang="en-US" sz="3000" dirty="0" smtClean="0">
                <a:solidFill>
                  <a:srgbClr val="6DF927"/>
                </a:solidFill>
              </a:rPr>
              <a:t>Spain</a:t>
            </a:r>
            <a:r>
              <a:rPr lang="en-US" sz="3000" dirty="0" smtClean="0"/>
              <a:t> sent </a:t>
            </a:r>
            <a:r>
              <a:rPr lang="en-US" sz="3000" dirty="0" smtClean="0">
                <a:solidFill>
                  <a:srgbClr val="FEB6A0"/>
                </a:solidFill>
              </a:rPr>
              <a:t>“conquistadors” </a:t>
            </a:r>
            <a:r>
              <a:rPr lang="en-US" sz="3000" dirty="0" smtClean="0"/>
              <a:t>(explorer/conquerors) to the Americas for the creation of an empire;</a:t>
            </a:r>
          </a:p>
          <a:p>
            <a:pPr marL="514350" indent="-514350">
              <a:buFont typeface="Wingdings" pitchFamily="2" charset="2"/>
              <a:buChar char="Ø"/>
            </a:pPr>
            <a:r>
              <a:rPr lang="en-US" sz="3000" dirty="0" smtClean="0">
                <a:solidFill>
                  <a:srgbClr val="FFFF00"/>
                </a:solidFill>
              </a:rPr>
              <a:t>Destroyed native American civilizations </a:t>
            </a:r>
          </a:p>
          <a:p>
            <a:pPr marL="514350" indent="-514350">
              <a:buNone/>
            </a:pPr>
            <a:r>
              <a:rPr lang="en-US" sz="3000" dirty="0" smtClean="0"/>
              <a:t> </a:t>
            </a:r>
            <a:r>
              <a:rPr lang="en-US" sz="3000" dirty="0" smtClean="0">
                <a:solidFill>
                  <a:srgbClr val="FC72F2"/>
                </a:solidFill>
              </a:rPr>
              <a:t>(a)  </a:t>
            </a:r>
            <a:r>
              <a:rPr lang="en-US" sz="3000" u="sng" dirty="0" smtClean="0">
                <a:solidFill>
                  <a:srgbClr val="FC72F2"/>
                </a:solidFill>
              </a:rPr>
              <a:t>Hernando Cortes </a:t>
            </a:r>
            <a:r>
              <a:rPr lang="en-US" sz="3000" dirty="0" smtClean="0"/>
              <a:t>(1519-21)</a:t>
            </a:r>
          </a:p>
          <a:p>
            <a:pPr marL="514350" indent="-514350">
              <a:buFont typeface="Wingdings" pitchFamily="2" charset="2"/>
              <a:buChar char="v"/>
            </a:pPr>
            <a:r>
              <a:rPr lang="en-US" sz="3000" dirty="0" smtClean="0"/>
              <a:t>Landed in </a:t>
            </a:r>
            <a:r>
              <a:rPr lang="en-US" sz="3000" dirty="0" smtClean="0">
                <a:solidFill>
                  <a:srgbClr val="FFC000"/>
                </a:solidFill>
              </a:rPr>
              <a:t>Mexico </a:t>
            </a:r>
            <a:r>
              <a:rPr lang="en-US" sz="3000" dirty="0" smtClean="0"/>
              <a:t>with </a:t>
            </a:r>
          </a:p>
          <a:p>
            <a:pPr marL="514350" indent="-514350">
              <a:buNone/>
            </a:pPr>
            <a:r>
              <a:rPr lang="en-US" sz="3000" dirty="0" smtClean="0"/>
              <a:t>      600 men, 16 horses and</a:t>
            </a:r>
          </a:p>
          <a:p>
            <a:pPr marL="514350" indent="-514350">
              <a:buNone/>
            </a:pPr>
            <a:r>
              <a:rPr lang="en-US" sz="3000" dirty="0" smtClean="0"/>
              <a:t>      a few artillery pieces</a:t>
            </a:r>
          </a:p>
          <a:p>
            <a:pPr marL="514350" indent="-514350">
              <a:buFont typeface="Wingdings" pitchFamily="2" charset="2"/>
              <a:buChar char="v"/>
            </a:pPr>
            <a:r>
              <a:rPr lang="en-US" sz="3000" dirty="0" smtClean="0"/>
              <a:t>Destroyed </a:t>
            </a:r>
            <a:r>
              <a:rPr lang="en-US" sz="3000" dirty="0" smtClean="0">
                <a:solidFill>
                  <a:srgbClr val="6DF927"/>
                </a:solidFill>
              </a:rPr>
              <a:t>Aztec </a:t>
            </a:r>
            <a:r>
              <a:rPr lang="en-US" sz="3000" dirty="0" smtClean="0"/>
              <a:t>civilization </a:t>
            </a:r>
          </a:p>
          <a:p>
            <a:pPr marL="514350" indent="-514350">
              <a:buNone/>
            </a:pPr>
            <a:r>
              <a:rPr lang="en-US" sz="3000" dirty="0" smtClean="0"/>
              <a:t>       (Emperor Montezuma)</a:t>
            </a:r>
          </a:p>
          <a:p>
            <a:pPr marL="514350" indent="-514350">
              <a:buFont typeface="Wingdings" pitchFamily="2" charset="2"/>
              <a:buChar char="Ø"/>
            </a:pPr>
            <a:r>
              <a:rPr lang="en-US" sz="3000" dirty="0" smtClean="0"/>
              <a:t>Aided by </a:t>
            </a:r>
            <a:r>
              <a:rPr lang="en-US" sz="3000" smtClean="0"/>
              <a:t>other natives</a:t>
            </a:r>
            <a:endParaRPr lang="en-US" sz="3000" dirty="0" smtClean="0"/>
          </a:p>
          <a:p>
            <a:endParaRPr lang="en-US" dirty="0"/>
          </a:p>
        </p:txBody>
      </p:sp>
      <p:pic>
        <p:nvPicPr>
          <p:cNvPr id="10" name="Picture 4" descr="S:\Bill\Cortes-Hernando-LOC.jpg"/>
          <p:cNvPicPr>
            <a:picLocks noChangeAspect="1" noChangeArrowheads="1"/>
          </p:cNvPicPr>
          <p:nvPr/>
        </p:nvPicPr>
        <p:blipFill>
          <a:blip r:embed="rId3" cstate="print"/>
          <a:srcRect/>
          <a:stretch>
            <a:fillRect/>
          </a:stretch>
        </p:blipFill>
        <p:spPr bwMode="auto">
          <a:xfrm>
            <a:off x="5525202" y="2332037"/>
            <a:ext cx="3618798" cy="45259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heckerboard(across)">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checkerboard(across)">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checkerboard(across)">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checkerboard(across)">
                                      <p:cBhvr>
                                        <p:cTn id="27" dur="500"/>
                                        <p:tgtEl>
                                          <p:spTgt spid="9">
                                            <p:txEl>
                                              <p:pRg st="3" end="3"/>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9">
                                            <p:txEl>
                                              <p:pRg st="4" end="4"/>
                                            </p:txEl>
                                          </p:spTgt>
                                        </p:tgtEl>
                                        <p:attrNameLst>
                                          <p:attrName>style.visibility</p:attrName>
                                        </p:attrNameLst>
                                      </p:cBhvr>
                                      <p:to>
                                        <p:strVal val="visible"/>
                                      </p:to>
                                    </p:set>
                                    <p:animEffect transition="in" filter="checkerboard(across)">
                                      <p:cBhvr>
                                        <p:cTn id="30" dur="500"/>
                                        <p:tgtEl>
                                          <p:spTgt spid="9">
                                            <p:txEl>
                                              <p:pRg st="4" end="4"/>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9">
                                            <p:txEl>
                                              <p:pRg st="5" end="5"/>
                                            </p:txEl>
                                          </p:spTgt>
                                        </p:tgtEl>
                                        <p:attrNameLst>
                                          <p:attrName>style.visibility</p:attrName>
                                        </p:attrNameLst>
                                      </p:cBhvr>
                                      <p:to>
                                        <p:strVal val="visible"/>
                                      </p:to>
                                    </p:set>
                                    <p:animEffect transition="in" filter="checkerboard(across)">
                                      <p:cBhvr>
                                        <p:cTn id="33" dur="500"/>
                                        <p:tgtEl>
                                          <p:spTgt spid="9">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9">
                                            <p:txEl>
                                              <p:pRg st="6" end="6"/>
                                            </p:txEl>
                                          </p:spTgt>
                                        </p:tgtEl>
                                        <p:attrNameLst>
                                          <p:attrName>style.visibility</p:attrName>
                                        </p:attrNameLst>
                                      </p:cBhvr>
                                      <p:to>
                                        <p:strVal val="visible"/>
                                      </p:to>
                                    </p:set>
                                    <p:animEffect transition="in" filter="checkerboard(across)">
                                      <p:cBhvr>
                                        <p:cTn id="38" dur="500"/>
                                        <p:tgtEl>
                                          <p:spTgt spid="9">
                                            <p:txEl>
                                              <p:pRg st="6" end="6"/>
                                            </p:txEl>
                                          </p:spTgt>
                                        </p:tgtEl>
                                      </p:cBhvr>
                                    </p:animEffect>
                                  </p:childTnLst>
                                </p:cTn>
                              </p:par>
                              <p:par>
                                <p:cTn id="39" presetID="5" presetClass="entr" presetSubtype="10" fill="hold" nodeType="withEffect">
                                  <p:stCondLst>
                                    <p:cond delay="0"/>
                                  </p:stCondLst>
                                  <p:childTnLst>
                                    <p:set>
                                      <p:cBhvr>
                                        <p:cTn id="40" dur="1" fill="hold">
                                          <p:stCondLst>
                                            <p:cond delay="0"/>
                                          </p:stCondLst>
                                        </p:cTn>
                                        <p:tgtEl>
                                          <p:spTgt spid="9">
                                            <p:txEl>
                                              <p:pRg st="7" end="7"/>
                                            </p:txEl>
                                          </p:spTgt>
                                        </p:tgtEl>
                                        <p:attrNameLst>
                                          <p:attrName>style.visibility</p:attrName>
                                        </p:attrNameLst>
                                      </p:cBhvr>
                                      <p:to>
                                        <p:strVal val="visible"/>
                                      </p:to>
                                    </p:set>
                                    <p:animEffect transition="in" filter="checkerboard(across)">
                                      <p:cBhvr>
                                        <p:cTn id="41" dur="500"/>
                                        <p:tgtEl>
                                          <p:spTgt spid="9">
                                            <p:txEl>
                                              <p:pRg st="7" end="7"/>
                                            </p:txEl>
                                          </p:spTgt>
                                        </p:tgtEl>
                                      </p:cBhvr>
                                    </p:animEffect>
                                  </p:childTnLst>
                                </p:cTn>
                              </p:par>
                              <p:par>
                                <p:cTn id="42" presetID="5" presetClass="entr" presetSubtype="10" fill="hold" nodeType="withEffect">
                                  <p:stCondLst>
                                    <p:cond delay="0"/>
                                  </p:stCondLst>
                                  <p:childTnLst>
                                    <p:set>
                                      <p:cBhvr>
                                        <p:cTn id="43" dur="1" fill="hold">
                                          <p:stCondLst>
                                            <p:cond delay="0"/>
                                          </p:stCondLst>
                                        </p:cTn>
                                        <p:tgtEl>
                                          <p:spTgt spid="9">
                                            <p:txEl>
                                              <p:pRg st="8" end="8"/>
                                            </p:txEl>
                                          </p:spTgt>
                                        </p:tgtEl>
                                        <p:attrNameLst>
                                          <p:attrName>style.visibility</p:attrName>
                                        </p:attrNameLst>
                                      </p:cBhvr>
                                      <p:to>
                                        <p:strVal val="visible"/>
                                      </p:to>
                                    </p:set>
                                    <p:animEffect transition="in" filter="checkerboard(across)">
                                      <p:cBhvr>
                                        <p:cTn id="44"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209800" y="6034088"/>
            <a:ext cx="3048000" cy="457200"/>
          </a:xfrm>
          <a:prstGeom prst="rect">
            <a:avLst/>
          </a:prstGeom>
          <a:noFill/>
          <a:ln>
            <a:noFill/>
          </a:ln>
          <a:effectLst>
            <a:outerShdw dist="17961" dir="2700000" algn="ctr" rotWithShape="0">
              <a:schemeClr val="accent2"/>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altLang="en-US" sz="2400" b="1" dirty="0">
                <a:solidFill>
                  <a:srgbClr val="FFFF00"/>
                </a:solidFill>
                <a:effectLst>
                  <a:outerShdw blurRad="38100" dist="38100" dir="2700000" algn="tl">
                    <a:srgbClr val="000000"/>
                  </a:outerShdw>
                </a:effectLst>
                <a:latin typeface="BlackChancery" pitchFamily="2" charset="0"/>
              </a:rPr>
              <a:t>Fernando Cortez</a:t>
            </a:r>
          </a:p>
        </p:txBody>
      </p:sp>
      <p:pic>
        <p:nvPicPr>
          <p:cNvPr id="5123" name="Picture 3" descr="Hernán Corté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01863" y="1538288"/>
            <a:ext cx="2979737" cy="4267200"/>
          </a:xfrm>
          <a:prstGeom prst="rect">
            <a:avLst/>
          </a:prstGeom>
          <a:noFill/>
          <a:ln w="9525">
            <a:solidFill>
              <a:schemeClr val="accent2"/>
            </a:solidFill>
            <a:miter lim="800000"/>
            <a:headEnd/>
            <a:tailEnd/>
          </a:ln>
          <a:effectLst>
            <a:outerShdw dist="17961" dir="2700000" algn="ctr" rotWithShape="0">
              <a:srgbClr val="808080"/>
            </a:outerShdw>
          </a:effectLst>
          <a:extLst>
            <a:ext uri="{909E8E84-426E-40DD-AFC4-6F175D3DCCD1}">
              <a14:hiddenFill xmlns="" xmlns:a14="http://schemas.microsoft.com/office/drawing/2010/main">
                <a:solidFill>
                  <a:srgbClr val="FFFFFF"/>
                </a:solidFill>
              </a14:hiddenFill>
            </a:ext>
          </a:extLst>
        </p:spPr>
      </p:pic>
      <p:pic>
        <p:nvPicPr>
          <p:cNvPr id="5124" name="Picture 4" descr="Portrait of an Aztec Ki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126163" y="1538288"/>
            <a:ext cx="2560637" cy="4267200"/>
          </a:xfrm>
          <a:prstGeom prst="rect">
            <a:avLst/>
          </a:prstGeom>
          <a:noFill/>
          <a:ln w="9525">
            <a:solidFill>
              <a:schemeClr val="accent2"/>
            </a:solidFill>
            <a:miter lim="800000"/>
            <a:headEnd/>
            <a:tailEnd/>
          </a:ln>
          <a:effectLst>
            <a:outerShdw dist="17961" dir="2700000" algn="ctr" rotWithShape="0">
              <a:srgbClr val="808080"/>
            </a:outerShdw>
          </a:effectLst>
          <a:extLst>
            <a:ext uri="{909E8E84-426E-40DD-AFC4-6F175D3DCCD1}">
              <a14:hiddenFill xmlns="" xmlns:a14="http://schemas.microsoft.com/office/drawing/2010/main">
                <a:solidFill>
                  <a:srgbClr val="FFFFFF"/>
                </a:solidFill>
              </a14:hiddenFill>
            </a:ext>
          </a:extLst>
        </p:spPr>
      </p:pic>
      <p:sp>
        <p:nvSpPr>
          <p:cNvPr id="5125" name="Text Box 5"/>
          <p:cNvSpPr txBox="1">
            <a:spLocks noChangeArrowheads="1"/>
          </p:cNvSpPr>
          <p:nvPr/>
        </p:nvSpPr>
        <p:spPr bwMode="auto">
          <a:xfrm>
            <a:off x="0" y="76200"/>
            <a:ext cx="8991600" cy="1323439"/>
          </a:xfrm>
          <a:prstGeom prst="rect">
            <a:avLst/>
          </a:prstGeom>
          <a:noFill/>
          <a:ln>
            <a:noFill/>
          </a:ln>
          <a:effectLst>
            <a:outerShdw dist="35921" dir="2700000" algn="ctr" rotWithShape="0">
              <a:srgbClr val="C24F00"/>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p>
            <a:pPr algn="ctr">
              <a:spcBef>
                <a:spcPct val="50000"/>
              </a:spcBef>
              <a:defRPr/>
            </a:pPr>
            <a:r>
              <a:rPr lang="en-US" altLang="en-US" sz="4000" b="1" dirty="0">
                <a:solidFill>
                  <a:srgbClr val="FFFF00"/>
                </a:solidFill>
                <a:effectLst>
                  <a:outerShdw blurRad="38100" dist="38100" dir="2700000" algn="tl">
                    <a:srgbClr val="000000"/>
                  </a:outerShdw>
                </a:effectLst>
                <a:latin typeface="BlackChancery" pitchFamily="2" charset="0"/>
              </a:rPr>
              <a:t>The First Spanish Conquests:</a:t>
            </a:r>
            <a:br>
              <a:rPr lang="en-US" altLang="en-US" sz="4000" b="1" dirty="0">
                <a:solidFill>
                  <a:srgbClr val="FFFF00"/>
                </a:solidFill>
                <a:effectLst>
                  <a:outerShdw blurRad="38100" dist="38100" dir="2700000" algn="tl">
                    <a:srgbClr val="000000"/>
                  </a:outerShdw>
                </a:effectLst>
                <a:latin typeface="BlackChancery" pitchFamily="2" charset="0"/>
              </a:rPr>
            </a:br>
            <a:r>
              <a:rPr lang="en-US" altLang="en-US" sz="4000" b="1" dirty="0">
                <a:solidFill>
                  <a:srgbClr val="FFFF00"/>
                </a:solidFill>
                <a:effectLst>
                  <a:outerShdw blurRad="38100" dist="38100" dir="2700000" algn="tl">
                    <a:srgbClr val="000000"/>
                  </a:outerShdw>
                </a:effectLst>
                <a:latin typeface="BlackChancery" pitchFamily="2" charset="0"/>
              </a:rPr>
              <a:t>The Aztecs</a:t>
            </a:r>
          </a:p>
        </p:txBody>
      </p:sp>
      <p:sp>
        <p:nvSpPr>
          <p:cNvPr id="5126" name="Text Box 6"/>
          <p:cNvSpPr txBox="1">
            <a:spLocks noChangeArrowheads="1"/>
          </p:cNvSpPr>
          <p:nvPr/>
        </p:nvSpPr>
        <p:spPr bwMode="auto">
          <a:xfrm>
            <a:off x="5867400" y="6034088"/>
            <a:ext cx="3048000" cy="457200"/>
          </a:xfrm>
          <a:prstGeom prst="rect">
            <a:avLst/>
          </a:prstGeom>
          <a:noFill/>
          <a:ln>
            <a:noFill/>
          </a:ln>
          <a:effectLst>
            <a:outerShdw dist="17961" dir="2700000" algn="ctr" rotWithShape="0">
              <a:schemeClr val="accent2"/>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altLang="en-US" sz="2400" b="1" dirty="0">
                <a:solidFill>
                  <a:srgbClr val="FFFF00"/>
                </a:solidFill>
                <a:effectLst>
                  <a:outerShdw blurRad="38100" dist="38100" dir="2700000" algn="tl">
                    <a:srgbClr val="000000"/>
                  </a:outerShdw>
                </a:effectLst>
                <a:latin typeface="BlackChancery" pitchFamily="2" charset="0"/>
              </a:rPr>
              <a:t>Montezuma II</a:t>
            </a:r>
          </a:p>
        </p:txBody>
      </p:sp>
      <p:sp>
        <p:nvSpPr>
          <p:cNvPr id="5127" name="Text Box 7"/>
          <p:cNvSpPr txBox="1">
            <a:spLocks noChangeArrowheads="1"/>
          </p:cNvSpPr>
          <p:nvPr/>
        </p:nvSpPr>
        <p:spPr bwMode="auto">
          <a:xfrm>
            <a:off x="5257800" y="3352800"/>
            <a:ext cx="838200" cy="579438"/>
          </a:xfrm>
          <a:prstGeom prst="rect">
            <a:avLst/>
          </a:prstGeom>
          <a:noFill/>
          <a:ln>
            <a:noFill/>
          </a:ln>
          <a:effectLst>
            <a:outerShdw dist="17961" dir="2700000" algn="ctr" rotWithShape="0">
              <a:srgbClr val="C24F00"/>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altLang="en-US" sz="3200" b="1">
                <a:solidFill>
                  <a:schemeClr val="accent2"/>
                </a:solidFill>
                <a:effectLst>
                  <a:outerShdw blurRad="38100" dist="38100" dir="2700000" algn="tl">
                    <a:srgbClr val="000000"/>
                  </a:outerShdw>
                </a:effectLst>
                <a:latin typeface="BlackChancery" pitchFamily="2" charset="0"/>
              </a:rPr>
              <a:t>vs.</a:t>
            </a:r>
          </a:p>
        </p:txBody>
      </p:sp>
    </p:spTree>
    <p:extLst>
      <p:ext uri="{BB962C8B-B14F-4D97-AF65-F5344CB8AC3E}">
        <p14:creationId xmlns="" xmlns:p14="http://schemas.microsoft.com/office/powerpoint/2010/main" val="2479827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1000" fill="hold"/>
                                        <p:tgtEl>
                                          <p:spTgt spid="5122"/>
                                        </p:tgtEl>
                                        <p:attrNameLst>
                                          <p:attrName>ppt_x</p:attrName>
                                        </p:attrNameLst>
                                      </p:cBhvr>
                                      <p:tavLst>
                                        <p:tav tm="0">
                                          <p:val>
                                            <p:strVal val="0-#ppt_w/2"/>
                                          </p:val>
                                        </p:tav>
                                        <p:tav tm="100000">
                                          <p:val>
                                            <p:strVal val="#ppt_x"/>
                                          </p:val>
                                        </p:tav>
                                      </p:tavLst>
                                    </p:anim>
                                    <p:anim calcmode="lin" valueType="num">
                                      <p:cBhvr additive="base">
                                        <p:cTn id="8" dur="1000" fill="hold"/>
                                        <p:tgtEl>
                                          <p:spTgt spid="5122"/>
                                        </p:tgtEl>
                                        <p:attrNameLst>
                                          <p:attrName>ppt_y</p:attrName>
                                        </p:attrNameLst>
                                      </p:cBhvr>
                                      <p:tavLst>
                                        <p:tav tm="0">
                                          <p:val>
                                            <p:strVal val="#ppt_y"/>
                                          </p:val>
                                        </p:tav>
                                        <p:tav tm="100000">
                                          <p:val>
                                            <p:strVal val="#ppt_y"/>
                                          </p:val>
                                        </p:tav>
                                      </p:tavLst>
                                    </p:anim>
                                  </p:childTnLst>
                                </p:cTn>
                              </p:par>
                              <p:par>
                                <p:cTn id="9" presetID="7" presetClass="entr" presetSubtype="8" fill="hold" nodeType="withEffect">
                                  <p:stCondLst>
                                    <p:cond delay="0"/>
                                  </p:stCondLst>
                                  <p:childTnLst>
                                    <p:set>
                                      <p:cBhvr>
                                        <p:cTn id="10" dur="1" fill="hold">
                                          <p:stCondLst>
                                            <p:cond delay="0"/>
                                          </p:stCondLst>
                                        </p:cTn>
                                        <p:tgtEl>
                                          <p:spTgt spid="5123"/>
                                        </p:tgtEl>
                                        <p:attrNameLst>
                                          <p:attrName>style.visibility</p:attrName>
                                        </p:attrNameLst>
                                      </p:cBhvr>
                                      <p:to>
                                        <p:strVal val="visible"/>
                                      </p:to>
                                    </p:set>
                                    <p:anim calcmode="lin" valueType="num">
                                      <p:cBhvr additive="base">
                                        <p:cTn id="11" dur="1000" fill="hold"/>
                                        <p:tgtEl>
                                          <p:spTgt spid="5123"/>
                                        </p:tgtEl>
                                        <p:attrNameLst>
                                          <p:attrName>ppt_x</p:attrName>
                                        </p:attrNameLst>
                                      </p:cBhvr>
                                      <p:tavLst>
                                        <p:tav tm="0">
                                          <p:val>
                                            <p:strVal val="0-#ppt_w/2"/>
                                          </p:val>
                                        </p:tav>
                                        <p:tav tm="100000">
                                          <p:val>
                                            <p:strVal val="#ppt_x"/>
                                          </p:val>
                                        </p:tav>
                                      </p:tavLst>
                                    </p:anim>
                                    <p:anim calcmode="lin" valueType="num">
                                      <p:cBhvr additive="base">
                                        <p:cTn id="12" dur="1000" fill="hold"/>
                                        <p:tgtEl>
                                          <p:spTgt spid="5123"/>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7"/>
                                        </p:tgtEl>
                                        <p:attrNameLst>
                                          <p:attrName>style.visibility</p:attrName>
                                        </p:attrNameLst>
                                      </p:cBhvr>
                                      <p:to>
                                        <p:strVal val="visible"/>
                                      </p:to>
                                    </p:set>
                                    <p:animEffect transition="in" filter="fade">
                                      <p:cBhvr>
                                        <p:cTn id="17" dur="500"/>
                                        <p:tgtEl>
                                          <p:spTgt spid="51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7" presetClass="entr" presetSubtype="2" fill="hold" nodeType="clickEffect">
                                  <p:stCondLst>
                                    <p:cond delay="0"/>
                                  </p:stCondLst>
                                  <p:childTnLst>
                                    <p:set>
                                      <p:cBhvr>
                                        <p:cTn id="21" dur="1" fill="hold">
                                          <p:stCondLst>
                                            <p:cond delay="0"/>
                                          </p:stCondLst>
                                        </p:cTn>
                                        <p:tgtEl>
                                          <p:spTgt spid="5124"/>
                                        </p:tgtEl>
                                        <p:attrNameLst>
                                          <p:attrName>style.visibility</p:attrName>
                                        </p:attrNameLst>
                                      </p:cBhvr>
                                      <p:to>
                                        <p:strVal val="visible"/>
                                      </p:to>
                                    </p:set>
                                    <p:anim calcmode="lin" valueType="num">
                                      <p:cBhvr additive="base">
                                        <p:cTn id="22" dur="500" fill="hold"/>
                                        <p:tgtEl>
                                          <p:spTgt spid="5124"/>
                                        </p:tgtEl>
                                        <p:attrNameLst>
                                          <p:attrName>ppt_x</p:attrName>
                                        </p:attrNameLst>
                                      </p:cBhvr>
                                      <p:tavLst>
                                        <p:tav tm="0">
                                          <p:val>
                                            <p:strVal val="1+#ppt_w/2"/>
                                          </p:val>
                                        </p:tav>
                                        <p:tav tm="100000">
                                          <p:val>
                                            <p:strVal val="#ppt_x"/>
                                          </p:val>
                                        </p:tav>
                                      </p:tavLst>
                                    </p:anim>
                                    <p:anim calcmode="lin" valueType="num">
                                      <p:cBhvr additive="base">
                                        <p:cTn id="23" dur="500" fill="hold"/>
                                        <p:tgtEl>
                                          <p:spTgt spid="5124"/>
                                        </p:tgtEl>
                                        <p:attrNameLst>
                                          <p:attrName>ppt_y</p:attrName>
                                        </p:attrNameLst>
                                      </p:cBhvr>
                                      <p:tavLst>
                                        <p:tav tm="0">
                                          <p:val>
                                            <p:strVal val="#ppt_y"/>
                                          </p:val>
                                        </p:tav>
                                        <p:tav tm="100000">
                                          <p:val>
                                            <p:strVal val="#ppt_y"/>
                                          </p:val>
                                        </p:tav>
                                      </p:tavLst>
                                    </p:anim>
                                  </p:childTnLst>
                                </p:cTn>
                              </p:par>
                              <p:par>
                                <p:cTn id="24" presetID="7" presetClass="entr" presetSubtype="2" fill="hold" grpId="0" nodeType="withEffect">
                                  <p:stCondLst>
                                    <p:cond delay="0"/>
                                  </p:stCondLst>
                                  <p:childTnLst>
                                    <p:set>
                                      <p:cBhvr>
                                        <p:cTn id="25" dur="1" fill="hold">
                                          <p:stCondLst>
                                            <p:cond delay="0"/>
                                          </p:stCondLst>
                                        </p:cTn>
                                        <p:tgtEl>
                                          <p:spTgt spid="5126"/>
                                        </p:tgtEl>
                                        <p:attrNameLst>
                                          <p:attrName>style.visibility</p:attrName>
                                        </p:attrNameLst>
                                      </p:cBhvr>
                                      <p:to>
                                        <p:strVal val="visible"/>
                                      </p:to>
                                    </p:set>
                                    <p:anim calcmode="lin" valueType="num">
                                      <p:cBhvr additive="base">
                                        <p:cTn id="26" dur="500" fill="hold"/>
                                        <p:tgtEl>
                                          <p:spTgt spid="5126"/>
                                        </p:tgtEl>
                                        <p:attrNameLst>
                                          <p:attrName>ppt_x</p:attrName>
                                        </p:attrNameLst>
                                      </p:cBhvr>
                                      <p:tavLst>
                                        <p:tav tm="0">
                                          <p:val>
                                            <p:strVal val="1+#ppt_w/2"/>
                                          </p:val>
                                        </p:tav>
                                        <p:tav tm="100000">
                                          <p:val>
                                            <p:strVal val="#ppt_x"/>
                                          </p:val>
                                        </p:tav>
                                      </p:tavLst>
                                    </p:anim>
                                    <p:anim calcmode="lin" valueType="num">
                                      <p:cBhvr additive="base">
                                        <p:cTn id="27" dur="500" fill="hold"/>
                                        <p:tgtEl>
                                          <p:spTgt spid="51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6" grpId="0"/>
      <p:bldP spid="51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solidFill>
                  <a:srgbClr val="6DF927"/>
                </a:solidFill>
              </a:rPr>
              <a:t>Spanish “Conquistadors”</a:t>
            </a:r>
            <a:endParaRPr lang="en-US" dirty="0"/>
          </a:p>
        </p:txBody>
      </p:sp>
      <p:sp>
        <p:nvSpPr>
          <p:cNvPr id="3" name="Content Placeholder 2"/>
          <p:cNvSpPr>
            <a:spLocks noGrp="1"/>
          </p:cNvSpPr>
          <p:nvPr>
            <p:ph idx="1"/>
          </p:nvPr>
        </p:nvSpPr>
        <p:spPr>
          <a:xfrm>
            <a:off x="457200" y="762000"/>
            <a:ext cx="8229600" cy="5364163"/>
          </a:xfrm>
        </p:spPr>
        <p:txBody>
          <a:bodyPr/>
          <a:lstStyle/>
          <a:p>
            <a:pPr marL="514350" indent="-514350">
              <a:buAutoNum type="alphaLcParenBoth" startAt="2"/>
            </a:pPr>
            <a:r>
              <a:rPr lang="en-US" u="sng" dirty="0" smtClean="0">
                <a:solidFill>
                  <a:srgbClr val="FC72F2"/>
                </a:solidFill>
              </a:rPr>
              <a:t>Francisco Pizarro </a:t>
            </a:r>
            <a:r>
              <a:rPr lang="en-US" dirty="0" smtClean="0"/>
              <a:t>(1532)</a:t>
            </a:r>
          </a:p>
          <a:p>
            <a:pPr marL="514350" indent="-514350">
              <a:buFont typeface="Wingdings" pitchFamily="2" charset="2"/>
              <a:buChar char="v"/>
            </a:pPr>
            <a:r>
              <a:rPr lang="en-US" dirty="0" smtClean="0"/>
              <a:t>Led an army @ 180 men to </a:t>
            </a:r>
            <a:r>
              <a:rPr lang="en-US" dirty="0" smtClean="0">
                <a:solidFill>
                  <a:srgbClr val="FFC000"/>
                </a:solidFill>
              </a:rPr>
              <a:t>South America </a:t>
            </a:r>
            <a:r>
              <a:rPr lang="en-US" dirty="0" smtClean="0"/>
              <a:t>&amp; conquered the </a:t>
            </a:r>
            <a:r>
              <a:rPr lang="en-US" dirty="0" smtClean="0">
                <a:solidFill>
                  <a:srgbClr val="6DF927"/>
                </a:solidFill>
              </a:rPr>
              <a:t>Inca</a:t>
            </a:r>
            <a:r>
              <a:rPr lang="en-US" dirty="0" smtClean="0"/>
              <a:t> Empire.</a:t>
            </a:r>
          </a:p>
          <a:p>
            <a:pPr marL="514350" indent="-514350">
              <a:buFont typeface="Wingdings" pitchFamily="2" charset="2"/>
              <a:buChar char="v"/>
            </a:pPr>
            <a:r>
              <a:rPr lang="en-US" dirty="0" smtClean="0"/>
              <a:t>Emperor </a:t>
            </a:r>
            <a:r>
              <a:rPr lang="en-US" dirty="0" err="1" smtClean="0"/>
              <a:t>Altahualpa</a:t>
            </a:r>
            <a:endParaRPr lang="en-US" dirty="0" smtClean="0"/>
          </a:p>
          <a:p>
            <a:pPr marL="514350" indent="-514350">
              <a:buFont typeface="Wingdings" pitchFamily="2" charset="2"/>
              <a:buChar char="v"/>
            </a:pPr>
            <a:r>
              <a:rPr lang="en-US" dirty="0" smtClean="0"/>
              <a:t>Wealth of </a:t>
            </a:r>
            <a:r>
              <a:rPr lang="en-US" dirty="0" smtClean="0">
                <a:solidFill>
                  <a:srgbClr val="FFFF00"/>
                </a:solidFill>
              </a:rPr>
              <a:t>Potosi </a:t>
            </a:r>
            <a:r>
              <a:rPr lang="en-US" dirty="0" smtClean="0"/>
              <a:t>silver mines</a:t>
            </a:r>
            <a:endParaRPr lang="en-US" dirty="0"/>
          </a:p>
        </p:txBody>
      </p:sp>
      <p:pic>
        <p:nvPicPr>
          <p:cNvPr id="4" name="Content Placeholder 3" descr="S:\Bill\Franciscopizarro.jpg"/>
          <p:cNvPicPr>
            <a:picLocks noChangeAspect="1" noChangeArrowheads="1"/>
          </p:cNvPicPr>
          <p:nvPr/>
        </p:nvPicPr>
        <p:blipFill>
          <a:blip r:embed="rId3" cstate="print"/>
          <a:srcRect/>
          <a:stretch>
            <a:fillRect/>
          </a:stretch>
        </p:blipFill>
        <p:spPr bwMode="auto">
          <a:xfrm>
            <a:off x="6172200" y="2355782"/>
            <a:ext cx="2747605" cy="4502217"/>
          </a:xfrm>
          <a:prstGeom prst="rect">
            <a:avLst/>
          </a:prstGeom>
          <a:noFill/>
        </p:spPr>
      </p:pic>
      <p:sp>
        <p:nvSpPr>
          <p:cNvPr id="5" name="TextBox 4"/>
          <p:cNvSpPr txBox="1"/>
          <p:nvPr/>
        </p:nvSpPr>
        <p:spPr>
          <a:xfrm>
            <a:off x="685800" y="4572000"/>
            <a:ext cx="5510676" cy="1015663"/>
          </a:xfrm>
          <a:prstGeom prst="rect">
            <a:avLst/>
          </a:prstGeom>
          <a:noFill/>
        </p:spPr>
        <p:txBody>
          <a:bodyPr wrap="none" rtlCol="0">
            <a:spAutoFit/>
          </a:bodyPr>
          <a:lstStyle/>
          <a:p>
            <a:pPr algn="ctr"/>
            <a:r>
              <a:rPr lang="en-US" sz="2000" dirty="0" smtClean="0"/>
              <a:t>Portrait of conquistador Pizarro who had his horses</a:t>
            </a:r>
          </a:p>
          <a:p>
            <a:pPr algn="ctr"/>
            <a:r>
              <a:rPr lang="en-US" sz="2000" dirty="0" smtClean="0"/>
              <a:t>fitted with silver shoes when there was no iron </a:t>
            </a:r>
          </a:p>
          <a:p>
            <a:pPr algn="ctr"/>
            <a:r>
              <a:rPr lang="en-US" sz="2000" dirty="0" smtClean="0"/>
              <a:t>available </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checkerboard(across)">
                                      <p:cBhvr>
                                        <p:cTn id="32" dur="500"/>
                                        <p:tgtEl>
                                          <p:spTgt spid="5">
                                            <p:txEl>
                                              <p:pRg st="0" end="0"/>
                                            </p:txEl>
                                          </p:spTgt>
                                        </p:tgtEl>
                                      </p:cBhvr>
                                    </p:animEffect>
                                  </p:childTnLst>
                                </p:cTn>
                              </p:par>
                              <p:par>
                                <p:cTn id="33" presetID="5" presetClass="entr" presetSubtype="10" fill="hold" nodeType="with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checkerboard(across)">
                                      <p:cBhvr>
                                        <p:cTn id="35" dur="500"/>
                                        <p:tgtEl>
                                          <p:spTgt spid="5">
                                            <p:txEl>
                                              <p:pRg st="1" end="1"/>
                                            </p:txEl>
                                          </p:spTgt>
                                        </p:tgtEl>
                                      </p:cBhvr>
                                    </p:animEffect>
                                  </p:childTnLst>
                                </p:cTn>
                              </p:par>
                              <p:par>
                                <p:cTn id="36" presetID="5" presetClass="entr" presetSubtype="10" fill="hold" nodeType="withEffect">
                                  <p:stCondLst>
                                    <p:cond delay="0"/>
                                  </p:stCondLst>
                                  <p:childTnLst>
                                    <p:set>
                                      <p:cBhvr>
                                        <p:cTn id="37" dur="1" fill="hold">
                                          <p:stCondLst>
                                            <p:cond delay="0"/>
                                          </p:stCondLst>
                                        </p:cTn>
                                        <p:tgtEl>
                                          <p:spTgt spid="5">
                                            <p:txEl>
                                              <p:pRg st="2" end="2"/>
                                            </p:txEl>
                                          </p:spTgt>
                                        </p:tgtEl>
                                        <p:attrNameLst>
                                          <p:attrName>style.visibility</p:attrName>
                                        </p:attrNameLst>
                                      </p:cBhvr>
                                      <p:to>
                                        <p:strVal val="visible"/>
                                      </p:to>
                                    </p:set>
                                    <p:animEffect transition="in" filter="checkerboard(across)">
                                      <p:cBhvr>
                                        <p:cTn id="38"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828800" y="5927725"/>
            <a:ext cx="3581400" cy="549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accent2"/>
                  </a:outerShdw>
                </a:effectLst>
              </a14:hiddenEffects>
            </a:ext>
          </a:extLst>
        </p:spPr>
        <p:txBody>
          <a:bodyPr>
            <a:spAutoFit/>
          </a:bodyPr>
          <a:lstStyle/>
          <a:p>
            <a:pPr algn="ctr">
              <a:spcBef>
                <a:spcPct val="50000"/>
              </a:spcBef>
              <a:defRPr/>
            </a:pPr>
            <a:r>
              <a:rPr lang="en-US" altLang="en-US" sz="3000" b="1" dirty="0">
                <a:solidFill>
                  <a:srgbClr val="FFFF00"/>
                </a:solidFill>
                <a:effectLst>
                  <a:outerShdw blurRad="38100" dist="38100" dir="2700000" algn="tl">
                    <a:srgbClr val="000000"/>
                  </a:outerShdw>
                </a:effectLst>
                <a:latin typeface="BlackChancery" pitchFamily="2" charset="0"/>
              </a:rPr>
              <a:t>Francisco Pizarro</a:t>
            </a:r>
          </a:p>
        </p:txBody>
      </p:sp>
      <p:sp>
        <p:nvSpPr>
          <p:cNvPr id="6149" name="Text Box 5"/>
          <p:cNvSpPr txBox="1">
            <a:spLocks noChangeArrowheads="1"/>
          </p:cNvSpPr>
          <p:nvPr/>
        </p:nvSpPr>
        <p:spPr bwMode="auto">
          <a:xfrm>
            <a:off x="0" y="152400"/>
            <a:ext cx="9067800" cy="1323439"/>
          </a:xfrm>
          <a:prstGeom prst="rect">
            <a:avLst/>
          </a:prstGeom>
          <a:noFill/>
          <a:ln>
            <a:noFill/>
          </a:ln>
          <a:effectLst>
            <a:outerShdw dist="35921" dir="2700000" algn="ctr" rotWithShape="0">
              <a:srgbClr val="C24F00"/>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p>
            <a:pPr algn="ctr">
              <a:spcBef>
                <a:spcPct val="50000"/>
              </a:spcBef>
              <a:defRPr/>
            </a:pPr>
            <a:r>
              <a:rPr lang="en-US" altLang="en-US" sz="4000" b="1" dirty="0">
                <a:solidFill>
                  <a:srgbClr val="FFFF00"/>
                </a:solidFill>
                <a:effectLst>
                  <a:outerShdw blurRad="38100" dist="38100" dir="2700000" algn="tl">
                    <a:srgbClr val="000000"/>
                  </a:outerShdw>
                </a:effectLst>
                <a:latin typeface="BlackChancery" pitchFamily="2" charset="0"/>
              </a:rPr>
              <a:t>The First Spanish Conquests:</a:t>
            </a:r>
            <a:br>
              <a:rPr lang="en-US" altLang="en-US" sz="4000" b="1" dirty="0">
                <a:solidFill>
                  <a:srgbClr val="FFFF00"/>
                </a:solidFill>
                <a:effectLst>
                  <a:outerShdw blurRad="38100" dist="38100" dir="2700000" algn="tl">
                    <a:srgbClr val="000000"/>
                  </a:outerShdw>
                </a:effectLst>
                <a:latin typeface="BlackChancery" pitchFamily="2" charset="0"/>
              </a:rPr>
            </a:br>
            <a:r>
              <a:rPr lang="en-US" altLang="en-US" sz="4000" b="1" dirty="0">
                <a:solidFill>
                  <a:srgbClr val="FFFF00"/>
                </a:solidFill>
                <a:effectLst>
                  <a:outerShdw blurRad="38100" dist="38100" dir="2700000" algn="tl">
                    <a:srgbClr val="000000"/>
                  </a:outerShdw>
                </a:effectLst>
                <a:latin typeface="BlackChancery" pitchFamily="2" charset="0"/>
              </a:rPr>
              <a:t>                             The Incas</a:t>
            </a:r>
          </a:p>
        </p:txBody>
      </p:sp>
      <p:sp>
        <p:nvSpPr>
          <p:cNvPr id="6150" name="Text Box 6"/>
          <p:cNvSpPr txBox="1">
            <a:spLocks noChangeArrowheads="1"/>
          </p:cNvSpPr>
          <p:nvPr/>
        </p:nvSpPr>
        <p:spPr bwMode="auto">
          <a:xfrm>
            <a:off x="5791200" y="5927725"/>
            <a:ext cx="3048000" cy="549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accent2"/>
                  </a:outerShdw>
                </a:effectLst>
              </a14:hiddenEffects>
            </a:ext>
          </a:extLst>
        </p:spPr>
        <p:txBody>
          <a:bodyPr>
            <a:spAutoFit/>
          </a:bodyPr>
          <a:lstStyle/>
          <a:p>
            <a:pPr algn="ctr">
              <a:spcBef>
                <a:spcPct val="50000"/>
              </a:spcBef>
              <a:defRPr/>
            </a:pPr>
            <a:r>
              <a:rPr lang="en-US" altLang="en-US" sz="3000" b="1" dirty="0">
                <a:solidFill>
                  <a:srgbClr val="FFFF00"/>
                </a:solidFill>
                <a:effectLst>
                  <a:outerShdw blurRad="38100" dist="38100" dir="2700000" algn="tl">
                    <a:srgbClr val="000000"/>
                  </a:outerShdw>
                </a:effectLst>
                <a:latin typeface="BlackChancery" pitchFamily="2" charset="0"/>
              </a:rPr>
              <a:t>Atahualpa</a:t>
            </a:r>
          </a:p>
        </p:txBody>
      </p:sp>
      <p:sp>
        <p:nvSpPr>
          <p:cNvPr id="6151" name="Text Box 7"/>
          <p:cNvSpPr txBox="1">
            <a:spLocks noChangeArrowheads="1"/>
          </p:cNvSpPr>
          <p:nvPr/>
        </p:nvSpPr>
        <p:spPr bwMode="auto">
          <a:xfrm>
            <a:off x="5181600" y="3641725"/>
            <a:ext cx="8382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963D00"/>
                  </a:outerShdw>
                </a:effectLst>
              </a14:hiddenEffects>
            </a:ext>
          </a:extLst>
        </p:spPr>
        <p:txBody>
          <a:bodyPr>
            <a:spAutoFit/>
          </a:bodyPr>
          <a:lstStyle/>
          <a:p>
            <a:pPr algn="ctr">
              <a:spcBef>
                <a:spcPct val="50000"/>
              </a:spcBef>
              <a:defRPr/>
            </a:pPr>
            <a:r>
              <a:rPr lang="en-US" altLang="en-US" sz="3600" b="1">
                <a:solidFill>
                  <a:schemeClr val="accent2"/>
                </a:solidFill>
                <a:effectLst>
                  <a:outerShdw blurRad="38100" dist="38100" dir="2700000" algn="tl">
                    <a:srgbClr val="000000"/>
                  </a:outerShdw>
                </a:effectLst>
                <a:latin typeface="BlackChancery" pitchFamily="2" charset="0"/>
              </a:rPr>
              <a:t>vs.</a:t>
            </a:r>
          </a:p>
        </p:txBody>
      </p:sp>
      <p:pic>
        <p:nvPicPr>
          <p:cNvPr id="6155" name="Picture 11" descr="fpizzaro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08238" y="1660525"/>
            <a:ext cx="2468562" cy="4114800"/>
          </a:xfrm>
          <a:prstGeom prst="rect">
            <a:avLst/>
          </a:prstGeom>
          <a:noFill/>
          <a:ln w="9525">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pic>
      <p:pic>
        <p:nvPicPr>
          <p:cNvPr id="6158" name="Picture 14" descr="atahualpa"/>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261100" y="1622425"/>
            <a:ext cx="2120900" cy="4152900"/>
          </a:xfrm>
          <a:prstGeom prst="rect">
            <a:avLst/>
          </a:prstGeom>
          <a:noFill/>
          <a:ln w="9525">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442960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500"/>
                                        <p:tgtEl>
                                          <p:spTgt spid="6146"/>
                                        </p:tgtEl>
                                      </p:cBhvr>
                                    </p:animEffect>
                                  </p:childTnLst>
                                </p:cTn>
                              </p:par>
                              <p:par>
                                <p:cTn id="8" presetID="22" presetClass="entr" presetSubtype="4" fill="hold" nodeType="withEffect">
                                  <p:stCondLst>
                                    <p:cond delay="0"/>
                                  </p:stCondLst>
                                  <p:childTnLst>
                                    <p:set>
                                      <p:cBhvr>
                                        <p:cTn id="9" dur="1" fill="hold">
                                          <p:stCondLst>
                                            <p:cond delay="0"/>
                                          </p:stCondLst>
                                        </p:cTn>
                                        <p:tgtEl>
                                          <p:spTgt spid="6155"/>
                                        </p:tgtEl>
                                        <p:attrNameLst>
                                          <p:attrName>style.visibility</p:attrName>
                                        </p:attrNameLst>
                                      </p:cBhvr>
                                      <p:to>
                                        <p:strVal val="visible"/>
                                      </p:to>
                                    </p:set>
                                    <p:animEffect transition="in" filter="wipe(down)">
                                      <p:cBhvr>
                                        <p:cTn id="10" dur="500"/>
                                        <p:tgtEl>
                                          <p:spTgt spid="615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151"/>
                                        </p:tgtEl>
                                        <p:attrNameLst>
                                          <p:attrName>style.visibility</p:attrName>
                                        </p:attrNameLst>
                                      </p:cBhvr>
                                      <p:to>
                                        <p:strVal val="visible"/>
                                      </p:to>
                                    </p:set>
                                    <p:animEffect transition="in" filter="dissolve">
                                      <p:cBhvr>
                                        <p:cTn id="15" dur="500"/>
                                        <p:tgtEl>
                                          <p:spTgt spid="615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5" fill="hold" grpId="0" nodeType="clickEffect">
                                  <p:stCondLst>
                                    <p:cond delay="0"/>
                                  </p:stCondLst>
                                  <p:childTnLst>
                                    <p:set>
                                      <p:cBhvr>
                                        <p:cTn id="19" dur="1" fill="hold">
                                          <p:stCondLst>
                                            <p:cond delay="0"/>
                                          </p:stCondLst>
                                        </p:cTn>
                                        <p:tgtEl>
                                          <p:spTgt spid="6150"/>
                                        </p:tgtEl>
                                        <p:attrNameLst>
                                          <p:attrName>style.visibility</p:attrName>
                                        </p:attrNameLst>
                                      </p:cBhvr>
                                      <p:to>
                                        <p:strVal val="visible"/>
                                      </p:to>
                                    </p:set>
                                    <p:animEffect transition="in" filter="blinds(vertical)">
                                      <p:cBhvr>
                                        <p:cTn id="20" dur="1000"/>
                                        <p:tgtEl>
                                          <p:spTgt spid="6150"/>
                                        </p:tgtEl>
                                      </p:cBhvr>
                                    </p:animEffect>
                                  </p:childTnLst>
                                </p:cTn>
                              </p:par>
                              <p:par>
                                <p:cTn id="21" presetID="3" presetClass="entr" presetSubtype="5" fill="hold" nodeType="withEffect">
                                  <p:stCondLst>
                                    <p:cond delay="0"/>
                                  </p:stCondLst>
                                  <p:childTnLst>
                                    <p:set>
                                      <p:cBhvr>
                                        <p:cTn id="22" dur="1" fill="hold">
                                          <p:stCondLst>
                                            <p:cond delay="0"/>
                                          </p:stCondLst>
                                        </p:cTn>
                                        <p:tgtEl>
                                          <p:spTgt spid="6158"/>
                                        </p:tgtEl>
                                        <p:attrNameLst>
                                          <p:attrName>style.visibility</p:attrName>
                                        </p:attrNameLst>
                                      </p:cBhvr>
                                      <p:to>
                                        <p:strVal val="visible"/>
                                      </p:to>
                                    </p:set>
                                    <p:animEffect transition="in" filter="blinds(vertical)">
                                      <p:cBhvr>
                                        <p:cTn id="23" dur="1000"/>
                                        <p:tgtEl>
                                          <p:spTgt spid="6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50" grpId="0"/>
      <p:bldP spid="615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solidFill>
                  <a:srgbClr val="6DF927"/>
                </a:solidFill>
              </a:rPr>
              <a:t>5. Spanish Colonies</a:t>
            </a:r>
            <a:endParaRPr lang="en-US" dirty="0">
              <a:solidFill>
                <a:srgbClr val="6DF927"/>
              </a:solidFill>
            </a:endParaRPr>
          </a:p>
        </p:txBody>
      </p:sp>
      <p:sp>
        <p:nvSpPr>
          <p:cNvPr id="3" name="Content Placeholder 2"/>
          <p:cNvSpPr>
            <a:spLocks noGrp="1"/>
          </p:cNvSpPr>
          <p:nvPr>
            <p:ph idx="1"/>
          </p:nvPr>
        </p:nvSpPr>
        <p:spPr>
          <a:xfrm>
            <a:off x="457200" y="685800"/>
            <a:ext cx="8229600" cy="6172200"/>
          </a:xfrm>
        </p:spPr>
        <p:txBody>
          <a:bodyPr>
            <a:normAutofit/>
          </a:bodyPr>
          <a:lstStyle/>
          <a:p>
            <a:pPr>
              <a:buFont typeface="Wingdings" pitchFamily="2" charset="2"/>
              <a:buChar char="Ø"/>
            </a:pPr>
            <a:r>
              <a:rPr lang="en-US" dirty="0" smtClean="0"/>
              <a:t>Spain, unlike Portugal, established a colonial empire in the “New World” (Americas)</a:t>
            </a:r>
          </a:p>
          <a:p>
            <a:pPr>
              <a:buFont typeface="Wingdings" pitchFamily="2" charset="2"/>
              <a:buChar char="Ø"/>
            </a:pPr>
            <a:endParaRPr lang="en-US" dirty="0" smtClean="0"/>
          </a:p>
          <a:p>
            <a:pPr algn="ctr">
              <a:buFont typeface="Wingdings" pitchFamily="2" charset="2"/>
              <a:buChar char="Ø"/>
            </a:pPr>
            <a:r>
              <a:rPr lang="en-US" dirty="0" smtClean="0">
                <a:solidFill>
                  <a:srgbClr val="FC72F2"/>
                </a:solidFill>
              </a:rPr>
              <a:t>“Viceroys” </a:t>
            </a:r>
            <a:r>
              <a:rPr lang="en-US" dirty="0" smtClean="0"/>
              <a:t>(governors) kept order &amp; sent resources back to Spain </a:t>
            </a:r>
          </a:p>
          <a:p>
            <a:pPr algn="ctr">
              <a:buNone/>
            </a:pPr>
            <a:r>
              <a:rPr lang="en-US" dirty="0" smtClean="0">
                <a:solidFill>
                  <a:srgbClr val="FFFF00"/>
                </a:solidFill>
              </a:rPr>
              <a:t>(25% of Spain’s income)</a:t>
            </a:r>
          </a:p>
          <a:p>
            <a:pPr algn="ctr">
              <a:buNone/>
            </a:pPr>
            <a:endParaRPr lang="en-US" dirty="0" smtClean="0"/>
          </a:p>
          <a:p>
            <a:pPr algn="ctr">
              <a:buFont typeface="Wingdings" pitchFamily="2" charset="2"/>
              <a:buChar char="Ø"/>
            </a:pPr>
            <a:r>
              <a:rPr lang="en-US" dirty="0" smtClean="0"/>
              <a:t>Native populations now “subjects” of Spain, were </a:t>
            </a:r>
            <a:r>
              <a:rPr lang="en-US" dirty="0" smtClean="0">
                <a:solidFill>
                  <a:srgbClr val="FFFF00"/>
                </a:solidFill>
              </a:rPr>
              <a:t>exploited</a:t>
            </a:r>
            <a:r>
              <a:rPr lang="en-US" dirty="0" smtClean="0"/>
              <a:t> for labor in mines &amp; plantations</a:t>
            </a:r>
          </a:p>
          <a:p>
            <a:pPr algn="ctr">
              <a:buFont typeface="Wingdings" pitchFamily="2" charset="2"/>
              <a:buChar char="v"/>
            </a:pPr>
            <a:r>
              <a:rPr lang="en-US" b="1" dirty="0" err="1" smtClean="0">
                <a:solidFill>
                  <a:srgbClr val="FFFF00"/>
                </a:solidFill>
              </a:rPr>
              <a:t>encomienda</a:t>
            </a:r>
            <a:endParaRPr lang="en-US"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heckerboard(across)">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heckerboard(across)">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heckerboard(across)">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752600" y="304800"/>
            <a:ext cx="7315200" cy="1371600"/>
          </a:xfrm>
          <a:prstGeom prst="rect">
            <a:avLst/>
          </a:prstGeom>
          <a:noFill/>
          <a:ln>
            <a:noFill/>
          </a:ln>
          <a:effectLst>
            <a:outerShdw dist="35921" dir="2700000" algn="ctr" rotWithShape="0">
              <a:srgbClr val="C24F00"/>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altLang="en-US" sz="4200" b="1" dirty="0">
                <a:solidFill>
                  <a:srgbClr val="FFFF00"/>
                </a:solidFill>
                <a:effectLst>
                  <a:outerShdw blurRad="38100" dist="38100" dir="2700000" algn="tl">
                    <a:srgbClr val="000000"/>
                  </a:outerShdw>
                </a:effectLst>
                <a:latin typeface="BlackChancery" pitchFamily="2" charset="0"/>
              </a:rPr>
              <a:t>Treasures</a:t>
            </a:r>
            <a:br>
              <a:rPr lang="en-US" altLang="en-US" sz="4200" b="1" dirty="0">
                <a:solidFill>
                  <a:srgbClr val="FFFF00"/>
                </a:solidFill>
                <a:effectLst>
                  <a:outerShdw blurRad="38100" dist="38100" dir="2700000" algn="tl">
                    <a:srgbClr val="000000"/>
                  </a:outerShdw>
                </a:effectLst>
                <a:latin typeface="BlackChancery" pitchFamily="2" charset="0"/>
              </a:rPr>
            </a:br>
            <a:r>
              <a:rPr lang="en-US" altLang="en-US" sz="4200" b="1" dirty="0">
                <a:solidFill>
                  <a:srgbClr val="FFFF00"/>
                </a:solidFill>
                <a:effectLst>
                  <a:outerShdw blurRad="38100" dist="38100" dir="2700000" algn="tl">
                    <a:srgbClr val="000000"/>
                  </a:outerShdw>
                </a:effectLst>
                <a:latin typeface="BlackChancery" pitchFamily="2" charset="0"/>
              </a:rPr>
              <a:t>from the Americas!</a:t>
            </a:r>
          </a:p>
        </p:txBody>
      </p:sp>
      <p:pic>
        <p:nvPicPr>
          <p:cNvPr id="26627" name="Picture 4" descr="chart-TreasureFromTheAmericas"/>
          <p:cNvPicPr>
            <a:picLocks noChangeAspect="1" noChangeArrowheads="1"/>
          </p:cNvPicPr>
          <p:nvPr/>
        </p:nvPicPr>
        <p:blipFill>
          <a:blip r:embed="rId3" cstate="print">
            <a:lum bright="-6000" contrast="12000"/>
            <a:extLst>
              <a:ext uri="{28A0092B-C50C-407E-A947-70E740481C1C}">
                <a14:useLocalDpi xmlns="" xmlns:a14="http://schemas.microsoft.com/office/drawing/2010/main" val="0"/>
              </a:ext>
            </a:extLst>
          </a:blip>
          <a:srcRect l="4977" t="8269" r="2956"/>
          <a:stretch>
            <a:fillRect/>
          </a:stretch>
        </p:blipFill>
        <p:spPr bwMode="auto">
          <a:xfrm>
            <a:off x="2209800" y="2057400"/>
            <a:ext cx="6553200" cy="3929063"/>
          </a:xfrm>
          <a:prstGeom prst="rect">
            <a:avLst/>
          </a:prstGeom>
          <a:noFill/>
          <a:ln w="9525">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537203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endParaRPr lang="en-US" dirty="0"/>
          </a:p>
        </p:txBody>
      </p:sp>
      <p:pic>
        <p:nvPicPr>
          <p:cNvPr id="4" name="Picture 2"/>
          <p:cNvPicPr>
            <a:picLocks noGrp="1" noChangeAspect="1" noChangeArrowheads="1"/>
          </p:cNvPicPr>
          <p:nvPr>
            <p:ph idx="1"/>
          </p:nvPr>
        </p:nvPicPr>
        <p:blipFill>
          <a:blip r:embed="rId3" cstate="print"/>
          <a:srcRect/>
          <a:stretch>
            <a:fillRect/>
          </a:stretch>
        </p:blipFill>
        <p:spPr bwMode="auto">
          <a:xfrm>
            <a:off x="1600200" y="-111"/>
            <a:ext cx="7713971" cy="6858111"/>
          </a:xfrm>
          <a:prstGeom prst="rect">
            <a:avLst/>
          </a:prstGeom>
          <a:noFill/>
          <a:ln w="9525">
            <a:noFill/>
            <a:miter lim="800000"/>
            <a:headEnd/>
            <a:tailEnd/>
          </a:ln>
          <a:effectLst/>
        </p:spPr>
      </p:pic>
      <p:sp>
        <p:nvSpPr>
          <p:cNvPr id="5" name="TextBox 4"/>
          <p:cNvSpPr txBox="1"/>
          <p:nvPr/>
        </p:nvSpPr>
        <p:spPr>
          <a:xfrm>
            <a:off x="0" y="1219200"/>
            <a:ext cx="1574726" cy="1384995"/>
          </a:xfrm>
          <a:prstGeom prst="rect">
            <a:avLst/>
          </a:prstGeom>
          <a:noFill/>
        </p:spPr>
        <p:txBody>
          <a:bodyPr wrap="none" rtlCol="0">
            <a:spAutoFit/>
          </a:bodyPr>
          <a:lstStyle/>
          <a:p>
            <a:r>
              <a:rPr lang="en-US" sz="2800" dirty="0" smtClean="0">
                <a:solidFill>
                  <a:srgbClr val="FFFF00"/>
                </a:solidFill>
              </a:rPr>
              <a:t>Spain’s</a:t>
            </a:r>
          </a:p>
          <a:p>
            <a:r>
              <a:rPr lang="en-US" sz="2800" dirty="0" smtClean="0">
                <a:solidFill>
                  <a:srgbClr val="FFFF00"/>
                </a:solidFill>
              </a:rPr>
              <a:t>American</a:t>
            </a:r>
          </a:p>
          <a:p>
            <a:r>
              <a:rPr lang="en-US" sz="2800" dirty="0" smtClean="0">
                <a:solidFill>
                  <a:srgbClr val="FFFF00"/>
                </a:solidFill>
              </a:rPr>
              <a:t>Empire</a:t>
            </a:r>
            <a:endParaRPr lang="en-US" sz="2800" dirty="0">
              <a:solidFill>
                <a:srgbClr val="FFFF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solidFill>
                  <a:srgbClr val="6DF927"/>
                </a:solidFill>
              </a:rPr>
              <a:t>6. Ferdinand Magellan</a:t>
            </a:r>
            <a:endParaRPr lang="en-US" dirty="0">
              <a:solidFill>
                <a:srgbClr val="6DF927"/>
              </a:solidFill>
            </a:endParaRPr>
          </a:p>
        </p:txBody>
      </p:sp>
      <p:sp>
        <p:nvSpPr>
          <p:cNvPr id="3" name="Content Placeholder 2"/>
          <p:cNvSpPr>
            <a:spLocks noGrp="1"/>
          </p:cNvSpPr>
          <p:nvPr>
            <p:ph idx="1"/>
          </p:nvPr>
        </p:nvSpPr>
        <p:spPr>
          <a:xfrm>
            <a:off x="457200" y="914400"/>
            <a:ext cx="8229600" cy="5638800"/>
          </a:xfrm>
        </p:spPr>
        <p:txBody>
          <a:bodyPr/>
          <a:lstStyle/>
          <a:p>
            <a:pPr>
              <a:buFont typeface="Wingdings" pitchFamily="2" charset="2"/>
              <a:buChar char="Ø"/>
            </a:pPr>
            <a:r>
              <a:rPr lang="en-US" dirty="0" smtClean="0">
                <a:solidFill>
                  <a:srgbClr val="FFC000"/>
                </a:solidFill>
              </a:rPr>
              <a:t>Portuguese</a:t>
            </a:r>
            <a:r>
              <a:rPr lang="en-US" dirty="0" smtClean="0"/>
              <a:t> explorer for Spain</a:t>
            </a:r>
          </a:p>
          <a:p>
            <a:pPr>
              <a:buFont typeface="Wingdings" pitchFamily="2" charset="2"/>
              <a:buChar char="Ø"/>
            </a:pPr>
            <a:r>
              <a:rPr lang="en-US" dirty="0" smtClean="0"/>
              <a:t>Seeking a southwest water route to Asia, </a:t>
            </a:r>
            <a:r>
              <a:rPr lang="en-US" u="sng" dirty="0" smtClean="0">
                <a:solidFill>
                  <a:srgbClr val="FFFF00"/>
                </a:solidFill>
              </a:rPr>
              <a:t>Circumnavigates </a:t>
            </a:r>
            <a:r>
              <a:rPr lang="en-US" dirty="0" smtClean="0"/>
              <a:t>the globe (1519-22)</a:t>
            </a:r>
          </a:p>
          <a:p>
            <a:pPr>
              <a:buFont typeface="Wingdings" pitchFamily="2" charset="2"/>
              <a:buChar char="Ø"/>
            </a:pPr>
            <a:r>
              <a:rPr lang="en-US" dirty="0" smtClean="0"/>
              <a:t>Departs w/5 ships &amp; 243 men</a:t>
            </a:r>
          </a:p>
          <a:p>
            <a:pPr>
              <a:buFont typeface="Wingdings" pitchFamily="2" charset="2"/>
              <a:buChar char="Ø"/>
            </a:pPr>
            <a:r>
              <a:rPr lang="en-US" dirty="0" smtClean="0"/>
              <a:t>Names </a:t>
            </a:r>
            <a:r>
              <a:rPr lang="en-US" dirty="0" smtClean="0">
                <a:solidFill>
                  <a:srgbClr val="66FFFF"/>
                </a:solidFill>
              </a:rPr>
              <a:t>“Pacific” </a:t>
            </a:r>
            <a:r>
              <a:rPr lang="en-US" dirty="0" smtClean="0"/>
              <a:t>ocean</a:t>
            </a:r>
          </a:p>
          <a:p>
            <a:pPr>
              <a:buFont typeface="Wingdings" pitchFamily="2" charset="2"/>
              <a:buChar char="Ø"/>
            </a:pPr>
            <a:r>
              <a:rPr lang="en-US" dirty="0" smtClean="0"/>
              <a:t>Dies in the Philippines</a:t>
            </a:r>
          </a:p>
          <a:p>
            <a:pPr>
              <a:buFont typeface="Wingdings" pitchFamily="2" charset="2"/>
              <a:buChar char="Ø"/>
            </a:pPr>
            <a:r>
              <a:rPr lang="en-US" dirty="0" smtClean="0"/>
              <a:t>Only the </a:t>
            </a:r>
            <a:r>
              <a:rPr lang="en-US" dirty="0" smtClean="0">
                <a:solidFill>
                  <a:srgbClr val="FC72F2"/>
                </a:solidFill>
              </a:rPr>
              <a:t>Victoria </a:t>
            </a:r>
            <a:r>
              <a:rPr lang="en-US" dirty="0" smtClean="0"/>
              <a:t>returns</a:t>
            </a:r>
          </a:p>
          <a:p>
            <a:pPr>
              <a:buNone/>
            </a:pPr>
            <a:r>
              <a:rPr lang="en-US" dirty="0" smtClean="0"/>
              <a:t>       w/ a crew of 18 men.</a:t>
            </a:r>
          </a:p>
          <a:p>
            <a:pPr>
              <a:buFont typeface="Wingdings" pitchFamily="2" charset="2"/>
              <a:buChar char="Ø"/>
            </a:pPr>
            <a:endParaRPr lang="en-US" dirty="0" smtClean="0"/>
          </a:p>
          <a:p>
            <a:pPr>
              <a:buNone/>
            </a:pPr>
            <a:endParaRPr lang="en-US" dirty="0"/>
          </a:p>
        </p:txBody>
      </p:sp>
      <p:pic>
        <p:nvPicPr>
          <p:cNvPr id="4" name="Picture 5" descr="S:\Bill\magellan.jpg"/>
          <p:cNvPicPr>
            <a:picLocks noChangeAspect="1" noChangeArrowheads="1"/>
          </p:cNvPicPr>
          <p:nvPr/>
        </p:nvPicPr>
        <p:blipFill>
          <a:blip r:embed="rId3" cstate="print"/>
          <a:srcRect/>
          <a:stretch>
            <a:fillRect/>
          </a:stretch>
        </p:blipFill>
        <p:spPr bwMode="auto">
          <a:xfrm>
            <a:off x="5715000" y="3130826"/>
            <a:ext cx="3429000" cy="372717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heckerboard(across)">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heckerboard(across)">
                                      <p:cBhvr>
                                        <p:cTn id="37" dur="500"/>
                                        <p:tgtEl>
                                          <p:spTgt spid="3">
                                            <p:txEl>
                                              <p:pRg st="5" end="5"/>
                                            </p:txEl>
                                          </p:spTgt>
                                        </p:tgtEl>
                                      </p:cBhvr>
                                    </p:animEffect>
                                  </p:childTnLst>
                                </p:cTn>
                              </p:par>
                              <p:par>
                                <p:cTn id="38" presetID="5" presetClass="entr" presetSubtype="10" fill="hold"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checkerboard(across)">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85800"/>
          </a:xfrm>
        </p:spPr>
        <p:txBody>
          <a:bodyPr>
            <a:normAutofit fontScale="90000"/>
          </a:bodyPr>
          <a:lstStyle/>
          <a:p>
            <a:r>
              <a:rPr lang="en-US" b="1" dirty="0" smtClean="0">
                <a:solidFill>
                  <a:srgbClr val="FFFF00"/>
                </a:solidFill>
              </a:rPr>
              <a:t>Magellan’s Route</a:t>
            </a:r>
            <a:endParaRPr lang="en-US" b="1" dirty="0">
              <a:solidFill>
                <a:srgbClr val="FFFF00"/>
              </a:solidFill>
            </a:endParaRPr>
          </a:p>
        </p:txBody>
      </p:sp>
      <p:sp>
        <p:nvSpPr>
          <p:cNvPr id="3" name="Content Placeholder 2"/>
          <p:cNvSpPr>
            <a:spLocks noGrp="1"/>
          </p:cNvSpPr>
          <p:nvPr>
            <p:ph idx="1"/>
          </p:nvPr>
        </p:nvSpPr>
        <p:spPr/>
        <p:txBody>
          <a:bodyPr/>
          <a:lstStyle/>
          <a:p>
            <a:endParaRPr lang="en-US"/>
          </a:p>
        </p:txBody>
      </p:sp>
      <p:pic>
        <p:nvPicPr>
          <p:cNvPr id="1026" name="Picture 2" descr="https://upload.wikimedia.org/wikipedia/commons/thumb/a/ab/Magellan_Elcano_Circumnavigation-en.svg/800px-Magellan_Elcano_Circumnavigation-en.svg.png"/>
          <p:cNvPicPr>
            <a:picLocks noChangeAspect="1" noChangeArrowheads="1"/>
          </p:cNvPicPr>
          <p:nvPr/>
        </p:nvPicPr>
        <p:blipFill>
          <a:blip r:embed="rId2" cstate="print"/>
          <a:srcRect/>
          <a:stretch>
            <a:fillRect/>
          </a:stretch>
        </p:blipFill>
        <p:spPr bwMode="auto">
          <a:xfrm>
            <a:off x="0" y="762000"/>
            <a:ext cx="9144000" cy="6096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68362"/>
          </a:xfrm>
        </p:spPr>
        <p:txBody>
          <a:bodyPr>
            <a:normAutofit fontScale="90000"/>
          </a:bodyPr>
          <a:lstStyle/>
          <a:p>
            <a:r>
              <a:rPr lang="en-US" dirty="0" smtClean="0">
                <a:solidFill>
                  <a:srgbClr val="FFFF00"/>
                </a:solidFill>
              </a:rPr>
              <a:t>Age of Exploration &amp; Discovery </a:t>
            </a:r>
            <a:br>
              <a:rPr lang="en-US" dirty="0" smtClean="0">
                <a:solidFill>
                  <a:srgbClr val="FFFF00"/>
                </a:solidFill>
              </a:rPr>
            </a:br>
            <a:r>
              <a:rPr lang="en-US" dirty="0" smtClean="0">
                <a:solidFill>
                  <a:srgbClr val="FFFF00"/>
                </a:solidFill>
              </a:rPr>
              <a:t>(1400’s – 1700’s)</a:t>
            </a:r>
            <a:endParaRPr lang="en-US" dirty="0">
              <a:solidFill>
                <a:srgbClr val="FFFF00"/>
              </a:solidFill>
            </a:endParaRPr>
          </a:p>
        </p:txBody>
      </p:sp>
      <p:sp>
        <p:nvSpPr>
          <p:cNvPr id="5" name="Content Placeholder 4"/>
          <p:cNvSpPr>
            <a:spLocks noGrp="1"/>
          </p:cNvSpPr>
          <p:nvPr>
            <p:ph idx="1"/>
          </p:nvPr>
        </p:nvSpPr>
        <p:spPr>
          <a:xfrm>
            <a:off x="457200" y="1295400"/>
            <a:ext cx="8229600" cy="4830763"/>
          </a:xfrm>
        </p:spPr>
        <p:txBody>
          <a:bodyPr>
            <a:normAutofit/>
          </a:bodyPr>
          <a:lstStyle/>
          <a:p>
            <a:pPr>
              <a:buFont typeface="Wingdings" pitchFamily="2" charset="2"/>
              <a:buChar char="Ø"/>
            </a:pPr>
            <a:r>
              <a:rPr lang="en-US" dirty="0" smtClean="0"/>
              <a:t>Ends the separate &amp; unconnected histories of different parts of the world + ushers in an era of European dominance which lasts until 1945</a:t>
            </a:r>
          </a:p>
        </p:txBody>
      </p:sp>
      <p:pic>
        <p:nvPicPr>
          <p:cNvPr id="6" name="Picture 4" descr="S:\Bill\ageofdis.jpg"/>
          <p:cNvPicPr>
            <a:picLocks noChangeAspect="1" noChangeArrowheads="1"/>
          </p:cNvPicPr>
          <p:nvPr/>
        </p:nvPicPr>
        <p:blipFill>
          <a:blip r:embed="rId3" cstate="print"/>
          <a:srcRect/>
          <a:stretch>
            <a:fillRect/>
          </a:stretch>
        </p:blipFill>
        <p:spPr bwMode="auto">
          <a:xfrm>
            <a:off x="1600200" y="2789237"/>
            <a:ext cx="5791200" cy="40687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4800" dirty="0" smtClean="0">
                <a:solidFill>
                  <a:srgbClr val="6DF927"/>
                </a:solidFill>
              </a:rPr>
              <a:t>Magellan</a:t>
            </a:r>
            <a:endParaRPr lang="en-US" sz="4800" dirty="0">
              <a:solidFill>
                <a:srgbClr val="6DF927"/>
              </a:solidFill>
            </a:endParaRPr>
          </a:p>
        </p:txBody>
      </p:sp>
      <p:pic>
        <p:nvPicPr>
          <p:cNvPr id="5" name="Picture 4" descr="S:\Bill\magelmap.jpg"/>
          <p:cNvPicPr>
            <a:picLocks noChangeAspect="1" noChangeArrowheads="1"/>
          </p:cNvPicPr>
          <p:nvPr/>
        </p:nvPicPr>
        <p:blipFill>
          <a:blip r:embed="rId3" cstate="print"/>
          <a:srcRect/>
          <a:stretch>
            <a:fillRect/>
          </a:stretch>
        </p:blipFill>
        <p:spPr bwMode="auto">
          <a:xfrm>
            <a:off x="0" y="0"/>
            <a:ext cx="5892800" cy="1936750"/>
          </a:xfrm>
          <a:prstGeom prst="rect">
            <a:avLst/>
          </a:prstGeom>
          <a:noFill/>
        </p:spPr>
      </p:pic>
      <p:pic>
        <p:nvPicPr>
          <p:cNvPr id="6" name="Picture 4" descr="S:\Bill\magel3.jpg"/>
          <p:cNvPicPr>
            <a:picLocks noChangeAspect="1" noChangeArrowheads="1"/>
          </p:cNvPicPr>
          <p:nvPr/>
        </p:nvPicPr>
        <p:blipFill>
          <a:blip r:embed="rId4" cstate="print"/>
          <a:srcRect/>
          <a:stretch>
            <a:fillRect/>
          </a:stretch>
        </p:blipFill>
        <p:spPr bwMode="auto">
          <a:xfrm>
            <a:off x="5380037" y="1828800"/>
            <a:ext cx="3763963" cy="5029200"/>
          </a:xfrm>
          <a:prstGeom prst="rect">
            <a:avLst/>
          </a:prstGeom>
          <a:noFill/>
        </p:spPr>
      </p:pic>
      <p:sp>
        <p:nvSpPr>
          <p:cNvPr id="7" name="Content Placeholder 6"/>
          <p:cNvSpPr>
            <a:spLocks noGrp="1"/>
          </p:cNvSpPr>
          <p:nvPr>
            <p:ph idx="1"/>
          </p:nvPr>
        </p:nvSpPr>
        <p:spPr>
          <a:xfrm>
            <a:off x="457200" y="1600200"/>
            <a:ext cx="8229600" cy="5257800"/>
          </a:xfrm>
        </p:spPr>
        <p:txBody>
          <a:bodyPr>
            <a:normAutofit/>
          </a:bodyPr>
          <a:lstStyle/>
          <a:p>
            <a:pPr marL="514350" indent="-514350">
              <a:buFont typeface="Wingdings" pitchFamily="2" charset="2"/>
              <a:buChar char="Ø"/>
            </a:pPr>
            <a:endParaRPr lang="en-US" dirty="0" smtClean="0"/>
          </a:p>
          <a:p>
            <a:pPr>
              <a:buFont typeface="Wingdings" pitchFamily="2" charset="2"/>
              <a:buChar char="Ø"/>
            </a:pPr>
            <a:r>
              <a:rPr lang="en-US" dirty="0" smtClean="0">
                <a:solidFill>
                  <a:srgbClr val="FFFF00"/>
                </a:solidFill>
              </a:rPr>
              <a:t>Magellan’s route</a:t>
            </a:r>
          </a:p>
          <a:p>
            <a:endParaRPr lang="en-US" dirty="0" smtClean="0"/>
          </a:p>
          <a:p>
            <a:endParaRPr lang="en-US" dirty="0" smtClean="0"/>
          </a:p>
          <a:p>
            <a:endParaRPr lang="en-US" dirty="0" smtClean="0"/>
          </a:p>
          <a:p>
            <a:endParaRPr lang="en-US" dirty="0" smtClean="0"/>
          </a:p>
          <a:p>
            <a:pPr>
              <a:buFont typeface="Wingdings" pitchFamily="2" charset="2"/>
              <a:buChar char="Ø"/>
            </a:pPr>
            <a:r>
              <a:rPr lang="en-US" dirty="0" smtClean="0"/>
              <a:t>Magellan lands in the</a:t>
            </a:r>
          </a:p>
          <a:p>
            <a:pPr>
              <a:buNone/>
            </a:pPr>
            <a:r>
              <a:rPr lang="en-US" dirty="0" smtClean="0"/>
              <a:t>               </a:t>
            </a:r>
            <a:r>
              <a:rPr lang="en-US" dirty="0" smtClean="0">
                <a:solidFill>
                  <a:srgbClr val="66FFFF"/>
                </a:solidFill>
              </a:rPr>
              <a:t>Philippines</a:t>
            </a:r>
            <a:endParaRPr lang="en-US" dirty="0">
              <a:solidFill>
                <a:srgbClr val="66FFFF"/>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solidFill>
                  <a:srgbClr val="66FFFF"/>
                </a:solidFill>
              </a:rPr>
              <a:t>7.  Northern Europeans</a:t>
            </a:r>
            <a:endParaRPr lang="en-US" dirty="0">
              <a:solidFill>
                <a:srgbClr val="66FFFF"/>
              </a:solidFill>
            </a:endParaRPr>
          </a:p>
        </p:txBody>
      </p:sp>
      <p:sp>
        <p:nvSpPr>
          <p:cNvPr id="3" name="Content Placeholder 2"/>
          <p:cNvSpPr>
            <a:spLocks noGrp="1"/>
          </p:cNvSpPr>
          <p:nvPr>
            <p:ph idx="1"/>
          </p:nvPr>
        </p:nvSpPr>
        <p:spPr>
          <a:xfrm>
            <a:off x="457200" y="914400"/>
            <a:ext cx="8229600" cy="5211763"/>
          </a:xfrm>
        </p:spPr>
        <p:txBody>
          <a:bodyPr>
            <a:normAutofit/>
          </a:bodyPr>
          <a:lstStyle/>
          <a:p>
            <a:pPr marL="514350" indent="-514350">
              <a:buAutoNum type="arabicPeriod" startAt="3"/>
            </a:pPr>
            <a:r>
              <a:rPr lang="en-US" dirty="0" smtClean="0"/>
              <a:t>(1600’s): northern European countries begin:</a:t>
            </a:r>
          </a:p>
          <a:p>
            <a:pPr marL="514350" indent="-514350">
              <a:buFont typeface="Wingdings" pitchFamily="2" charset="2"/>
              <a:buChar char="Ø"/>
            </a:pPr>
            <a:r>
              <a:rPr lang="en-US" dirty="0" smtClean="0">
                <a:solidFill>
                  <a:srgbClr val="FFFF00"/>
                </a:solidFill>
              </a:rPr>
              <a:t>“Northwest Passage” = (doesn’t exist)</a:t>
            </a:r>
          </a:p>
          <a:p>
            <a:pPr marL="514350" indent="-514350">
              <a:buFont typeface="Wingdings" pitchFamily="2" charset="2"/>
              <a:buChar char="Ø"/>
            </a:pPr>
            <a:endParaRPr lang="en-US" dirty="0" smtClean="0">
              <a:solidFill>
                <a:srgbClr val="FFFF00"/>
              </a:solidFill>
            </a:endParaRPr>
          </a:p>
          <a:p>
            <a:pPr marL="514350" indent="-514350" algn="ctr">
              <a:buAutoNum type="alphaLcParenBoth"/>
            </a:pPr>
            <a:r>
              <a:rPr lang="en-US" u="sng" dirty="0" smtClean="0">
                <a:solidFill>
                  <a:srgbClr val="FFC000"/>
                </a:solidFill>
              </a:rPr>
              <a:t>Netherlands </a:t>
            </a:r>
            <a:r>
              <a:rPr lang="en-US" dirty="0" smtClean="0"/>
              <a:t>= the </a:t>
            </a:r>
            <a:r>
              <a:rPr lang="en-US" dirty="0" smtClean="0">
                <a:solidFill>
                  <a:schemeClr val="accent6">
                    <a:lumMod val="40000"/>
                    <a:lumOff val="60000"/>
                  </a:schemeClr>
                </a:solidFill>
              </a:rPr>
              <a:t>Dutch</a:t>
            </a:r>
            <a:r>
              <a:rPr lang="en-US" dirty="0" smtClean="0"/>
              <a:t> move into old Portuguese colonies </a:t>
            </a:r>
          </a:p>
          <a:p>
            <a:pPr marL="514350" indent="-514350" algn="ctr">
              <a:buNone/>
            </a:pPr>
            <a:r>
              <a:rPr lang="en-US" dirty="0" smtClean="0"/>
              <a:t>(1580 Spain annexed Portugal)</a:t>
            </a:r>
          </a:p>
          <a:p>
            <a:pPr marL="514350" indent="-514350">
              <a:buNone/>
            </a:pPr>
            <a:endParaRPr lang="en-US" dirty="0" smtClean="0"/>
          </a:p>
          <a:p>
            <a:pPr marL="514350" indent="-514350">
              <a:buFont typeface="Wingdings" pitchFamily="2" charset="2"/>
              <a:buChar char="v"/>
            </a:pPr>
            <a:r>
              <a:rPr lang="en-US" dirty="0" smtClean="0"/>
              <a:t>huge profits from trade, </a:t>
            </a:r>
            <a:r>
              <a:rPr lang="en-US" dirty="0" smtClean="0">
                <a:solidFill>
                  <a:srgbClr val="FC72F2"/>
                </a:solidFill>
              </a:rPr>
              <a:t>religious toleration</a:t>
            </a:r>
          </a:p>
          <a:p>
            <a:pPr marL="514350" indent="-514350">
              <a:buNone/>
            </a:pPr>
            <a:r>
              <a:rPr lang="en-US" dirty="0"/>
              <a:t> </a:t>
            </a:r>
            <a:r>
              <a:rPr lang="en-US" dirty="0" smtClean="0"/>
              <a:t>         &amp; became the </a:t>
            </a:r>
            <a:r>
              <a:rPr lang="en-US" dirty="0" smtClean="0">
                <a:solidFill>
                  <a:srgbClr val="FFFF00"/>
                </a:solidFill>
              </a:rPr>
              <a:t>leading bankers </a:t>
            </a:r>
            <a:r>
              <a:rPr lang="en-US" dirty="0" smtClean="0"/>
              <a:t>in Europe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heckerboard(across)">
                                      <p:cBhvr>
                                        <p:cTn id="27" dur="500"/>
                                        <p:tgtEl>
                                          <p:spTgt spid="3">
                                            <p:txEl>
                                              <p:pRg st="6" end="6"/>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checkerboard(across)">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FC000"/>
                </a:solidFill>
              </a:rPr>
              <a:t>The Dutch</a:t>
            </a:r>
            <a:endParaRPr lang="en-US" dirty="0">
              <a:solidFill>
                <a:srgbClr val="FFC000"/>
              </a:solidFill>
            </a:endParaRPr>
          </a:p>
        </p:txBody>
      </p:sp>
      <p:sp>
        <p:nvSpPr>
          <p:cNvPr id="3" name="Content Placeholder 2"/>
          <p:cNvSpPr>
            <a:spLocks noGrp="1"/>
          </p:cNvSpPr>
          <p:nvPr>
            <p:ph idx="1"/>
          </p:nvPr>
        </p:nvSpPr>
        <p:spPr>
          <a:xfrm>
            <a:off x="457200" y="1143000"/>
            <a:ext cx="8229600" cy="4983163"/>
          </a:xfrm>
        </p:spPr>
        <p:txBody>
          <a:bodyPr/>
          <a:lstStyle/>
          <a:p>
            <a:pPr marL="514350" indent="-514350">
              <a:buFont typeface="Wingdings" pitchFamily="2" charset="2"/>
              <a:buChar char="v"/>
            </a:pPr>
            <a:r>
              <a:rPr lang="en-US" u="sng" dirty="0" smtClean="0">
                <a:solidFill>
                  <a:srgbClr val="6DF927"/>
                </a:solidFill>
              </a:rPr>
              <a:t>Colonies</a:t>
            </a:r>
            <a:r>
              <a:rPr lang="en-US" dirty="0" smtClean="0"/>
              <a:t>: New Amsterdam in N. America (New York), South Africa, Indonesia and</a:t>
            </a:r>
          </a:p>
          <a:p>
            <a:pPr marL="514350" indent="-514350" algn="ctr">
              <a:buNone/>
            </a:pPr>
            <a:r>
              <a:rPr lang="en-US" dirty="0" smtClean="0"/>
              <a:t> trade w/ Japan</a:t>
            </a:r>
          </a:p>
          <a:p>
            <a:endParaRPr lang="en-US" dirty="0"/>
          </a:p>
        </p:txBody>
      </p:sp>
      <p:pic>
        <p:nvPicPr>
          <p:cNvPr id="1026" name="Picture 2" descr="http://www.nps.gov/history/NR/travel/kingston/buildings/nether.jpg"/>
          <p:cNvPicPr>
            <a:picLocks noChangeAspect="1" noChangeArrowheads="1"/>
          </p:cNvPicPr>
          <p:nvPr/>
        </p:nvPicPr>
        <p:blipFill>
          <a:blip r:embed="rId3" cstate="print"/>
          <a:srcRect/>
          <a:stretch>
            <a:fillRect/>
          </a:stretch>
        </p:blipFill>
        <p:spPr bwMode="auto">
          <a:xfrm>
            <a:off x="3505200" y="3024833"/>
            <a:ext cx="3657600" cy="3833167"/>
          </a:xfrm>
          <a:prstGeom prst="rect">
            <a:avLst/>
          </a:prstGeom>
          <a:noFill/>
        </p:spPr>
      </p:pic>
      <p:sp>
        <p:nvSpPr>
          <p:cNvPr id="6" name="TextBox 5"/>
          <p:cNvSpPr txBox="1"/>
          <p:nvPr/>
        </p:nvSpPr>
        <p:spPr>
          <a:xfrm>
            <a:off x="381000" y="3276600"/>
            <a:ext cx="2784160" cy="2092881"/>
          </a:xfrm>
          <a:prstGeom prst="rect">
            <a:avLst/>
          </a:prstGeom>
          <a:noFill/>
        </p:spPr>
        <p:txBody>
          <a:bodyPr wrap="none" rtlCol="0">
            <a:spAutoFit/>
          </a:bodyPr>
          <a:lstStyle/>
          <a:p>
            <a:pPr algn="ctr"/>
            <a:r>
              <a:rPr lang="en-US" sz="2600" dirty="0" smtClean="0">
                <a:solidFill>
                  <a:srgbClr val="FFFF00"/>
                </a:solidFill>
              </a:rPr>
              <a:t>Henry Hudson’s</a:t>
            </a:r>
          </a:p>
          <a:p>
            <a:pPr algn="ctr"/>
            <a:r>
              <a:rPr lang="en-US" sz="2600" dirty="0" smtClean="0"/>
              <a:t>exploration helped</a:t>
            </a:r>
          </a:p>
          <a:p>
            <a:pPr algn="ctr"/>
            <a:r>
              <a:rPr lang="en-US" sz="2600" dirty="0" smtClean="0"/>
              <a:t>establish the Dutch</a:t>
            </a:r>
          </a:p>
          <a:p>
            <a:pPr algn="ctr"/>
            <a:r>
              <a:rPr lang="en-US" sz="2600" dirty="0" smtClean="0"/>
              <a:t>colony of </a:t>
            </a:r>
          </a:p>
          <a:p>
            <a:pPr algn="ctr"/>
            <a:r>
              <a:rPr lang="en-US" sz="2600" dirty="0" smtClean="0">
                <a:solidFill>
                  <a:srgbClr val="FFC000"/>
                </a:solidFill>
              </a:rPr>
              <a:t>New Amsterdam</a:t>
            </a:r>
            <a:endParaRPr lang="en-US" sz="2600"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ox(in)">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box(in)">
                                      <p:cBhvr>
                                        <p:cTn id="20" dur="500"/>
                                        <p:tgtEl>
                                          <p:spTgt spid="6">
                                            <p:txEl>
                                              <p:pRg st="0" end="0"/>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box(in)">
                                      <p:cBhvr>
                                        <p:cTn id="23" dur="500"/>
                                        <p:tgtEl>
                                          <p:spTgt spid="6">
                                            <p:txEl>
                                              <p:pRg st="1" end="1"/>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box(in)">
                                      <p:cBhvr>
                                        <p:cTn id="26" dur="500"/>
                                        <p:tgtEl>
                                          <p:spTgt spid="6">
                                            <p:txEl>
                                              <p:pRg st="2" end="2"/>
                                            </p:txEl>
                                          </p:spTgt>
                                        </p:tgtEl>
                                      </p:cBhvr>
                                    </p:animEffect>
                                  </p:childTnLst>
                                </p:cTn>
                              </p:par>
                              <p:par>
                                <p:cTn id="27" presetID="4" presetClass="entr" presetSubtype="16"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box(in)">
                                      <p:cBhvr>
                                        <p:cTn id="29" dur="500"/>
                                        <p:tgtEl>
                                          <p:spTgt spid="6">
                                            <p:txEl>
                                              <p:pRg st="3" end="3"/>
                                            </p:txEl>
                                          </p:spTgt>
                                        </p:tgtEl>
                                      </p:cBhvr>
                                    </p:animEffect>
                                  </p:childTnLst>
                                </p:cTn>
                              </p:par>
                              <p:par>
                                <p:cTn id="30" presetID="4" presetClass="entr" presetSubtype="16" fill="hold" nodeType="with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ox(in)">
                                      <p:cBhvr>
                                        <p:cTn id="3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762000"/>
          </a:xfrm>
        </p:spPr>
        <p:txBody>
          <a:bodyPr/>
          <a:lstStyle/>
          <a:p>
            <a:r>
              <a:rPr lang="en-US" dirty="0" smtClean="0">
                <a:solidFill>
                  <a:srgbClr val="66FFFF"/>
                </a:solidFill>
              </a:rPr>
              <a:t>7.  Northern Europeans</a:t>
            </a:r>
            <a:endParaRPr lang="en-US" dirty="0"/>
          </a:p>
        </p:txBody>
      </p:sp>
      <p:sp>
        <p:nvSpPr>
          <p:cNvPr id="3" name="Content Placeholder 2"/>
          <p:cNvSpPr>
            <a:spLocks noGrp="1"/>
          </p:cNvSpPr>
          <p:nvPr>
            <p:ph idx="1"/>
          </p:nvPr>
        </p:nvSpPr>
        <p:spPr>
          <a:xfrm>
            <a:off x="457200" y="685800"/>
            <a:ext cx="8229600" cy="5440363"/>
          </a:xfrm>
        </p:spPr>
        <p:txBody>
          <a:bodyPr/>
          <a:lstStyle/>
          <a:p>
            <a:pPr marL="514350" indent="-514350">
              <a:buNone/>
            </a:pPr>
            <a:r>
              <a:rPr lang="en-US" dirty="0" smtClean="0">
                <a:solidFill>
                  <a:srgbClr val="FC72F2"/>
                </a:solidFill>
              </a:rPr>
              <a:t>(b) England </a:t>
            </a:r>
            <a:r>
              <a:rPr lang="en-US" dirty="0" smtClean="0"/>
              <a:t>= Unsuccessfully seek</a:t>
            </a:r>
          </a:p>
          <a:p>
            <a:pPr marL="514350" indent="-514350" algn="ctr">
              <a:buNone/>
            </a:pPr>
            <a:r>
              <a:rPr lang="en-US" dirty="0" smtClean="0"/>
              <a:t> “northwest passage” (John Cabot)</a:t>
            </a:r>
          </a:p>
          <a:p>
            <a:pPr marL="514350" indent="-514350">
              <a:buFont typeface="Wingdings" pitchFamily="2" charset="2"/>
              <a:buChar char="v"/>
            </a:pPr>
            <a:r>
              <a:rPr lang="en-US" dirty="0" smtClean="0"/>
              <a:t>Established colonies on the northeast coast of N. America &amp; Canada (early 1600’s)</a:t>
            </a:r>
          </a:p>
          <a:p>
            <a:pPr marL="514350" indent="-514350">
              <a:buNone/>
            </a:pPr>
            <a:endParaRPr lang="en-US" dirty="0" smtClean="0"/>
          </a:p>
          <a:p>
            <a:pPr marL="514350" indent="-514350">
              <a:buFont typeface="Wingdings" pitchFamily="2" charset="2"/>
              <a:buChar char="v"/>
            </a:pPr>
            <a:endParaRPr lang="en-US" dirty="0" smtClean="0"/>
          </a:p>
          <a:p>
            <a:endParaRPr lang="en-US" dirty="0"/>
          </a:p>
        </p:txBody>
      </p:sp>
      <p:pic>
        <p:nvPicPr>
          <p:cNvPr id="13314" name="Picture 2" descr="http://www.apva.org/finding/plane.jpg"/>
          <p:cNvPicPr>
            <a:picLocks noChangeAspect="1" noChangeArrowheads="1"/>
          </p:cNvPicPr>
          <p:nvPr/>
        </p:nvPicPr>
        <p:blipFill>
          <a:blip r:embed="rId3" cstate="print"/>
          <a:srcRect/>
          <a:stretch>
            <a:fillRect/>
          </a:stretch>
        </p:blipFill>
        <p:spPr bwMode="auto">
          <a:xfrm>
            <a:off x="0" y="3276601"/>
            <a:ext cx="3856892" cy="3581400"/>
          </a:xfrm>
          <a:prstGeom prst="rect">
            <a:avLst/>
          </a:prstGeom>
          <a:noFill/>
        </p:spPr>
      </p:pic>
      <p:sp>
        <p:nvSpPr>
          <p:cNvPr id="6" name="TextBox 5"/>
          <p:cNvSpPr txBox="1"/>
          <p:nvPr/>
        </p:nvSpPr>
        <p:spPr>
          <a:xfrm>
            <a:off x="3886200" y="3200400"/>
            <a:ext cx="4724400" cy="1569660"/>
          </a:xfrm>
          <a:prstGeom prst="rect">
            <a:avLst/>
          </a:prstGeom>
          <a:noFill/>
        </p:spPr>
        <p:txBody>
          <a:bodyPr wrap="square" rtlCol="0">
            <a:spAutoFit/>
          </a:bodyPr>
          <a:lstStyle/>
          <a:p>
            <a:pPr algn="ctr"/>
            <a:r>
              <a:rPr lang="en-US" sz="2400" dirty="0" smtClean="0"/>
              <a:t>Sketch of the</a:t>
            </a:r>
          </a:p>
          <a:p>
            <a:pPr algn="ctr"/>
            <a:r>
              <a:rPr lang="en-US" sz="2400" dirty="0" smtClean="0"/>
              <a:t> Jamestown Colony (1607) in Virginia; </a:t>
            </a:r>
            <a:r>
              <a:rPr lang="en-US" sz="2400" dirty="0" smtClean="0">
                <a:solidFill>
                  <a:srgbClr val="FFFF00"/>
                </a:solidFill>
              </a:rPr>
              <a:t>England’s 1</a:t>
            </a:r>
            <a:r>
              <a:rPr lang="en-US" sz="2400" baseline="30000" dirty="0" smtClean="0">
                <a:solidFill>
                  <a:srgbClr val="FFFF00"/>
                </a:solidFill>
              </a:rPr>
              <a:t>st</a:t>
            </a:r>
            <a:r>
              <a:rPr lang="en-US" sz="2400" dirty="0" smtClean="0">
                <a:solidFill>
                  <a:srgbClr val="FFFF00"/>
                </a:solidFill>
              </a:rPr>
              <a:t> permanent settlement in N. America</a:t>
            </a:r>
            <a:endParaRPr lang="en-US" sz="2400" dirty="0">
              <a:solidFill>
                <a:srgbClr val="FFFF00"/>
              </a:solidFill>
            </a:endParaRPr>
          </a:p>
        </p:txBody>
      </p:sp>
      <p:sp>
        <p:nvSpPr>
          <p:cNvPr id="7" name="TextBox 6"/>
          <p:cNvSpPr txBox="1"/>
          <p:nvPr/>
        </p:nvSpPr>
        <p:spPr>
          <a:xfrm>
            <a:off x="3886200" y="5638800"/>
            <a:ext cx="3048000" cy="1200329"/>
          </a:xfrm>
          <a:prstGeom prst="rect">
            <a:avLst/>
          </a:prstGeom>
          <a:noFill/>
        </p:spPr>
        <p:txBody>
          <a:bodyPr wrap="square" rtlCol="0">
            <a:spAutoFit/>
          </a:bodyPr>
          <a:lstStyle/>
          <a:p>
            <a:pPr algn="ctr"/>
            <a:r>
              <a:rPr lang="en-US" sz="2400" dirty="0" smtClean="0"/>
              <a:t>Originally seeking gold, later made profits from </a:t>
            </a:r>
            <a:r>
              <a:rPr lang="en-US" sz="2400" dirty="0" smtClean="0">
                <a:solidFill>
                  <a:srgbClr val="FFFF00"/>
                </a:solidFill>
              </a:rPr>
              <a:t>tobacco.</a:t>
            </a:r>
            <a:endParaRPr lang="en-US" sz="2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3314"/>
                                        </p:tgtEl>
                                        <p:attrNameLst>
                                          <p:attrName>style.visibility</p:attrName>
                                        </p:attrNameLst>
                                      </p:cBhvr>
                                      <p:to>
                                        <p:strVal val="visible"/>
                                      </p:to>
                                    </p:set>
                                    <p:animEffect transition="in" filter="box(in)">
                                      <p:cBhvr>
                                        <p:cTn id="20" dur="500"/>
                                        <p:tgtEl>
                                          <p:spTgt spid="13314"/>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box(in)">
                                      <p:cBhvr>
                                        <p:cTn id="25" dur="500"/>
                                        <p:tgtEl>
                                          <p:spTgt spid="6">
                                            <p:txEl>
                                              <p:pRg st="0" end="0"/>
                                            </p:txEl>
                                          </p:spTgt>
                                        </p:tgtEl>
                                      </p:cBhvr>
                                    </p:animEffect>
                                  </p:childTnLst>
                                </p:cTn>
                              </p:par>
                              <p:par>
                                <p:cTn id="26" presetID="4" presetClass="entr" presetSubtype="16" fill="hold" nodeType="with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box(in)">
                                      <p:cBhvr>
                                        <p:cTn id="28" dur="500"/>
                                        <p:tgtEl>
                                          <p:spTgt spid="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Effect transition="in" filter="box(in)">
                                      <p:cBhvr>
                                        <p:cTn id="3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C72F2"/>
                </a:solidFill>
              </a:rPr>
              <a:t>England</a:t>
            </a:r>
            <a:endParaRPr lang="en-US" dirty="0">
              <a:solidFill>
                <a:srgbClr val="FC72F2"/>
              </a:solidFill>
            </a:endParaRPr>
          </a:p>
        </p:txBody>
      </p:sp>
      <p:sp>
        <p:nvSpPr>
          <p:cNvPr id="3" name="Content Placeholder 2"/>
          <p:cNvSpPr>
            <a:spLocks noGrp="1"/>
          </p:cNvSpPr>
          <p:nvPr>
            <p:ph idx="1"/>
          </p:nvPr>
        </p:nvSpPr>
        <p:spPr/>
        <p:txBody>
          <a:bodyPr/>
          <a:lstStyle/>
          <a:p>
            <a:r>
              <a:rPr lang="en-US" dirty="0" smtClean="0"/>
              <a:t>Pilgrims arrive at Plymouth (Massachusetts) in 1620 seeking </a:t>
            </a:r>
            <a:r>
              <a:rPr lang="en-US" dirty="0" smtClean="0">
                <a:solidFill>
                  <a:srgbClr val="6DF927"/>
                </a:solidFill>
              </a:rPr>
              <a:t>religious freedom</a:t>
            </a:r>
            <a:r>
              <a:rPr lang="en-US" dirty="0" smtClean="0"/>
              <a:t>.  </a:t>
            </a:r>
          </a:p>
          <a:p>
            <a:r>
              <a:rPr lang="en-US" dirty="0" smtClean="0"/>
              <a:t>Later followed by the Puritans.</a:t>
            </a:r>
            <a:endParaRPr lang="en-US" dirty="0"/>
          </a:p>
        </p:txBody>
      </p:sp>
      <p:pic>
        <p:nvPicPr>
          <p:cNvPr id="4" name="Picture 4" descr="&lt;p&gt;Pilgrims arrived at Plymouth on the &lt;em&gt;Mayflower.&lt;/em&gt; (Library of Congress)&lt;/p&gt;&#10;"/>
          <p:cNvPicPr>
            <a:picLocks noChangeAspect="1" noChangeArrowheads="1"/>
          </p:cNvPicPr>
          <p:nvPr/>
        </p:nvPicPr>
        <p:blipFill>
          <a:blip r:embed="rId3" cstate="print"/>
          <a:srcRect/>
          <a:stretch>
            <a:fillRect/>
          </a:stretch>
        </p:blipFill>
        <p:spPr bwMode="auto">
          <a:xfrm>
            <a:off x="2286000" y="3505200"/>
            <a:ext cx="3933263" cy="29718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pPr algn="l"/>
            <a:r>
              <a:rPr lang="en-US" dirty="0" smtClean="0">
                <a:solidFill>
                  <a:srgbClr val="FC72F2"/>
                </a:solidFill>
              </a:rPr>
              <a:t>Sir Francis Drake</a:t>
            </a:r>
            <a:endParaRPr lang="en-US" dirty="0">
              <a:solidFill>
                <a:srgbClr val="FC72F2"/>
              </a:solidFill>
            </a:endParaRPr>
          </a:p>
        </p:txBody>
      </p:sp>
      <p:sp>
        <p:nvSpPr>
          <p:cNvPr id="3" name="Content Placeholder 2"/>
          <p:cNvSpPr>
            <a:spLocks noGrp="1"/>
          </p:cNvSpPr>
          <p:nvPr>
            <p:ph idx="1"/>
          </p:nvPr>
        </p:nvSpPr>
        <p:spPr>
          <a:xfrm>
            <a:off x="457200" y="533400"/>
            <a:ext cx="8229600" cy="5592763"/>
          </a:xfrm>
        </p:spPr>
        <p:txBody>
          <a:bodyPr/>
          <a:lstStyle/>
          <a:p>
            <a:pPr>
              <a:buFont typeface="Wingdings" pitchFamily="2" charset="2"/>
              <a:buChar char="Ø"/>
            </a:pPr>
            <a:r>
              <a:rPr lang="en-US" dirty="0" smtClean="0"/>
              <a:t>1</a:t>
            </a:r>
            <a:r>
              <a:rPr lang="en-US" baseline="30000" dirty="0" smtClean="0"/>
              <a:t>st</a:t>
            </a:r>
            <a:r>
              <a:rPr lang="en-US" dirty="0" smtClean="0"/>
              <a:t> Englishman to </a:t>
            </a:r>
            <a:r>
              <a:rPr lang="en-US" dirty="0" smtClean="0">
                <a:solidFill>
                  <a:srgbClr val="FFFF00"/>
                </a:solidFill>
              </a:rPr>
              <a:t>circumnavigate</a:t>
            </a:r>
          </a:p>
          <a:p>
            <a:pPr algn="ctr">
              <a:buNone/>
            </a:pPr>
            <a:r>
              <a:rPr lang="en-US" dirty="0" smtClean="0"/>
              <a:t>the world (1577-1580)</a:t>
            </a:r>
          </a:p>
          <a:p>
            <a:pPr>
              <a:buFont typeface="Wingdings" pitchFamily="2" charset="2"/>
              <a:buChar char="Ø"/>
            </a:pPr>
            <a:r>
              <a:rPr lang="en-US" dirty="0" smtClean="0">
                <a:solidFill>
                  <a:srgbClr val="66FFFF"/>
                </a:solidFill>
              </a:rPr>
              <a:t>“sea dogs” </a:t>
            </a:r>
            <a:r>
              <a:rPr lang="en-US" dirty="0" smtClean="0"/>
              <a:t>(pirates)</a:t>
            </a:r>
            <a:endParaRPr lang="en-US" dirty="0"/>
          </a:p>
        </p:txBody>
      </p:sp>
      <p:pic>
        <p:nvPicPr>
          <p:cNvPr id="38914" name="Picture 2" descr="http://www.mcn.org/2/oseeler/drake.jpg"/>
          <p:cNvPicPr>
            <a:picLocks noChangeAspect="1" noChangeArrowheads="1"/>
          </p:cNvPicPr>
          <p:nvPr/>
        </p:nvPicPr>
        <p:blipFill>
          <a:blip r:embed="rId3" cstate="print"/>
          <a:srcRect/>
          <a:stretch>
            <a:fillRect/>
          </a:stretch>
        </p:blipFill>
        <p:spPr bwMode="auto">
          <a:xfrm>
            <a:off x="7162799" y="0"/>
            <a:ext cx="1981201" cy="2705364"/>
          </a:xfrm>
          <a:prstGeom prst="rect">
            <a:avLst/>
          </a:prstGeom>
          <a:noFill/>
        </p:spPr>
      </p:pic>
      <p:pic>
        <p:nvPicPr>
          <p:cNvPr id="38916" name="Picture 4" descr="http://www.springfield.k12.il.us/schools/springfield/eliz/images/SirFrancisDrakeshipwpper3"/>
          <p:cNvPicPr>
            <a:picLocks noChangeAspect="1" noChangeArrowheads="1"/>
          </p:cNvPicPr>
          <p:nvPr/>
        </p:nvPicPr>
        <p:blipFill>
          <a:blip r:embed="rId4" cstate="print"/>
          <a:srcRect/>
          <a:stretch>
            <a:fillRect/>
          </a:stretch>
        </p:blipFill>
        <p:spPr bwMode="auto">
          <a:xfrm>
            <a:off x="43543" y="4001406"/>
            <a:ext cx="2295525" cy="2000251"/>
          </a:xfrm>
          <a:prstGeom prst="rect">
            <a:avLst/>
          </a:prstGeom>
          <a:noFill/>
        </p:spPr>
      </p:pic>
      <p:pic>
        <p:nvPicPr>
          <p:cNvPr id="38918" name="Picture 6" descr="Map of Sir Francis Drake's Voyage"/>
          <p:cNvPicPr>
            <a:picLocks noChangeAspect="1" noChangeArrowheads="1"/>
          </p:cNvPicPr>
          <p:nvPr/>
        </p:nvPicPr>
        <p:blipFill>
          <a:blip r:embed="rId5" cstate="print"/>
          <a:srcRect/>
          <a:stretch>
            <a:fillRect/>
          </a:stretch>
        </p:blipFill>
        <p:spPr bwMode="auto">
          <a:xfrm>
            <a:off x="2362199" y="2307544"/>
            <a:ext cx="6781801" cy="4550455"/>
          </a:xfrm>
          <a:prstGeom prst="rect">
            <a:avLst/>
          </a:prstGeom>
          <a:noFill/>
        </p:spPr>
      </p:pic>
      <p:sp>
        <p:nvSpPr>
          <p:cNvPr id="7" name="TextBox 6"/>
          <p:cNvSpPr txBox="1"/>
          <p:nvPr/>
        </p:nvSpPr>
        <p:spPr>
          <a:xfrm>
            <a:off x="152400" y="6027003"/>
            <a:ext cx="2300887" cy="830997"/>
          </a:xfrm>
          <a:prstGeom prst="rect">
            <a:avLst/>
          </a:prstGeom>
          <a:noFill/>
        </p:spPr>
        <p:txBody>
          <a:bodyPr wrap="none" rtlCol="0">
            <a:spAutoFit/>
          </a:bodyPr>
          <a:lstStyle/>
          <a:p>
            <a:pPr algn="ctr"/>
            <a:r>
              <a:rPr lang="en-US" sz="2400" dirty="0" smtClean="0">
                <a:solidFill>
                  <a:srgbClr val="FFFF00"/>
                </a:solidFill>
              </a:rPr>
              <a:t>Drake’s ship, the </a:t>
            </a:r>
          </a:p>
          <a:p>
            <a:pPr algn="ctr"/>
            <a:r>
              <a:rPr lang="en-US" sz="2400" dirty="0" smtClean="0">
                <a:solidFill>
                  <a:srgbClr val="FFFF00"/>
                </a:solidFill>
              </a:rPr>
              <a:t>Golden Hind</a:t>
            </a:r>
            <a:endParaRPr lang="en-US" sz="2400" dirty="0">
              <a:solidFill>
                <a:srgbClr val="FFFF00"/>
              </a:solidFill>
            </a:endParaRPr>
          </a:p>
        </p:txBody>
      </p:sp>
      <p:sp>
        <p:nvSpPr>
          <p:cNvPr id="8" name="TextBox 7"/>
          <p:cNvSpPr txBox="1"/>
          <p:nvPr/>
        </p:nvSpPr>
        <p:spPr>
          <a:xfrm>
            <a:off x="0" y="2590800"/>
            <a:ext cx="2319288" cy="1200329"/>
          </a:xfrm>
          <a:prstGeom prst="rect">
            <a:avLst/>
          </a:prstGeom>
          <a:noFill/>
        </p:spPr>
        <p:txBody>
          <a:bodyPr wrap="none" rtlCol="0">
            <a:spAutoFit/>
          </a:bodyPr>
          <a:lstStyle/>
          <a:p>
            <a:pPr algn="ctr"/>
            <a:r>
              <a:rPr lang="en-US" sz="2400" dirty="0" smtClean="0">
                <a:solidFill>
                  <a:srgbClr val="FFFF00"/>
                </a:solidFill>
              </a:rPr>
              <a:t>Drake’s route </a:t>
            </a:r>
          </a:p>
          <a:p>
            <a:pPr algn="ctr"/>
            <a:r>
              <a:rPr lang="en-US" sz="2400" dirty="0" smtClean="0">
                <a:solidFill>
                  <a:srgbClr val="FFFF00"/>
                </a:solidFill>
              </a:rPr>
              <a:t>of </a:t>
            </a:r>
          </a:p>
          <a:p>
            <a:pPr algn="ctr"/>
            <a:r>
              <a:rPr lang="en-US" sz="2400" dirty="0" smtClean="0">
                <a:solidFill>
                  <a:srgbClr val="FFFF00"/>
                </a:solidFill>
              </a:rPr>
              <a:t>circumnavigation</a:t>
            </a:r>
            <a:endParaRPr lang="en-US" sz="2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box(in)">
                                      <p:cBhvr>
                                        <p:cTn id="7" dur="500"/>
                                        <p:tgtEl>
                                          <p:spTgt spid="3891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heckerboard(across)">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38918"/>
                                        </p:tgtEl>
                                        <p:attrNameLst>
                                          <p:attrName>style.visibility</p:attrName>
                                        </p:attrNameLst>
                                      </p:cBhvr>
                                      <p:to>
                                        <p:strVal val="visible"/>
                                      </p:to>
                                    </p:set>
                                    <p:animEffect transition="in" filter="box(in)">
                                      <p:cBhvr>
                                        <p:cTn id="20" dur="500"/>
                                        <p:tgtEl>
                                          <p:spTgt spid="38918"/>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checkerboard(across)">
                                      <p:cBhvr>
                                        <p:cTn id="25" dur="500"/>
                                        <p:tgtEl>
                                          <p:spTgt spid="8">
                                            <p:txEl>
                                              <p:pRg st="0" end="0"/>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checkerboard(across)">
                                      <p:cBhvr>
                                        <p:cTn id="28" dur="500"/>
                                        <p:tgtEl>
                                          <p:spTgt spid="8">
                                            <p:txEl>
                                              <p:pRg st="1" end="1"/>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checkerboard(across)">
                                      <p:cBhvr>
                                        <p:cTn id="31" dur="500"/>
                                        <p:tgtEl>
                                          <p:spTgt spid="8">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checkerboard(across)">
                                      <p:cBhvr>
                                        <p:cTn id="36" dur="500"/>
                                        <p:tgtEl>
                                          <p:spTgt spid="7">
                                            <p:txEl>
                                              <p:pRg st="0" end="0"/>
                                            </p:txEl>
                                          </p:spTgt>
                                        </p:tgtEl>
                                      </p:cBhvr>
                                    </p:animEffect>
                                  </p:childTnLst>
                                </p:cTn>
                              </p:par>
                              <p:par>
                                <p:cTn id="37" presetID="5" presetClass="entr" presetSubtype="10" fill="hold" nodeType="with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animEffect transition="in" filter="checkerboard(across)">
                                      <p:cBhvr>
                                        <p:cTn id="39" dur="500"/>
                                        <p:tgtEl>
                                          <p:spTgt spid="7">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nodeType="clickEffect">
                                  <p:stCondLst>
                                    <p:cond delay="0"/>
                                  </p:stCondLst>
                                  <p:childTnLst>
                                    <p:set>
                                      <p:cBhvr>
                                        <p:cTn id="43" dur="1" fill="hold">
                                          <p:stCondLst>
                                            <p:cond delay="0"/>
                                          </p:stCondLst>
                                        </p:cTn>
                                        <p:tgtEl>
                                          <p:spTgt spid="38916"/>
                                        </p:tgtEl>
                                        <p:attrNameLst>
                                          <p:attrName>style.visibility</p:attrName>
                                        </p:attrNameLst>
                                      </p:cBhvr>
                                      <p:to>
                                        <p:strVal val="visible"/>
                                      </p:to>
                                    </p:set>
                                    <p:animEffect transition="in" filter="box(in)">
                                      <p:cBhvr>
                                        <p:cTn id="44" dur="500"/>
                                        <p:tgtEl>
                                          <p:spTgt spid="38916"/>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Effect transition="in" filter="checkerboard(across)">
                                      <p:cBhvr>
                                        <p:cTn id="4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solidFill>
                  <a:srgbClr val="66FFFF"/>
                </a:solidFill>
              </a:rPr>
              <a:t>7.  Northern Europeans</a:t>
            </a:r>
            <a:endParaRPr lang="en-US" dirty="0"/>
          </a:p>
        </p:txBody>
      </p:sp>
      <p:sp>
        <p:nvSpPr>
          <p:cNvPr id="3" name="Content Placeholder 2"/>
          <p:cNvSpPr>
            <a:spLocks noGrp="1"/>
          </p:cNvSpPr>
          <p:nvPr>
            <p:ph idx="1"/>
          </p:nvPr>
        </p:nvSpPr>
        <p:spPr>
          <a:xfrm>
            <a:off x="457200" y="533400"/>
            <a:ext cx="8229600" cy="5592763"/>
          </a:xfrm>
        </p:spPr>
        <p:txBody>
          <a:bodyPr/>
          <a:lstStyle/>
          <a:p>
            <a:pPr>
              <a:buNone/>
            </a:pPr>
            <a:r>
              <a:rPr lang="en-US" dirty="0" smtClean="0">
                <a:solidFill>
                  <a:srgbClr val="66FFFF"/>
                </a:solidFill>
              </a:rPr>
              <a:t>(c) </a:t>
            </a:r>
            <a:r>
              <a:rPr lang="en-US" u="sng" dirty="0" smtClean="0">
                <a:solidFill>
                  <a:srgbClr val="66FFFF"/>
                </a:solidFill>
              </a:rPr>
              <a:t>French</a:t>
            </a:r>
            <a:r>
              <a:rPr lang="en-US" dirty="0" smtClean="0"/>
              <a:t> establish colonies in parts of </a:t>
            </a:r>
            <a:r>
              <a:rPr lang="en-US" dirty="0" smtClean="0">
                <a:solidFill>
                  <a:srgbClr val="FEB6A0"/>
                </a:solidFill>
              </a:rPr>
              <a:t>Canada</a:t>
            </a:r>
          </a:p>
          <a:p>
            <a:pPr algn="ctr"/>
            <a:r>
              <a:rPr lang="en-US" dirty="0" smtClean="0">
                <a:solidFill>
                  <a:srgbClr val="FFFF00"/>
                </a:solidFill>
              </a:rPr>
              <a:t>Jacques Cartier </a:t>
            </a:r>
            <a:r>
              <a:rPr lang="en-US" dirty="0" smtClean="0"/>
              <a:t>(1522) and </a:t>
            </a:r>
            <a:r>
              <a:rPr lang="en-US" dirty="0" smtClean="0">
                <a:solidFill>
                  <a:srgbClr val="6DF927"/>
                </a:solidFill>
              </a:rPr>
              <a:t>Samuel Champlain </a:t>
            </a:r>
            <a:r>
              <a:rPr lang="en-US" dirty="0" smtClean="0"/>
              <a:t>in </a:t>
            </a:r>
            <a:r>
              <a:rPr lang="en-US" dirty="0" smtClean="0">
                <a:solidFill>
                  <a:srgbClr val="6DF927"/>
                </a:solidFill>
              </a:rPr>
              <a:t>Quebec</a:t>
            </a:r>
            <a:r>
              <a:rPr lang="en-US" dirty="0" smtClean="0"/>
              <a:t> (1608)</a:t>
            </a:r>
          </a:p>
          <a:p>
            <a:r>
              <a:rPr lang="en-US" dirty="0" smtClean="0"/>
              <a:t> </a:t>
            </a:r>
            <a:r>
              <a:rPr lang="en-US" dirty="0" smtClean="0">
                <a:solidFill>
                  <a:srgbClr val="FFC000"/>
                </a:solidFill>
              </a:rPr>
              <a:t>Louisiana</a:t>
            </a:r>
            <a:r>
              <a:rPr lang="en-US" dirty="0" smtClean="0"/>
              <a:t> </a:t>
            </a:r>
            <a:r>
              <a:rPr lang="en-US" dirty="0" smtClean="0">
                <a:solidFill>
                  <a:srgbClr val="FFC000"/>
                </a:solidFill>
              </a:rPr>
              <a:t>territory</a:t>
            </a:r>
          </a:p>
          <a:p>
            <a:pPr>
              <a:buNone/>
            </a:pPr>
            <a:endParaRPr lang="en-US" dirty="0"/>
          </a:p>
        </p:txBody>
      </p:sp>
      <p:pic>
        <p:nvPicPr>
          <p:cNvPr id="4" name="Picture 4" descr="S:\Bill\brspfr.jpg"/>
          <p:cNvPicPr>
            <a:picLocks noChangeAspect="1" noChangeArrowheads="1"/>
          </p:cNvPicPr>
          <p:nvPr/>
        </p:nvPicPr>
        <p:blipFill>
          <a:blip r:embed="rId3" cstate="print"/>
          <a:srcRect/>
          <a:stretch>
            <a:fillRect/>
          </a:stretch>
        </p:blipFill>
        <p:spPr bwMode="auto">
          <a:xfrm>
            <a:off x="5943600" y="2267262"/>
            <a:ext cx="3200400" cy="4590738"/>
          </a:xfrm>
          <a:prstGeom prst="rect">
            <a:avLst/>
          </a:prstGeom>
          <a:noFill/>
        </p:spPr>
      </p:pic>
      <p:pic>
        <p:nvPicPr>
          <p:cNvPr id="5" name="Picture 4" descr="S:\Bill\la salle.jpg"/>
          <p:cNvPicPr>
            <a:picLocks noChangeAspect="1" noChangeArrowheads="1"/>
          </p:cNvPicPr>
          <p:nvPr/>
        </p:nvPicPr>
        <p:blipFill>
          <a:blip r:embed="rId4" cstate="print"/>
          <a:srcRect/>
          <a:stretch>
            <a:fillRect/>
          </a:stretch>
        </p:blipFill>
        <p:spPr bwMode="auto">
          <a:xfrm>
            <a:off x="0" y="3505200"/>
            <a:ext cx="5198540" cy="3352800"/>
          </a:xfrm>
          <a:prstGeom prst="rect">
            <a:avLst/>
          </a:prstGeom>
          <a:noFill/>
        </p:spPr>
      </p:pic>
      <p:sp>
        <p:nvSpPr>
          <p:cNvPr id="6" name="TextBox 5"/>
          <p:cNvSpPr txBox="1"/>
          <p:nvPr/>
        </p:nvSpPr>
        <p:spPr>
          <a:xfrm>
            <a:off x="0" y="2819400"/>
            <a:ext cx="5324535" cy="769441"/>
          </a:xfrm>
          <a:prstGeom prst="rect">
            <a:avLst/>
          </a:prstGeom>
          <a:noFill/>
        </p:spPr>
        <p:txBody>
          <a:bodyPr wrap="none" rtlCol="0">
            <a:spAutoFit/>
          </a:bodyPr>
          <a:lstStyle/>
          <a:p>
            <a:pPr algn="ctr"/>
            <a:r>
              <a:rPr lang="en-US" sz="2200" dirty="0" smtClean="0">
                <a:solidFill>
                  <a:srgbClr val="FFFF00"/>
                </a:solidFill>
              </a:rPr>
              <a:t>Robert LaSalle claims land on the Mississippi </a:t>
            </a:r>
          </a:p>
          <a:p>
            <a:pPr algn="ctr"/>
            <a:r>
              <a:rPr lang="en-US" sz="2200" dirty="0" smtClean="0">
                <a:solidFill>
                  <a:srgbClr val="FFFF00"/>
                </a:solidFill>
              </a:rPr>
              <a:t>for France</a:t>
            </a:r>
            <a:endParaRPr lang="en-US" sz="22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checkerboard(across)">
                                      <p:cBhvr>
                                        <p:cTn id="27" dur="500"/>
                                        <p:tgtEl>
                                          <p:spTgt spid="6">
                                            <p:txEl>
                                              <p:pRg st="0" end="0"/>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checkerboard(across)">
                                      <p:cBhvr>
                                        <p:cTn id="30" dur="5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ox(in)">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Zheng He</a:t>
            </a:r>
            <a:endParaRPr lang="en-US" dirty="0"/>
          </a:p>
        </p:txBody>
      </p:sp>
      <p:sp>
        <p:nvSpPr>
          <p:cNvPr id="3" name="Content Placeholder 2"/>
          <p:cNvSpPr>
            <a:spLocks noGrp="1"/>
          </p:cNvSpPr>
          <p:nvPr>
            <p:ph idx="1"/>
          </p:nvPr>
        </p:nvSpPr>
        <p:spPr>
          <a:xfrm>
            <a:off x="0" y="1600200"/>
            <a:ext cx="9144000" cy="5257800"/>
          </a:xfrm>
        </p:spPr>
        <p:txBody>
          <a:bodyPr/>
          <a:lstStyle/>
          <a:p>
            <a:pPr marL="514350" indent="-514350">
              <a:buFont typeface="+mj-lt"/>
              <a:buAutoNum type="arabicPeriod"/>
            </a:pPr>
            <a:r>
              <a:rPr lang="en-US" dirty="0" smtClean="0"/>
              <a:t>What seemed to be the primary purposes for these Chinese expeditions?</a:t>
            </a:r>
          </a:p>
          <a:p>
            <a:pPr marL="514350" indent="-514350">
              <a:buFont typeface="+mj-lt"/>
              <a:buAutoNum type="arabicPeriod"/>
            </a:pPr>
            <a:endParaRPr lang="en-US" dirty="0"/>
          </a:p>
          <a:p>
            <a:pPr marL="514350" indent="-514350">
              <a:buFont typeface="+mj-lt"/>
              <a:buAutoNum type="arabicPeriod"/>
            </a:pPr>
            <a:r>
              <a:rPr lang="en-US" dirty="0" smtClean="0"/>
              <a:t>Why do you think the Ming Emperor Yong Le selected Zheng He, a Muslim, for these expeditions?</a:t>
            </a:r>
          </a:p>
          <a:p>
            <a:pPr marL="514350" indent="-514350">
              <a:buFont typeface="+mj-lt"/>
              <a:buAutoNum type="arabicPeriod"/>
            </a:pPr>
            <a:endParaRPr lang="en-US" dirty="0"/>
          </a:p>
          <a:p>
            <a:pPr marL="514350" indent="-514350">
              <a:buFont typeface="+mj-lt"/>
              <a:buAutoNum type="arabicPeriod"/>
            </a:pPr>
            <a:r>
              <a:rPr lang="en-US" dirty="0" smtClean="0"/>
              <a:t>Why did these magnificent expeditions cease?</a:t>
            </a:r>
            <a:endParaRPr lang="en-US" dirty="0"/>
          </a:p>
        </p:txBody>
      </p:sp>
    </p:spTree>
    <p:extLst>
      <p:ext uri="{BB962C8B-B14F-4D97-AF65-F5344CB8AC3E}">
        <p14:creationId xmlns="" xmlns:p14="http://schemas.microsoft.com/office/powerpoint/2010/main" val="32145116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a:xfrm>
            <a:off x="762000" y="228600"/>
            <a:ext cx="7772400" cy="685800"/>
          </a:xfrm>
        </p:spPr>
        <p:txBody>
          <a:bodyPr>
            <a:normAutofit fontScale="90000"/>
          </a:bodyPr>
          <a:lstStyle/>
          <a:p>
            <a:r>
              <a:rPr lang="en-US" sz="5400"/>
              <a:t>Admiral Zheng He (Cheng Ho)</a:t>
            </a:r>
          </a:p>
        </p:txBody>
      </p:sp>
      <p:sp>
        <p:nvSpPr>
          <p:cNvPr id="363524" name="Rectangle 4"/>
          <p:cNvSpPr>
            <a:spLocks noChangeArrowheads="1"/>
          </p:cNvSpPr>
          <p:nvPr/>
        </p:nvSpPr>
        <p:spPr bwMode="auto">
          <a:xfrm>
            <a:off x="3886200" y="5791200"/>
            <a:ext cx="4572000" cy="609600"/>
          </a:xfrm>
          <a:prstGeom prst="rect">
            <a:avLst/>
          </a:prstGeom>
          <a:noFill/>
          <a:ln w="9525">
            <a:noFill/>
            <a:miter lim="800000"/>
            <a:headEnd/>
            <a:tailEnd/>
          </a:ln>
          <a:effectLst/>
        </p:spPr>
        <p:txBody>
          <a:bodyPr/>
          <a:lstStyle/>
          <a:p>
            <a:pPr marL="406400" indent="-406400">
              <a:spcBef>
                <a:spcPct val="20000"/>
              </a:spcBef>
              <a:buClr>
                <a:srgbClr val="CC0000"/>
              </a:buClr>
              <a:buSzPct val="90000"/>
              <a:buFont typeface="Wingdings" pitchFamily="2" charset="2"/>
              <a:buChar char="z"/>
            </a:pPr>
            <a:r>
              <a:rPr lang="en-US" sz="2600" b="1">
                <a:effectLst/>
                <a:latin typeface="Comic Sans MS" pitchFamily="66" charset="0"/>
              </a:rPr>
              <a:t>China’s “Columbus?” </a:t>
            </a:r>
            <a:r>
              <a:rPr lang="en-US" sz="3200" b="1">
                <a:solidFill>
                  <a:srgbClr val="0000CC"/>
                </a:solidFill>
                <a:effectLst/>
                <a:latin typeface="Comic Sans MS" pitchFamily="66" charset="0"/>
                <a:sym typeface="Wingdings" pitchFamily="2" charset="2"/>
              </a:rPr>
              <a:t></a:t>
            </a:r>
          </a:p>
        </p:txBody>
      </p:sp>
      <p:pic>
        <p:nvPicPr>
          <p:cNvPr id="363528" name="Picture 8" descr="chengh2v"/>
          <p:cNvPicPr>
            <a:picLocks noGrp="1" noChangeAspect="1" noChangeArrowheads="1"/>
          </p:cNvPicPr>
          <p:nvPr>
            <p:ph sz="half" idx="1"/>
          </p:nvPr>
        </p:nvPicPr>
        <p:blipFill>
          <a:blip r:embed="rId3" cstate="print">
            <a:lum bright="-6000" contrast="24000"/>
          </a:blip>
          <a:srcRect l="1408" r="2817"/>
          <a:stretch>
            <a:fillRect/>
          </a:stretch>
        </p:blipFill>
        <p:spPr>
          <a:xfrm>
            <a:off x="3505200" y="1866900"/>
            <a:ext cx="5181600" cy="3771900"/>
          </a:xfrm>
          <a:noFill/>
          <a:ln>
            <a:solidFill>
              <a:schemeClr val="tx1"/>
            </a:solidFill>
          </a:ln>
        </p:spPr>
      </p:pic>
      <p:pic>
        <p:nvPicPr>
          <p:cNvPr id="363529" name="Picture 9" descr="Zheng He stamp"/>
          <p:cNvPicPr>
            <a:picLocks noChangeAspect="1" noChangeArrowheads="1"/>
          </p:cNvPicPr>
          <p:nvPr/>
        </p:nvPicPr>
        <p:blipFill>
          <a:blip r:embed="rId4" cstate="print"/>
          <a:srcRect/>
          <a:stretch>
            <a:fillRect/>
          </a:stretch>
        </p:blipFill>
        <p:spPr bwMode="auto">
          <a:xfrm>
            <a:off x="533400" y="1752600"/>
            <a:ext cx="2419350" cy="4000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63524">
                                            <p:txEl>
                                              <p:pRg st="0" end="0"/>
                                            </p:txEl>
                                          </p:spTgt>
                                        </p:tgtEl>
                                        <p:attrNameLst>
                                          <p:attrName>style.visibility</p:attrName>
                                        </p:attrNameLst>
                                      </p:cBhvr>
                                      <p:to>
                                        <p:strVal val="visible"/>
                                      </p:to>
                                    </p:set>
                                    <p:animEffect transition="in" filter="barn(inHorizontal)">
                                      <p:cBhvr>
                                        <p:cTn id="7" dur="500"/>
                                        <p:tgtEl>
                                          <p:spTgt spid="3635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3528"/>
                                        </p:tgtEl>
                                        <p:attrNameLst>
                                          <p:attrName>style.visibility</p:attrName>
                                        </p:attrNameLst>
                                      </p:cBhvr>
                                      <p:to>
                                        <p:strVal val="visible"/>
                                      </p:to>
                                    </p:set>
                                    <p:animEffect transition="in" filter="fade">
                                      <p:cBhvr>
                                        <p:cTn id="12" dur="500"/>
                                        <p:tgtEl>
                                          <p:spTgt spid="363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r>
              <a:rPr lang="en-US" sz="5400"/>
              <a:t>The Tribute System</a:t>
            </a:r>
          </a:p>
        </p:txBody>
      </p:sp>
      <p:pic>
        <p:nvPicPr>
          <p:cNvPr id="195603" name="Picture 19" descr="mingtrib"/>
          <p:cNvPicPr>
            <a:picLocks noGrp="1" noChangeAspect="1" noChangeArrowheads="1"/>
          </p:cNvPicPr>
          <p:nvPr>
            <p:ph idx="1"/>
          </p:nvPr>
        </p:nvPicPr>
        <p:blipFill>
          <a:blip r:embed="rId3" cstate="print">
            <a:lum contrast="6000"/>
          </a:blip>
          <a:srcRect/>
          <a:stretch>
            <a:fillRect/>
          </a:stretch>
        </p:blipFill>
        <p:spPr>
          <a:xfrm>
            <a:off x="914400" y="1676400"/>
            <a:ext cx="7391400" cy="4884738"/>
          </a:xfrm>
          <a:ln>
            <a:solidFill>
              <a:schemeClr val="tx1"/>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Motivated by the </a:t>
            </a:r>
            <a:r>
              <a:rPr lang="en-US" dirty="0" smtClean="0">
                <a:solidFill>
                  <a:srgbClr val="FFC000"/>
                </a:solidFill>
              </a:rPr>
              <a:t>“Three G’s”:</a:t>
            </a:r>
            <a:br>
              <a:rPr lang="en-US" dirty="0" smtClean="0">
                <a:solidFill>
                  <a:srgbClr val="FFC000"/>
                </a:solidFill>
              </a:rPr>
            </a:br>
            <a:endParaRPr lang="en-US" dirty="0">
              <a:solidFill>
                <a:srgbClr val="FFC000"/>
              </a:solidFill>
            </a:endParaRPr>
          </a:p>
        </p:txBody>
      </p:sp>
      <p:sp>
        <p:nvSpPr>
          <p:cNvPr id="3" name="Content Placeholder 2"/>
          <p:cNvSpPr>
            <a:spLocks noGrp="1"/>
          </p:cNvSpPr>
          <p:nvPr>
            <p:ph idx="1"/>
          </p:nvPr>
        </p:nvSpPr>
        <p:spPr>
          <a:xfrm>
            <a:off x="457200" y="838200"/>
            <a:ext cx="8229600" cy="5287963"/>
          </a:xfrm>
        </p:spPr>
        <p:txBody>
          <a:bodyPr/>
          <a:lstStyle/>
          <a:p>
            <a:r>
              <a:rPr lang="en-US" dirty="0" smtClean="0">
                <a:solidFill>
                  <a:srgbClr val="FFFF00"/>
                </a:solidFill>
              </a:rPr>
              <a:t>GOLD</a:t>
            </a:r>
            <a:r>
              <a:rPr lang="en-US" dirty="0" smtClean="0"/>
              <a:t> – New trade routes to the East (Asia) to avoid “middle men” (</a:t>
            </a:r>
            <a:r>
              <a:rPr lang="en-US" dirty="0" smtClean="0">
                <a:solidFill>
                  <a:srgbClr val="92D050"/>
                </a:solidFill>
              </a:rPr>
              <a:t>Ottoman Turks </a:t>
            </a:r>
            <a:r>
              <a:rPr lang="en-US" dirty="0" smtClean="0"/>
              <a:t>&amp; </a:t>
            </a:r>
            <a:r>
              <a:rPr lang="en-US" dirty="0" smtClean="0">
                <a:solidFill>
                  <a:schemeClr val="accent6">
                    <a:lumMod val="60000"/>
                    <a:lumOff val="40000"/>
                  </a:schemeClr>
                </a:solidFill>
              </a:rPr>
              <a:t>Venetian merchants</a:t>
            </a:r>
            <a:r>
              <a:rPr lang="en-US" dirty="0" smtClean="0"/>
              <a:t>); gain access to new products, (</a:t>
            </a:r>
            <a:r>
              <a:rPr lang="en-US" b="1" dirty="0" smtClean="0">
                <a:solidFill>
                  <a:srgbClr val="FFC000"/>
                </a:solidFill>
              </a:rPr>
              <a:t>spices</a:t>
            </a:r>
            <a:r>
              <a:rPr lang="en-US" dirty="0" smtClean="0"/>
              <a:t>) precious metals (gold / silver) &amp; raw materials.  </a:t>
            </a:r>
          </a:p>
          <a:p>
            <a:endParaRPr lang="en-US" dirty="0"/>
          </a:p>
        </p:txBody>
      </p:sp>
      <p:pic>
        <p:nvPicPr>
          <p:cNvPr id="4" name="Picture 11" descr="Z:\Publishing\powerpoint\World history\ZP301\250px-Spices1.jpg"/>
          <p:cNvPicPr>
            <a:picLocks noChangeAspect="1" noChangeArrowheads="1"/>
          </p:cNvPicPr>
          <p:nvPr/>
        </p:nvPicPr>
        <p:blipFill>
          <a:blip r:embed="rId3" cstate="print"/>
          <a:srcRect/>
          <a:stretch>
            <a:fillRect/>
          </a:stretch>
        </p:blipFill>
        <p:spPr bwMode="auto">
          <a:xfrm>
            <a:off x="6019800" y="4689407"/>
            <a:ext cx="2946400" cy="2168592"/>
          </a:xfrm>
          <a:prstGeom prst="rect">
            <a:avLst/>
          </a:prstGeom>
          <a:noFill/>
        </p:spPr>
      </p:pic>
      <p:pic>
        <p:nvPicPr>
          <p:cNvPr id="5" name="Picture 4" descr="S:\Bill\potosi.jpg"/>
          <p:cNvPicPr>
            <a:picLocks noChangeAspect="1" noChangeArrowheads="1"/>
          </p:cNvPicPr>
          <p:nvPr/>
        </p:nvPicPr>
        <p:blipFill>
          <a:blip r:embed="rId4" cstate="print"/>
          <a:srcRect/>
          <a:stretch>
            <a:fillRect/>
          </a:stretch>
        </p:blipFill>
        <p:spPr bwMode="auto">
          <a:xfrm>
            <a:off x="1" y="4724400"/>
            <a:ext cx="2820603" cy="2133599"/>
          </a:xfrm>
          <a:prstGeom prst="rect">
            <a:avLst/>
          </a:prstGeom>
          <a:noFill/>
        </p:spPr>
      </p:pic>
      <p:pic>
        <p:nvPicPr>
          <p:cNvPr id="1027" name="Picture 3" descr="Gold bullion"/>
          <p:cNvPicPr>
            <a:picLocks noChangeAspect="1" noChangeArrowheads="1"/>
          </p:cNvPicPr>
          <p:nvPr/>
        </p:nvPicPr>
        <p:blipFill>
          <a:blip r:embed="rId5" cstate="print"/>
          <a:srcRect/>
          <a:stretch>
            <a:fillRect/>
          </a:stretch>
        </p:blipFill>
        <p:spPr bwMode="auto">
          <a:xfrm>
            <a:off x="2800352" y="3352800"/>
            <a:ext cx="3228972" cy="184512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ox(in)">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762000" y="228600"/>
            <a:ext cx="7772400" cy="685800"/>
          </a:xfrm>
        </p:spPr>
        <p:txBody>
          <a:bodyPr>
            <a:normAutofit fontScale="90000"/>
          </a:bodyPr>
          <a:lstStyle/>
          <a:p>
            <a:r>
              <a:rPr lang="en-US" sz="5400"/>
              <a:t>Admiral Zheng He (Cheng Ho)</a:t>
            </a:r>
          </a:p>
        </p:txBody>
      </p:sp>
      <p:pic>
        <p:nvPicPr>
          <p:cNvPr id="311299" name="Picture 3" descr="admiral_zheng"/>
          <p:cNvPicPr>
            <a:picLocks noGrp="1" noChangeAspect="1" noChangeArrowheads="1"/>
          </p:cNvPicPr>
          <p:nvPr>
            <p:ph sz="half" idx="2"/>
          </p:nvPr>
        </p:nvPicPr>
        <p:blipFill>
          <a:blip r:embed="rId3" cstate="print"/>
          <a:srcRect/>
          <a:stretch>
            <a:fillRect/>
          </a:stretch>
        </p:blipFill>
        <p:spPr>
          <a:xfrm>
            <a:off x="381000" y="1736725"/>
            <a:ext cx="2693988" cy="4267200"/>
          </a:xfrm>
          <a:noFill/>
          <a:ln>
            <a:solidFill>
              <a:schemeClr val="tx1"/>
            </a:solidFill>
          </a:ln>
        </p:spPr>
      </p:pic>
      <p:sp>
        <p:nvSpPr>
          <p:cNvPr id="311300" name="Rectangle 4"/>
          <p:cNvSpPr>
            <a:spLocks noChangeArrowheads="1"/>
          </p:cNvSpPr>
          <p:nvPr/>
        </p:nvSpPr>
        <p:spPr bwMode="auto">
          <a:xfrm>
            <a:off x="3276600" y="1600200"/>
            <a:ext cx="5562600" cy="1219200"/>
          </a:xfrm>
          <a:prstGeom prst="rect">
            <a:avLst/>
          </a:prstGeom>
          <a:noFill/>
          <a:ln w="9525">
            <a:noFill/>
            <a:miter lim="800000"/>
            <a:headEnd/>
            <a:tailEnd/>
          </a:ln>
          <a:effectLst/>
        </p:spPr>
        <p:txBody>
          <a:bodyPr/>
          <a:lstStyle/>
          <a:p>
            <a:pPr marL="406400" indent="-406400">
              <a:spcBef>
                <a:spcPct val="20000"/>
              </a:spcBef>
              <a:buClr>
                <a:srgbClr val="CC0000"/>
              </a:buClr>
              <a:buSzPct val="90000"/>
              <a:buFont typeface="Wingdings" pitchFamily="2" charset="2"/>
              <a:buChar char="z"/>
            </a:pPr>
            <a:r>
              <a:rPr lang="en-US" sz="2600" b="1" dirty="0">
                <a:effectLst/>
                <a:latin typeface="Comic Sans MS" pitchFamily="66" charset="0"/>
              </a:rPr>
              <a:t>Ming </a:t>
            </a:r>
            <a:r>
              <a:rPr lang="en-US" sz="2600" b="1" dirty="0">
                <a:solidFill>
                  <a:srgbClr val="FFFF00"/>
                </a:solidFill>
                <a:effectLst/>
                <a:latin typeface="Comic Sans MS" pitchFamily="66" charset="0"/>
              </a:rPr>
              <a:t>“Treasure Fleet”</a:t>
            </a:r>
          </a:p>
          <a:p>
            <a:pPr marL="806450" lvl="1" indent="-285750">
              <a:spcBef>
                <a:spcPct val="20000"/>
              </a:spcBef>
              <a:buClr>
                <a:srgbClr val="CC9900"/>
              </a:buClr>
              <a:buSzPct val="80000"/>
              <a:buFont typeface="Wingdings" pitchFamily="2" charset="2"/>
              <a:buChar char="Ø"/>
            </a:pPr>
            <a:r>
              <a:rPr lang="en-US" sz="2300" b="1" dirty="0">
                <a:effectLst/>
                <a:latin typeface="Comic Sans MS" pitchFamily="66" charset="0"/>
              </a:rPr>
              <a:t>Each ship 400’ long &amp; 160’ wide</a:t>
            </a:r>
            <a:endParaRPr lang="en-US" sz="2800" b="1" dirty="0">
              <a:solidFill>
                <a:srgbClr val="0000CC"/>
              </a:solidFill>
              <a:effectLst/>
              <a:latin typeface="Comic Sans MS" pitchFamily="66" charset="0"/>
              <a:sym typeface="Wingdings" pitchFamily="2" charset="2"/>
            </a:endParaRPr>
          </a:p>
        </p:txBody>
      </p:sp>
      <p:sp>
        <p:nvSpPr>
          <p:cNvPr id="311302" name="Text Box 6"/>
          <p:cNvSpPr txBox="1">
            <a:spLocks noChangeArrowheads="1"/>
          </p:cNvSpPr>
          <p:nvPr/>
        </p:nvSpPr>
        <p:spPr bwMode="auto">
          <a:xfrm>
            <a:off x="407988" y="6080125"/>
            <a:ext cx="2590800" cy="396875"/>
          </a:xfrm>
          <a:prstGeom prst="rect">
            <a:avLst/>
          </a:prstGeom>
          <a:noFill/>
          <a:ln w="9525" algn="ctr">
            <a:noFill/>
            <a:miter lim="800000"/>
            <a:headEnd/>
            <a:tailEnd/>
          </a:ln>
          <a:effectLst/>
        </p:spPr>
        <p:txBody>
          <a:bodyPr>
            <a:spAutoFit/>
          </a:bodyPr>
          <a:lstStyle/>
          <a:p>
            <a:pPr marL="342900" indent="-342900" algn="ctr" eaLnBrk="0" hangingPunct="0">
              <a:spcBef>
                <a:spcPct val="50000"/>
              </a:spcBef>
              <a:buClr>
                <a:srgbClr val="CC0000"/>
              </a:buClr>
              <a:buFont typeface="Monotype Sorts" pitchFamily="2" charset="2"/>
              <a:buNone/>
            </a:pPr>
            <a:r>
              <a:rPr lang="en-US" sz="2000" b="1">
                <a:effectLst/>
                <a:latin typeface="Comic Sans MS" pitchFamily="66" charset="0"/>
              </a:rPr>
              <a:t>1371-1435</a:t>
            </a:r>
          </a:p>
        </p:txBody>
      </p:sp>
      <p:pic>
        <p:nvPicPr>
          <p:cNvPr id="311303" name="Picture 7" descr="Zheng He's ship"/>
          <p:cNvPicPr>
            <a:picLocks noChangeAspect="1" noChangeArrowheads="1"/>
          </p:cNvPicPr>
          <p:nvPr/>
        </p:nvPicPr>
        <p:blipFill>
          <a:blip r:embed="rId4" cstate="print">
            <a:lum contrast="6000"/>
          </a:blip>
          <a:srcRect r="3592" b="16060"/>
          <a:stretch>
            <a:fillRect/>
          </a:stretch>
        </p:blipFill>
        <p:spPr bwMode="auto">
          <a:xfrm>
            <a:off x="3962400" y="2743200"/>
            <a:ext cx="4572000" cy="3629025"/>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11300">
                                            <p:txEl>
                                              <p:pRg st="0" end="0"/>
                                            </p:txEl>
                                          </p:spTgt>
                                        </p:tgtEl>
                                        <p:attrNameLst>
                                          <p:attrName>style.visibility</p:attrName>
                                        </p:attrNameLst>
                                      </p:cBhvr>
                                      <p:to>
                                        <p:strVal val="visible"/>
                                      </p:to>
                                    </p:set>
                                    <p:animEffect transition="in" filter="barn(inHorizontal)">
                                      <p:cBhvr>
                                        <p:cTn id="7" dur="500"/>
                                        <p:tgtEl>
                                          <p:spTgt spid="3113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11300">
                                            <p:txEl>
                                              <p:pRg st="1" end="1"/>
                                            </p:txEl>
                                          </p:spTgt>
                                        </p:tgtEl>
                                        <p:attrNameLst>
                                          <p:attrName>style.visibility</p:attrName>
                                        </p:attrNameLst>
                                      </p:cBhvr>
                                      <p:to>
                                        <p:strVal val="visible"/>
                                      </p:to>
                                    </p:set>
                                    <p:animEffect transition="in" filter="barn(inHorizontal)">
                                      <p:cBhvr>
                                        <p:cTn id="12" dur="500"/>
                                        <p:tgtEl>
                                          <p:spTgt spid="31130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762000" y="228600"/>
            <a:ext cx="7772400" cy="685800"/>
          </a:xfrm>
        </p:spPr>
        <p:txBody>
          <a:bodyPr>
            <a:normAutofit fontScale="90000"/>
          </a:bodyPr>
          <a:lstStyle/>
          <a:p>
            <a:r>
              <a:rPr lang="en-US" sz="5400"/>
              <a:t>Admiral Zheng He’s Voyages</a:t>
            </a:r>
          </a:p>
        </p:txBody>
      </p:sp>
      <p:sp>
        <p:nvSpPr>
          <p:cNvPr id="249860" name="Rectangle 4"/>
          <p:cNvSpPr>
            <a:spLocks noChangeArrowheads="1"/>
          </p:cNvSpPr>
          <p:nvPr/>
        </p:nvSpPr>
        <p:spPr bwMode="auto">
          <a:xfrm>
            <a:off x="304800" y="1447800"/>
            <a:ext cx="8686800" cy="5029200"/>
          </a:xfrm>
          <a:prstGeom prst="rect">
            <a:avLst/>
          </a:prstGeom>
          <a:noFill/>
          <a:ln w="9525">
            <a:noFill/>
            <a:miter lim="800000"/>
            <a:headEnd/>
            <a:tailEnd/>
          </a:ln>
          <a:effectLst/>
        </p:spPr>
        <p:txBody>
          <a:bodyPr/>
          <a:lstStyle/>
          <a:p>
            <a:pPr marL="342900" indent="-342900">
              <a:spcBef>
                <a:spcPct val="20000"/>
              </a:spcBef>
              <a:buClr>
                <a:srgbClr val="CC0000"/>
              </a:buClr>
              <a:buSzPct val="90000"/>
              <a:buFont typeface="Wingdings" pitchFamily="2" charset="2"/>
              <a:buChar char="z"/>
            </a:pPr>
            <a:r>
              <a:rPr lang="en-US" sz="2300" b="1" u="sng">
                <a:effectLst/>
                <a:latin typeface="Comic Sans MS" pitchFamily="66" charset="0"/>
              </a:rPr>
              <a:t>First Voyage</a:t>
            </a:r>
            <a:r>
              <a:rPr lang="en-US" sz="2300" b="1">
                <a:effectLst/>
                <a:latin typeface="Comic Sans MS" pitchFamily="66" charset="0"/>
              </a:rPr>
              <a:t>:  1405-1407 [62 ships; 27,800 men].</a:t>
            </a:r>
          </a:p>
          <a:p>
            <a:pPr marL="342900" indent="-342900">
              <a:spcBef>
                <a:spcPct val="20000"/>
              </a:spcBef>
              <a:buClr>
                <a:srgbClr val="CC0000"/>
              </a:buClr>
              <a:buSzPct val="90000"/>
              <a:buFont typeface="Wingdings" pitchFamily="2" charset="2"/>
              <a:buChar char="z"/>
            </a:pPr>
            <a:r>
              <a:rPr lang="en-US" sz="2300" b="1" u="sng">
                <a:effectLst/>
                <a:latin typeface="Comic Sans MS" pitchFamily="66" charset="0"/>
              </a:rPr>
              <a:t>Second Voyage</a:t>
            </a:r>
            <a:r>
              <a:rPr lang="en-US" sz="2300" b="1">
                <a:effectLst/>
                <a:latin typeface="Comic Sans MS" pitchFamily="66" charset="0"/>
              </a:rPr>
              <a:t>:  1407-1409 [Ho didn’t go on this trip].</a:t>
            </a:r>
          </a:p>
          <a:p>
            <a:pPr marL="342900" indent="-342900">
              <a:spcBef>
                <a:spcPct val="20000"/>
              </a:spcBef>
              <a:buClr>
                <a:srgbClr val="CC0000"/>
              </a:buClr>
              <a:buSzPct val="90000"/>
              <a:buFont typeface="Wingdings" pitchFamily="2" charset="2"/>
              <a:buChar char="z"/>
            </a:pPr>
            <a:r>
              <a:rPr lang="en-US" sz="2300" b="1" u="sng">
                <a:effectLst/>
                <a:latin typeface="Comic Sans MS" pitchFamily="66" charset="0"/>
              </a:rPr>
              <a:t>Third Voyage</a:t>
            </a:r>
            <a:r>
              <a:rPr lang="en-US" sz="2300" b="1">
                <a:effectLst/>
                <a:latin typeface="Comic Sans MS" pitchFamily="66" charset="0"/>
              </a:rPr>
              <a:t>:  1409-1411 [48 ships; 30,000 men]. </a:t>
            </a:r>
          </a:p>
          <a:p>
            <a:pPr marL="342900" indent="-342900">
              <a:spcBef>
                <a:spcPct val="20000"/>
              </a:spcBef>
              <a:buClr>
                <a:srgbClr val="CC0000"/>
              </a:buClr>
              <a:buSzPct val="90000"/>
              <a:buFont typeface="Wingdings" pitchFamily="2" charset="2"/>
              <a:buChar char="z"/>
            </a:pPr>
            <a:r>
              <a:rPr lang="en-US" sz="2300" b="1" u="sng">
                <a:effectLst/>
                <a:latin typeface="Comic Sans MS" pitchFamily="66" charset="0"/>
              </a:rPr>
              <a:t>Fourth Voyage</a:t>
            </a:r>
            <a:r>
              <a:rPr lang="en-US" sz="2300" b="1">
                <a:effectLst/>
                <a:latin typeface="Comic Sans MS" pitchFamily="66" charset="0"/>
              </a:rPr>
              <a:t>:  1413-1415 [63 ships; 28,500 men].</a:t>
            </a:r>
          </a:p>
          <a:p>
            <a:pPr marL="342900" indent="-342900">
              <a:spcBef>
                <a:spcPct val="20000"/>
              </a:spcBef>
              <a:buClr>
                <a:srgbClr val="CC0000"/>
              </a:buClr>
              <a:buSzPct val="90000"/>
              <a:buFont typeface="Wingdings" pitchFamily="2" charset="2"/>
              <a:buChar char="z"/>
            </a:pPr>
            <a:r>
              <a:rPr lang="en-US" sz="2300" b="1" u="sng">
                <a:effectLst/>
                <a:latin typeface="Comic Sans MS" pitchFamily="66" charset="0"/>
              </a:rPr>
              <a:t>Fifth Voyage</a:t>
            </a:r>
            <a:r>
              <a:rPr lang="en-US" sz="2300" b="1">
                <a:effectLst/>
                <a:latin typeface="Comic Sans MS" pitchFamily="66" charset="0"/>
              </a:rPr>
              <a:t>:  1417-1419</a:t>
            </a:r>
          </a:p>
          <a:p>
            <a:pPr marL="342900" indent="-342900">
              <a:spcBef>
                <a:spcPct val="20000"/>
              </a:spcBef>
              <a:buClr>
                <a:srgbClr val="CC0000"/>
              </a:buClr>
              <a:buSzPct val="90000"/>
              <a:buFont typeface="Wingdings" pitchFamily="2" charset="2"/>
              <a:buChar char="z"/>
            </a:pPr>
            <a:r>
              <a:rPr lang="en-US" sz="2300" b="1" u="sng">
                <a:effectLst/>
                <a:latin typeface="Comic Sans MS" pitchFamily="66" charset="0"/>
              </a:rPr>
              <a:t>Sixth Voyage</a:t>
            </a:r>
            <a:r>
              <a:rPr lang="en-US" sz="2300" b="1">
                <a:effectLst/>
                <a:latin typeface="Comic Sans MS" pitchFamily="66" charset="0"/>
              </a:rPr>
              <a:t>:  1421-1422</a:t>
            </a:r>
          </a:p>
          <a:p>
            <a:pPr marL="742950" lvl="1" indent="-285750">
              <a:spcBef>
                <a:spcPct val="20000"/>
              </a:spcBef>
              <a:buClr>
                <a:srgbClr val="CC9900"/>
              </a:buClr>
              <a:buSzPct val="80000"/>
              <a:buFont typeface="Wingdings" pitchFamily="2" charset="2"/>
              <a:buChar char="Ø"/>
            </a:pPr>
            <a:r>
              <a:rPr lang="en-US" sz="2000" b="1">
                <a:effectLst/>
                <a:latin typeface="Comic Sans MS" pitchFamily="66" charset="0"/>
              </a:rPr>
              <a:t>Emperor Zhu Gaozhi cancelled future trips and ordered ship builders and sailors to stop work.</a:t>
            </a:r>
          </a:p>
          <a:p>
            <a:pPr marL="342900" indent="-342900">
              <a:spcBef>
                <a:spcPct val="20000"/>
              </a:spcBef>
              <a:buClr>
                <a:srgbClr val="CC0000"/>
              </a:buClr>
              <a:buSzPct val="90000"/>
              <a:buFont typeface="Wingdings" pitchFamily="2" charset="2"/>
              <a:buChar char="z"/>
            </a:pPr>
            <a:r>
              <a:rPr lang="en-US" sz="2300" b="1" u="sng">
                <a:effectLst/>
                <a:latin typeface="Comic Sans MS" pitchFamily="66" charset="0"/>
              </a:rPr>
              <a:t>Seventh Voyage</a:t>
            </a:r>
            <a:r>
              <a:rPr lang="en-US" sz="2300" b="1">
                <a:effectLst/>
                <a:latin typeface="Comic Sans MS" pitchFamily="66" charset="0"/>
              </a:rPr>
              <a:t>:  1431-1433</a:t>
            </a:r>
          </a:p>
          <a:p>
            <a:pPr marL="742950" lvl="1" indent="-285750">
              <a:spcBef>
                <a:spcPct val="20000"/>
              </a:spcBef>
              <a:buClr>
                <a:srgbClr val="CC9900"/>
              </a:buClr>
              <a:buSzPct val="80000"/>
              <a:buFont typeface="Wingdings" pitchFamily="2" charset="2"/>
              <a:buChar char="Ø"/>
            </a:pPr>
            <a:r>
              <a:rPr lang="en-US" sz="2000" b="1">
                <a:effectLst/>
                <a:latin typeface="Comic Sans MS" pitchFamily="66" charset="0"/>
              </a:rPr>
              <a:t>Emperor Zhu Zhanji resumed the voyages in 1430 to restore peaceful relations with Malacca &amp; Siam</a:t>
            </a:r>
          </a:p>
          <a:p>
            <a:pPr marL="742950" lvl="1" indent="-285750">
              <a:spcBef>
                <a:spcPct val="20000"/>
              </a:spcBef>
              <a:buClr>
                <a:srgbClr val="CC9900"/>
              </a:buClr>
              <a:buSzPct val="80000"/>
              <a:buFont typeface="Wingdings" pitchFamily="2" charset="2"/>
              <a:buChar char="Ø"/>
            </a:pPr>
            <a:r>
              <a:rPr lang="en-US" sz="2000" b="1">
                <a:effectLst/>
                <a:latin typeface="Comic Sans MS" pitchFamily="66" charset="0"/>
              </a:rPr>
              <a:t>100 ships and 27,500 men;  Cheng Ho died on the return trip.</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866" name="Picture 2" descr="mapchengho"/>
          <p:cNvPicPr>
            <a:picLocks noGrp="1" noChangeAspect="1" noChangeArrowheads="1"/>
          </p:cNvPicPr>
          <p:nvPr>
            <p:ph sz="half" idx="1"/>
          </p:nvPr>
        </p:nvPicPr>
        <p:blipFill>
          <a:blip r:embed="rId3" cstate="print">
            <a:lum bright="-6000" contrast="24000"/>
          </a:blip>
          <a:srcRect/>
          <a:stretch>
            <a:fillRect/>
          </a:stretch>
        </p:blipFill>
        <p:spPr>
          <a:xfrm>
            <a:off x="457200" y="614363"/>
            <a:ext cx="7315200" cy="5157787"/>
          </a:xfrm>
          <a:noFill/>
          <a:ln>
            <a:solidFill>
              <a:schemeClr val="tx1"/>
            </a:solidFill>
          </a:ln>
        </p:spPr>
      </p:pic>
      <p:sp>
        <p:nvSpPr>
          <p:cNvPr id="292867" name="Text Box 3"/>
          <p:cNvSpPr txBox="1">
            <a:spLocks noChangeArrowheads="1"/>
          </p:cNvSpPr>
          <p:nvPr/>
        </p:nvSpPr>
        <p:spPr bwMode="auto">
          <a:xfrm>
            <a:off x="381000" y="6140450"/>
            <a:ext cx="8382000" cy="412750"/>
          </a:xfrm>
          <a:prstGeom prst="rect">
            <a:avLst/>
          </a:prstGeom>
          <a:noFill/>
          <a:ln w="9525" algn="ctr">
            <a:noFill/>
            <a:miter lim="800000"/>
            <a:headEnd/>
            <a:tailEnd/>
          </a:ln>
          <a:effectLst/>
        </p:spPr>
        <p:txBody>
          <a:bodyPr>
            <a:spAutoFit/>
          </a:bodyPr>
          <a:lstStyle/>
          <a:p>
            <a:pPr marL="342900" indent="-342900" eaLnBrk="0" hangingPunct="0">
              <a:spcBef>
                <a:spcPct val="50000"/>
              </a:spcBef>
              <a:buClr>
                <a:srgbClr val="CC0000"/>
              </a:buClr>
              <a:buFont typeface="Wingdings" pitchFamily="2" charset="2"/>
              <a:buChar char="z"/>
            </a:pPr>
            <a:r>
              <a:rPr lang="en-US" sz="2100" b="1">
                <a:effectLst/>
                <a:latin typeface="Comic Sans MS" pitchFamily="66" charset="0"/>
              </a:rPr>
              <a:t>1498 --&gt; Da Gama reached Calcutta, China’s favorite port.</a:t>
            </a:r>
          </a:p>
        </p:txBody>
      </p:sp>
      <p:pic>
        <p:nvPicPr>
          <p:cNvPr id="292868" name="Picture 4" descr="Zheng He's ship"/>
          <p:cNvPicPr>
            <a:picLocks noGrp="1" noChangeAspect="1" noChangeArrowheads="1"/>
          </p:cNvPicPr>
          <p:nvPr>
            <p:ph sz="half" idx="2"/>
          </p:nvPr>
        </p:nvPicPr>
        <p:blipFill>
          <a:blip r:embed="rId4" cstate="print">
            <a:lum contrast="6000"/>
          </a:blip>
          <a:srcRect b="11212"/>
          <a:stretch>
            <a:fillRect/>
          </a:stretch>
        </p:blipFill>
        <p:spPr>
          <a:xfrm>
            <a:off x="7239000" y="4038600"/>
            <a:ext cx="1647825" cy="1501775"/>
          </a:xfrm>
          <a:ln>
            <a:solidFill>
              <a:schemeClr val="tx1"/>
            </a:solidFill>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Why did expeditions stop?</a:t>
            </a:r>
            <a:endParaRPr lang="en-US" dirty="0"/>
          </a:p>
        </p:txBody>
      </p:sp>
      <p:sp>
        <p:nvSpPr>
          <p:cNvPr id="6" name="Content Placeholder 5"/>
          <p:cNvSpPr>
            <a:spLocks noGrp="1"/>
          </p:cNvSpPr>
          <p:nvPr>
            <p:ph idx="1"/>
          </p:nvPr>
        </p:nvSpPr>
        <p:spPr/>
        <p:txBody>
          <a:bodyPr/>
          <a:lstStyle/>
          <a:p>
            <a:pPr marL="514350" indent="-514350">
              <a:buFont typeface="+mj-lt"/>
              <a:buAutoNum type="arabicPeriod"/>
            </a:pPr>
            <a:r>
              <a:rPr lang="en-US" dirty="0" smtClean="0"/>
              <a:t>Confucian low view of merchants.</a:t>
            </a:r>
          </a:p>
          <a:p>
            <a:pPr marL="514350" indent="-514350">
              <a:buFont typeface="+mj-lt"/>
              <a:buAutoNum type="arabicPeriod"/>
            </a:pPr>
            <a:r>
              <a:rPr lang="en-US" dirty="0" smtClean="0"/>
              <a:t>Expeditions were costly &amp; unnecessary.</a:t>
            </a:r>
          </a:p>
          <a:p>
            <a:pPr marL="514350" indent="-514350">
              <a:buFont typeface="+mj-lt"/>
              <a:buAutoNum type="arabicPeriod"/>
            </a:pPr>
            <a:r>
              <a:rPr lang="en-US" dirty="0" smtClean="0"/>
              <a:t>Emperor </a:t>
            </a:r>
            <a:r>
              <a:rPr lang="en-US" dirty="0" err="1" smtClean="0"/>
              <a:t>Yongle</a:t>
            </a:r>
            <a:r>
              <a:rPr lang="en-US" dirty="0" smtClean="0"/>
              <a:t> = great sponsor of </a:t>
            </a:r>
            <a:r>
              <a:rPr lang="en-US" smtClean="0"/>
              <a:t>expeditions dies</a:t>
            </a:r>
            <a:endParaRPr lang="en-US" dirty="0" smtClean="0"/>
          </a:p>
          <a:p>
            <a:pPr marL="514350" indent="-514350">
              <a:buFont typeface="+mj-lt"/>
              <a:buAutoNum type="arabicPeriod"/>
            </a:pPr>
            <a:r>
              <a:rPr lang="en-US" dirty="0" smtClean="0"/>
              <a:t>Need to divert funds towards defense of the northern border.  (Great Wall)</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Vocabulary Sheets</a:t>
            </a:r>
            <a:endParaRPr lang="en-US" dirty="0"/>
          </a:p>
        </p:txBody>
      </p:sp>
      <p:sp>
        <p:nvSpPr>
          <p:cNvPr id="3" name="Content Placeholder 2"/>
          <p:cNvSpPr>
            <a:spLocks noGrp="1"/>
          </p:cNvSpPr>
          <p:nvPr>
            <p:ph idx="1"/>
          </p:nvPr>
        </p:nvSpPr>
        <p:spPr>
          <a:xfrm>
            <a:off x="381000" y="685800"/>
            <a:ext cx="8229600" cy="5364163"/>
          </a:xfrm>
        </p:spPr>
        <p:txBody>
          <a:bodyPr>
            <a:normAutofit/>
          </a:bodyPr>
          <a:lstStyle/>
          <a:p>
            <a:pPr>
              <a:buNone/>
            </a:pPr>
            <a:r>
              <a:rPr lang="en-US" u="sng" dirty="0" smtClean="0">
                <a:solidFill>
                  <a:schemeClr val="accent2">
                    <a:lumMod val="40000"/>
                    <a:lumOff val="60000"/>
                  </a:schemeClr>
                </a:solidFill>
              </a:rPr>
              <a:t>“Middle Passage” </a:t>
            </a:r>
            <a:r>
              <a:rPr lang="en-US" dirty="0" smtClean="0"/>
              <a:t>– </a:t>
            </a:r>
            <a:r>
              <a:rPr lang="en-US" sz="2800" dirty="0" smtClean="0"/>
              <a:t>establishment of colonies in the “New World” led to the development of a series of </a:t>
            </a:r>
            <a:r>
              <a:rPr lang="en-US" sz="2800" dirty="0" smtClean="0">
                <a:solidFill>
                  <a:srgbClr val="6DF927"/>
                </a:solidFill>
              </a:rPr>
              <a:t>triangular trade routes </a:t>
            </a:r>
          </a:p>
          <a:p>
            <a:pPr>
              <a:buFont typeface="Wingdings" pitchFamily="2" charset="2"/>
              <a:buChar char="Ø"/>
            </a:pPr>
            <a:r>
              <a:rPr lang="en-US" sz="2800" dirty="0" smtClean="0"/>
              <a:t>(3 points or stops: </a:t>
            </a:r>
          </a:p>
          <a:p>
            <a:pPr>
              <a:buNone/>
            </a:pPr>
            <a:r>
              <a:rPr lang="en-US" sz="2800" dirty="0" smtClean="0"/>
              <a:t>      Europe, Africa &amp; New World)</a:t>
            </a:r>
          </a:p>
          <a:p>
            <a:pPr>
              <a:buFont typeface="Wingdings" pitchFamily="2" charset="2"/>
              <a:buChar char="Ø"/>
            </a:pPr>
            <a:r>
              <a:rPr lang="en-US" sz="2800" dirty="0" smtClean="0"/>
              <a:t>  The leg or portion that</a:t>
            </a:r>
          </a:p>
          <a:p>
            <a:pPr>
              <a:buNone/>
            </a:pPr>
            <a:r>
              <a:rPr lang="en-US" sz="2800" dirty="0" smtClean="0"/>
              <a:t>       carried </a:t>
            </a:r>
            <a:r>
              <a:rPr lang="en-US" sz="2800" u="sng" dirty="0" smtClean="0">
                <a:solidFill>
                  <a:srgbClr val="FFFF00"/>
                </a:solidFill>
              </a:rPr>
              <a:t>slaves </a:t>
            </a:r>
            <a:r>
              <a:rPr lang="en-US" sz="2800" dirty="0" smtClean="0"/>
              <a:t>to the </a:t>
            </a:r>
          </a:p>
          <a:p>
            <a:pPr>
              <a:buNone/>
            </a:pPr>
            <a:r>
              <a:rPr lang="en-US" sz="2800" dirty="0" smtClean="0"/>
              <a:t>      Americas was called this. </a:t>
            </a:r>
          </a:p>
          <a:p>
            <a:pPr>
              <a:buNone/>
            </a:pPr>
            <a:r>
              <a:rPr lang="en-US" sz="2800" dirty="0" smtClean="0"/>
              <a:t> </a:t>
            </a:r>
          </a:p>
          <a:p>
            <a:pPr>
              <a:buFont typeface="Wingdings" pitchFamily="2" charset="2"/>
              <a:buChar char="Ø"/>
            </a:pPr>
            <a:r>
              <a:rPr lang="en-US" sz="2800" dirty="0" smtClean="0"/>
              <a:t>Horrific conditions!</a:t>
            </a:r>
          </a:p>
        </p:txBody>
      </p:sp>
      <p:pic>
        <p:nvPicPr>
          <p:cNvPr id="4" name="Picture 2" descr="Triangular Trade Map"/>
          <p:cNvPicPr>
            <a:picLocks noChangeAspect="1" noChangeArrowheads="1"/>
          </p:cNvPicPr>
          <p:nvPr/>
        </p:nvPicPr>
        <p:blipFill>
          <a:blip r:embed="rId3" cstate="print"/>
          <a:srcRect/>
          <a:stretch>
            <a:fillRect/>
          </a:stretch>
        </p:blipFill>
        <p:spPr bwMode="auto">
          <a:xfrm>
            <a:off x="5105400" y="1933514"/>
            <a:ext cx="4038600" cy="492448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heckerboard(across)">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heckerboard(across)">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heckerboard(across)">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981200" y="152400"/>
            <a:ext cx="6705600" cy="1371600"/>
          </a:xfrm>
          <a:prstGeom prst="rect">
            <a:avLst/>
          </a:prstGeom>
          <a:noFill/>
          <a:ln>
            <a:noFill/>
          </a:ln>
          <a:effectLst>
            <a:outerShdw dist="35921" dir="2700000" algn="ctr" rotWithShape="0">
              <a:srgbClr val="C24F00"/>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altLang="en-US" sz="4200" b="1" dirty="0">
                <a:solidFill>
                  <a:srgbClr val="FFFF00"/>
                </a:solidFill>
                <a:effectLst>
                  <a:outerShdw blurRad="38100" dist="38100" dir="2700000" algn="tl">
                    <a:srgbClr val="000000"/>
                  </a:outerShdw>
                </a:effectLst>
                <a:latin typeface="BlackChancery" pitchFamily="2" charset="0"/>
              </a:rPr>
              <a:t>Cycle of Conquest &amp; Colonization</a:t>
            </a:r>
          </a:p>
        </p:txBody>
      </p:sp>
      <p:sp>
        <p:nvSpPr>
          <p:cNvPr id="8199" name="AutoShape 7"/>
          <p:cNvSpPr>
            <a:spLocks noChangeArrowheads="1"/>
          </p:cNvSpPr>
          <p:nvPr/>
        </p:nvSpPr>
        <p:spPr bwMode="auto">
          <a:xfrm>
            <a:off x="3090863" y="1676400"/>
            <a:ext cx="1752600" cy="1524000"/>
          </a:xfrm>
          <a:prstGeom prst="rightArrow">
            <a:avLst>
              <a:gd name="adj1" fmla="val 50000"/>
              <a:gd name="adj2" fmla="val 28750"/>
            </a:avLst>
          </a:prstGeom>
          <a:solidFill>
            <a:srgbClr val="FFE1CD"/>
          </a:solidFill>
          <a:ln w="9525">
            <a:solidFill>
              <a:schemeClr val="accent2"/>
            </a:solidFill>
            <a:miter lim="800000"/>
            <a:headEnd/>
            <a:tailEnd/>
          </a:ln>
          <a:effectLst/>
          <a:extLst>
            <a:ext uri="{AF507438-7753-43E0-B8FC-AC1667EBCBE1}">
              <a14:hiddenEffects xmlns="" xmlns:a14="http://schemas.microsoft.com/office/drawing/2010/main">
                <a:effectLst>
                  <a:outerShdw dist="35921" dir="2700000" algn="ctr" rotWithShape="0">
                    <a:schemeClr val="accent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8196" name="Rectangle 4"/>
          <p:cNvSpPr>
            <a:spLocks noChangeArrowheads="1"/>
          </p:cNvSpPr>
          <p:nvPr/>
        </p:nvSpPr>
        <p:spPr bwMode="auto">
          <a:xfrm>
            <a:off x="3243263" y="2209800"/>
            <a:ext cx="1371600" cy="396875"/>
          </a:xfrm>
          <a:prstGeom prst="rect">
            <a:avLst/>
          </a:prstGeom>
          <a:solidFill>
            <a:srgbClr val="FFE1CD"/>
          </a:solidFill>
          <a:ln>
            <a:noFill/>
          </a:ln>
          <a:effectLst/>
          <a:extLst>
            <a:ext uri="{91240B29-F687-4F45-9708-019B960494DF}">
              <a14:hiddenLine xmlns="" xmlns:a14="http://schemas.microsoft.com/office/drawing/2010/main" w="9525">
                <a:solidFill>
                  <a:schemeClr val="accent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257300" indent="-342900" eaLnBrk="0" hangingPunct="0">
              <a:defRPr>
                <a:solidFill>
                  <a:schemeClr val="tx1"/>
                </a:solidFill>
                <a:latin typeface="Arial" charset="0"/>
              </a:defRPr>
            </a:lvl3pPr>
            <a:lvl4pPr marL="1714500" indent="-342900" eaLnBrk="0" hangingPunct="0">
              <a:defRPr>
                <a:solidFill>
                  <a:schemeClr val="tx1"/>
                </a:solidFill>
                <a:latin typeface="Arial" charset="0"/>
              </a:defRPr>
            </a:lvl4pPr>
            <a:lvl5pPr marL="2171700" indent="-342900" eaLnBrk="0" hangingPunct="0">
              <a:defRPr>
                <a:solidFill>
                  <a:schemeClr val="tx1"/>
                </a:solidFill>
                <a:latin typeface="Arial" charset="0"/>
              </a:defRPr>
            </a:lvl5pPr>
            <a:lvl6pPr marL="2628900" indent="-342900" eaLnBrk="0" fontAlgn="base" hangingPunct="0">
              <a:spcBef>
                <a:spcPct val="0"/>
              </a:spcBef>
              <a:spcAft>
                <a:spcPct val="0"/>
              </a:spcAft>
              <a:defRPr>
                <a:solidFill>
                  <a:schemeClr val="tx1"/>
                </a:solidFill>
                <a:latin typeface="Arial" charset="0"/>
              </a:defRPr>
            </a:lvl6pPr>
            <a:lvl7pPr marL="3086100" indent="-342900" eaLnBrk="0" fontAlgn="base" hangingPunct="0">
              <a:spcBef>
                <a:spcPct val="0"/>
              </a:spcBef>
              <a:spcAft>
                <a:spcPct val="0"/>
              </a:spcAft>
              <a:defRPr>
                <a:solidFill>
                  <a:schemeClr val="tx1"/>
                </a:solidFill>
                <a:latin typeface="Arial" charset="0"/>
              </a:defRPr>
            </a:lvl7pPr>
            <a:lvl8pPr marL="3543300" indent="-342900" eaLnBrk="0" fontAlgn="base" hangingPunct="0">
              <a:spcBef>
                <a:spcPct val="0"/>
              </a:spcBef>
              <a:spcAft>
                <a:spcPct val="0"/>
              </a:spcAft>
              <a:defRPr>
                <a:solidFill>
                  <a:schemeClr val="tx1"/>
                </a:solidFill>
                <a:latin typeface="Arial" charset="0"/>
              </a:defRPr>
            </a:lvl8pPr>
            <a:lvl9pPr marL="4000500" indent="-342900" eaLnBrk="0" fontAlgn="base" hangingPunct="0">
              <a:spcBef>
                <a:spcPct val="0"/>
              </a:spcBef>
              <a:spcAft>
                <a:spcPct val="0"/>
              </a:spcAft>
              <a:defRPr>
                <a:solidFill>
                  <a:schemeClr val="tx1"/>
                </a:solidFill>
                <a:latin typeface="Arial" charset="0"/>
              </a:defRPr>
            </a:lvl9pPr>
          </a:lstStyle>
          <a:p>
            <a:pPr algn="ctr" eaLnBrk="1" hangingPunct="1">
              <a:buClr>
                <a:schemeClr val="accent2"/>
              </a:buClr>
              <a:buFont typeface="Arial" charset="0"/>
              <a:buNone/>
            </a:pPr>
            <a:r>
              <a:rPr lang="en-US" altLang="en-US" sz="2000" b="1">
                <a:latin typeface="Comic Sans MS" pitchFamily="66" charset="0"/>
              </a:rPr>
              <a:t>Explorers</a:t>
            </a:r>
          </a:p>
        </p:txBody>
      </p:sp>
      <p:sp>
        <p:nvSpPr>
          <p:cNvPr id="8200" name="AutoShape 8"/>
          <p:cNvSpPr>
            <a:spLocks noChangeArrowheads="1"/>
          </p:cNvSpPr>
          <p:nvPr/>
        </p:nvSpPr>
        <p:spPr bwMode="auto">
          <a:xfrm rot="911799">
            <a:off x="5410200" y="2133600"/>
            <a:ext cx="2438400" cy="1524000"/>
          </a:xfrm>
          <a:prstGeom prst="rightArrow">
            <a:avLst>
              <a:gd name="adj1" fmla="val 50000"/>
              <a:gd name="adj2" fmla="val 40000"/>
            </a:avLst>
          </a:prstGeom>
          <a:solidFill>
            <a:srgbClr val="FFCBA7"/>
          </a:solidFill>
          <a:ln w="9525">
            <a:solidFill>
              <a:schemeClr val="accent2"/>
            </a:solidFill>
            <a:miter lim="800000"/>
            <a:headEnd/>
            <a:tailEnd/>
          </a:ln>
          <a:effectLst/>
          <a:extLst>
            <a:ext uri="{AF507438-7753-43E0-B8FC-AC1667EBCBE1}">
              <a14:hiddenEffects xmlns="" xmlns:a14="http://schemas.microsoft.com/office/drawing/2010/main">
                <a:effectLst>
                  <a:outerShdw dist="35921" dir="2700000" algn="ctr" rotWithShape="0">
                    <a:schemeClr val="accent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8201" name="Rectangle 9"/>
          <p:cNvSpPr>
            <a:spLocks noChangeArrowheads="1"/>
          </p:cNvSpPr>
          <p:nvPr/>
        </p:nvSpPr>
        <p:spPr bwMode="auto">
          <a:xfrm rot="879766">
            <a:off x="5486400" y="2667000"/>
            <a:ext cx="2133600" cy="396875"/>
          </a:xfrm>
          <a:prstGeom prst="rect">
            <a:avLst/>
          </a:prstGeom>
          <a:solidFill>
            <a:srgbClr val="FFCBA7"/>
          </a:solidFill>
          <a:ln>
            <a:noFill/>
          </a:ln>
          <a:effectLst/>
          <a:extLst>
            <a:ext uri="{91240B29-F687-4F45-9708-019B960494DF}">
              <a14:hiddenLine xmlns="" xmlns:a14="http://schemas.microsoft.com/office/drawing/2010/main" w="9525">
                <a:solidFill>
                  <a:schemeClr val="accent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257300" indent="-342900" eaLnBrk="0" hangingPunct="0">
              <a:defRPr>
                <a:solidFill>
                  <a:schemeClr val="tx1"/>
                </a:solidFill>
                <a:latin typeface="Arial" charset="0"/>
              </a:defRPr>
            </a:lvl3pPr>
            <a:lvl4pPr marL="1714500" indent="-342900" eaLnBrk="0" hangingPunct="0">
              <a:defRPr>
                <a:solidFill>
                  <a:schemeClr val="tx1"/>
                </a:solidFill>
                <a:latin typeface="Arial" charset="0"/>
              </a:defRPr>
            </a:lvl4pPr>
            <a:lvl5pPr marL="2171700" indent="-342900" eaLnBrk="0" hangingPunct="0">
              <a:defRPr>
                <a:solidFill>
                  <a:schemeClr val="tx1"/>
                </a:solidFill>
                <a:latin typeface="Arial" charset="0"/>
              </a:defRPr>
            </a:lvl5pPr>
            <a:lvl6pPr marL="2628900" indent="-342900" eaLnBrk="0" fontAlgn="base" hangingPunct="0">
              <a:spcBef>
                <a:spcPct val="0"/>
              </a:spcBef>
              <a:spcAft>
                <a:spcPct val="0"/>
              </a:spcAft>
              <a:defRPr>
                <a:solidFill>
                  <a:schemeClr val="tx1"/>
                </a:solidFill>
                <a:latin typeface="Arial" charset="0"/>
              </a:defRPr>
            </a:lvl6pPr>
            <a:lvl7pPr marL="3086100" indent="-342900" eaLnBrk="0" fontAlgn="base" hangingPunct="0">
              <a:spcBef>
                <a:spcPct val="0"/>
              </a:spcBef>
              <a:spcAft>
                <a:spcPct val="0"/>
              </a:spcAft>
              <a:defRPr>
                <a:solidFill>
                  <a:schemeClr val="tx1"/>
                </a:solidFill>
                <a:latin typeface="Arial" charset="0"/>
              </a:defRPr>
            </a:lvl7pPr>
            <a:lvl8pPr marL="3543300" indent="-342900" eaLnBrk="0" fontAlgn="base" hangingPunct="0">
              <a:spcBef>
                <a:spcPct val="0"/>
              </a:spcBef>
              <a:spcAft>
                <a:spcPct val="0"/>
              </a:spcAft>
              <a:defRPr>
                <a:solidFill>
                  <a:schemeClr val="tx1"/>
                </a:solidFill>
                <a:latin typeface="Arial" charset="0"/>
              </a:defRPr>
            </a:lvl8pPr>
            <a:lvl9pPr marL="4000500" indent="-342900" eaLnBrk="0" fontAlgn="base" hangingPunct="0">
              <a:spcBef>
                <a:spcPct val="0"/>
              </a:spcBef>
              <a:spcAft>
                <a:spcPct val="0"/>
              </a:spcAft>
              <a:defRPr>
                <a:solidFill>
                  <a:schemeClr val="tx1"/>
                </a:solidFill>
                <a:latin typeface="Arial" charset="0"/>
              </a:defRPr>
            </a:lvl9pPr>
          </a:lstStyle>
          <a:p>
            <a:pPr algn="ctr" eaLnBrk="1" hangingPunct="1">
              <a:buClr>
                <a:schemeClr val="accent2"/>
              </a:buClr>
              <a:buFont typeface="Arial" charset="0"/>
              <a:buNone/>
            </a:pPr>
            <a:r>
              <a:rPr lang="en-US" altLang="en-US" sz="2000" b="1" i="1">
                <a:latin typeface="Comic Sans MS" pitchFamily="66" charset="0"/>
              </a:rPr>
              <a:t>Conquistadores</a:t>
            </a:r>
          </a:p>
        </p:txBody>
      </p:sp>
      <p:sp>
        <p:nvSpPr>
          <p:cNvPr id="8202" name="AutoShape 10"/>
          <p:cNvSpPr>
            <a:spLocks noChangeArrowheads="1"/>
          </p:cNvSpPr>
          <p:nvPr/>
        </p:nvSpPr>
        <p:spPr bwMode="auto">
          <a:xfrm rot="8027159">
            <a:off x="6553200" y="3810000"/>
            <a:ext cx="2133600" cy="1524000"/>
          </a:xfrm>
          <a:prstGeom prst="rightArrow">
            <a:avLst>
              <a:gd name="adj1" fmla="val 50000"/>
              <a:gd name="adj2" fmla="val 35000"/>
            </a:avLst>
          </a:prstGeom>
          <a:solidFill>
            <a:srgbClr val="FF964F"/>
          </a:solidFill>
          <a:ln w="9525">
            <a:solidFill>
              <a:schemeClr val="accent2"/>
            </a:solidFill>
            <a:miter lim="800000"/>
            <a:headEnd/>
            <a:tailEnd/>
          </a:ln>
          <a:effectLst/>
          <a:extLst>
            <a:ext uri="{AF507438-7753-43E0-B8FC-AC1667EBCBE1}">
              <a14:hiddenEffects xmlns="" xmlns:a14="http://schemas.microsoft.com/office/drawing/2010/main">
                <a:effectLst>
                  <a:outerShdw dist="35921" dir="2700000" algn="ctr" rotWithShape="0">
                    <a:schemeClr val="accent2"/>
                  </a:outerShdw>
                </a:effectLst>
              </a14:hiddenEffects>
            </a:ext>
          </a:extLst>
        </p:spPr>
        <p:txBody>
          <a:bodyPr rot="10800000"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000" b="1">
                <a:latin typeface="Comic Sans MS" pitchFamily="66" charset="0"/>
              </a:rPr>
              <a:t>Missionaries</a:t>
            </a:r>
          </a:p>
        </p:txBody>
      </p:sp>
      <p:sp>
        <p:nvSpPr>
          <p:cNvPr id="8204" name="AutoShape 12"/>
          <p:cNvSpPr>
            <a:spLocks noChangeArrowheads="1"/>
          </p:cNvSpPr>
          <p:nvPr/>
        </p:nvSpPr>
        <p:spPr bwMode="auto">
          <a:xfrm rot="1006073" flipH="1">
            <a:off x="4114800" y="4648200"/>
            <a:ext cx="2133600" cy="1524000"/>
          </a:xfrm>
          <a:prstGeom prst="rightArrow">
            <a:avLst>
              <a:gd name="adj1" fmla="val 50000"/>
              <a:gd name="adj2" fmla="val 35000"/>
            </a:avLst>
          </a:prstGeom>
          <a:solidFill>
            <a:srgbClr val="E45C00"/>
          </a:solidFill>
          <a:ln w="9525">
            <a:solidFill>
              <a:schemeClr val="accent2"/>
            </a:solidFill>
            <a:miter lim="800000"/>
            <a:headEnd/>
            <a:tailEnd/>
          </a:ln>
          <a:effectLst/>
          <a:extLst>
            <a:ext uri="{AF507438-7753-43E0-B8FC-AC1667EBCBE1}">
              <a14:hiddenEffects xmlns="" xmlns:a14="http://schemas.microsoft.com/office/drawing/2010/main">
                <a:effectLst>
                  <a:outerShdw dist="35921" dir="2700000" algn="ctr" rotWithShape="0">
                    <a:schemeClr val="accent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000" b="1">
                <a:latin typeface="Comic Sans MS" pitchFamily="66" charset="0"/>
              </a:rPr>
              <a:t>Permanent</a:t>
            </a:r>
            <a:br>
              <a:rPr lang="en-US" altLang="en-US" sz="2000" b="1">
                <a:latin typeface="Comic Sans MS" pitchFamily="66" charset="0"/>
              </a:rPr>
            </a:br>
            <a:r>
              <a:rPr lang="en-US" altLang="en-US" sz="2000" b="1">
                <a:latin typeface="Comic Sans MS" pitchFamily="66" charset="0"/>
              </a:rPr>
              <a:t>Settlers</a:t>
            </a:r>
          </a:p>
        </p:txBody>
      </p:sp>
      <p:sp>
        <p:nvSpPr>
          <p:cNvPr id="8206" name="Oval 14"/>
          <p:cNvSpPr>
            <a:spLocks noChangeArrowheads="1"/>
          </p:cNvSpPr>
          <p:nvPr/>
        </p:nvSpPr>
        <p:spPr bwMode="auto">
          <a:xfrm>
            <a:off x="2362200" y="3276600"/>
            <a:ext cx="1676400" cy="1524000"/>
          </a:xfrm>
          <a:prstGeom prst="ellipse">
            <a:avLst/>
          </a:prstGeom>
          <a:solidFill>
            <a:srgbClr val="963D00"/>
          </a:solidFill>
          <a:ln w="9525">
            <a:solidFill>
              <a:schemeClr val="accent2"/>
            </a:solidFill>
            <a:round/>
            <a:headEnd/>
            <a:tailEnd/>
          </a:ln>
          <a:effectLst/>
          <a:extLst>
            <a:ext uri="{AF507438-7753-43E0-B8FC-AC1667EBCBE1}">
              <a14:hiddenEffects xmlns="" xmlns:a14="http://schemas.microsoft.com/office/drawing/2010/main">
                <a:effectLst>
                  <a:outerShdw dist="35921" dir="2700000" algn="ctr" rotWithShape="0">
                    <a:schemeClr val="accent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000" b="1">
                <a:solidFill>
                  <a:srgbClr val="FFFFCC"/>
                </a:solidFill>
                <a:latin typeface="Comic Sans MS" pitchFamily="66" charset="0"/>
              </a:rPr>
              <a:t>Official</a:t>
            </a:r>
            <a:br>
              <a:rPr lang="en-US" altLang="en-US" sz="2000" b="1">
                <a:solidFill>
                  <a:srgbClr val="FFFFCC"/>
                </a:solidFill>
                <a:latin typeface="Comic Sans MS" pitchFamily="66" charset="0"/>
              </a:rPr>
            </a:br>
            <a:r>
              <a:rPr lang="en-US" altLang="en-US" sz="2000" b="1">
                <a:solidFill>
                  <a:srgbClr val="FFFFCC"/>
                </a:solidFill>
                <a:latin typeface="Comic Sans MS" pitchFamily="66" charset="0"/>
              </a:rPr>
              <a:t>European</a:t>
            </a:r>
            <a:br>
              <a:rPr lang="en-US" altLang="en-US" sz="2000" b="1">
                <a:solidFill>
                  <a:srgbClr val="FFFFCC"/>
                </a:solidFill>
                <a:latin typeface="Comic Sans MS" pitchFamily="66" charset="0"/>
              </a:rPr>
            </a:br>
            <a:r>
              <a:rPr lang="en-US" altLang="en-US" sz="2000" b="1">
                <a:solidFill>
                  <a:srgbClr val="FFFFCC"/>
                </a:solidFill>
                <a:latin typeface="Comic Sans MS" pitchFamily="66" charset="0"/>
              </a:rPr>
              <a:t>Colony!</a:t>
            </a:r>
          </a:p>
        </p:txBody>
      </p:sp>
    </p:spTree>
    <p:extLst>
      <p:ext uri="{BB962C8B-B14F-4D97-AF65-F5344CB8AC3E}">
        <p14:creationId xmlns="" xmlns:p14="http://schemas.microsoft.com/office/powerpoint/2010/main" val="3232582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fade">
                                      <p:cBhvr>
                                        <p:cTn id="7" dur="1000"/>
                                        <p:tgtEl>
                                          <p:spTgt spid="819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196"/>
                                        </p:tgtEl>
                                        <p:attrNameLst>
                                          <p:attrName>style.visibility</p:attrName>
                                        </p:attrNameLst>
                                      </p:cBhvr>
                                      <p:to>
                                        <p:strVal val="visible"/>
                                      </p:to>
                                    </p:set>
                                    <p:animEffect transition="in" filter="fade">
                                      <p:cBhvr>
                                        <p:cTn id="10" dur="1000"/>
                                        <p:tgtEl>
                                          <p:spTgt spid="819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4" presetClass="entr" presetSubtype="0" accel="100000" fill="hold" grpId="0" nodeType="clickEffect">
                                  <p:stCondLst>
                                    <p:cond delay="0"/>
                                  </p:stCondLst>
                                  <p:childTnLst>
                                    <p:set>
                                      <p:cBhvr>
                                        <p:cTn id="14" dur="1" fill="hold">
                                          <p:stCondLst>
                                            <p:cond delay="0"/>
                                          </p:stCondLst>
                                        </p:cTn>
                                        <p:tgtEl>
                                          <p:spTgt spid="8200"/>
                                        </p:tgtEl>
                                        <p:attrNameLst>
                                          <p:attrName>style.visibility</p:attrName>
                                        </p:attrNameLst>
                                      </p:cBhvr>
                                      <p:to>
                                        <p:strVal val="visible"/>
                                      </p:to>
                                    </p:set>
                                    <p:anim calcmode="lin" valueType="num">
                                      <p:cBhvr>
                                        <p:cTn id="15" dur="500" fill="hold"/>
                                        <p:tgtEl>
                                          <p:spTgt spid="8200"/>
                                        </p:tgtEl>
                                        <p:attrNameLst>
                                          <p:attrName>ppt_w</p:attrName>
                                        </p:attrNameLst>
                                      </p:cBhvr>
                                      <p:tavLst>
                                        <p:tav tm="0">
                                          <p:val>
                                            <p:strVal val="#ppt_w*0.05"/>
                                          </p:val>
                                        </p:tav>
                                        <p:tav tm="100000">
                                          <p:val>
                                            <p:strVal val="#ppt_w"/>
                                          </p:val>
                                        </p:tav>
                                      </p:tavLst>
                                    </p:anim>
                                    <p:anim calcmode="lin" valueType="num">
                                      <p:cBhvr>
                                        <p:cTn id="16" dur="500" fill="hold"/>
                                        <p:tgtEl>
                                          <p:spTgt spid="8200"/>
                                        </p:tgtEl>
                                        <p:attrNameLst>
                                          <p:attrName>ppt_h</p:attrName>
                                        </p:attrNameLst>
                                      </p:cBhvr>
                                      <p:tavLst>
                                        <p:tav tm="0">
                                          <p:val>
                                            <p:strVal val="#ppt_h"/>
                                          </p:val>
                                        </p:tav>
                                        <p:tav tm="100000">
                                          <p:val>
                                            <p:strVal val="#ppt_h"/>
                                          </p:val>
                                        </p:tav>
                                      </p:tavLst>
                                    </p:anim>
                                    <p:anim calcmode="lin" valueType="num">
                                      <p:cBhvr>
                                        <p:cTn id="17" dur="500" fill="hold"/>
                                        <p:tgtEl>
                                          <p:spTgt spid="8200"/>
                                        </p:tgtEl>
                                        <p:attrNameLst>
                                          <p:attrName>ppt_x</p:attrName>
                                        </p:attrNameLst>
                                      </p:cBhvr>
                                      <p:tavLst>
                                        <p:tav tm="0">
                                          <p:val>
                                            <p:strVal val="#ppt_x-.2"/>
                                          </p:val>
                                        </p:tav>
                                        <p:tav tm="100000">
                                          <p:val>
                                            <p:strVal val="#ppt_x"/>
                                          </p:val>
                                        </p:tav>
                                      </p:tavLst>
                                    </p:anim>
                                    <p:anim calcmode="lin" valueType="num">
                                      <p:cBhvr>
                                        <p:cTn id="18" dur="500" fill="hold"/>
                                        <p:tgtEl>
                                          <p:spTgt spid="8200"/>
                                        </p:tgtEl>
                                        <p:attrNameLst>
                                          <p:attrName>ppt_y</p:attrName>
                                        </p:attrNameLst>
                                      </p:cBhvr>
                                      <p:tavLst>
                                        <p:tav tm="0">
                                          <p:val>
                                            <p:strVal val="#ppt_y"/>
                                          </p:val>
                                        </p:tav>
                                        <p:tav tm="100000">
                                          <p:val>
                                            <p:strVal val="#ppt_y"/>
                                          </p:val>
                                        </p:tav>
                                      </p:tavLst>
                                    </p:anim>
                                    <p:animEffect transition="in" filter="fade">
                                      <p:cBhvr>
                                        <p:cTn id="19" dur="500"/>
                                        <p:tgtEl>
                                          <p:spTgt spid="8200"/>
                                        </p:tgtEl>
                                      </p:cBhvr>
                                    </p:animEffect>
                                  </p:childTnLst>
                                </p:cTn>
                              </p:par>
                              <p:par>
                                <p:cTn id="20" presetID="54" presetClass="entr" presetSubtype="0" accel="100000" fill="hold" grpId="0" nodeType="withEffect">
                                  <p:stCondLst>
                                    <p:cond delay="0"/>
                                  </p:stCondLst>
                                  <p:childTnLst>
                                    <p:set>
                                      <p:cBhvr>
                                        <p:cTn id="21" dur="1" fill="hold">
                                          <p:stCondLst>
                                            <p:cond delay="0"/>
                                          </p:stCondLst>
                                        </p:cTn>
                                        <p:tgtEl>
                                          <p:spTgt spid="8201"/>
                                        </p:tgtEl>
                                        <p:attrNameLst>
                                          <p:attrName>style.visibility</p:attrName>
                                        </p:attrNameLst>
                                      </p:cBhvr>
                                      <p:to>
                                        <p:strVal val="visible"/>
                                      </p:to>
                                    </p:set>
                                    <p:anim calcmode="lin" valueType="num">
                                      <p:cBhvr>
                                        <p:cTn id="22" dur="500" fill="hold"/>
                                        <p:tgtEl>
                                          <p:spTgt spid="8201"/>
                                        </p:tgtEl>
                                        <p:attrNameLst>
                                          <p:attrName>ppt_w</p:attrName>
                                        </p:attrNameLst>
                                      </p:cBhvr>
                                      <p:tavLst>
                                        <p:tav tm="0">
                                          <p:val>
                                            <p:strVal val="#ppt_w*0.05"/>
                                          </p:val>
                                        </p:tav>
                                        <p:tav tm="100000">
                                          <p:val>
                                            <p:strVal val="#ppt_w"/>
                                          </p:val>
                                        </p:tav>
                                      </p:tavLst>
                                    </p:anim>
                                    <p:anim calcmode="lin" valueType="num">
                                      <p:cBhvr>
                                        <p:cTn id="23" dur="500" fill="hold"/>
                                        <p:tgtEl>
                                          <p:spTgt spid="8201"/>
                                        </p:tgtEl>
                                        <p:attrNameLst>
                                          <p:attrName>ppt_h</p:attrName>
                                        </p:attrNameLst>
                                      </p:cBhvr>
                                      <p:tavLst>
                                        <p:tav tm="0">
                                          <p:val>
                                            <p:strVal val="#ppt_h"/>
                                          </p:val>
                                        </p:tav>
                                        <p:tav tm="100000">
                                          <p:val>
                                            <p:strVal val="#ppt_h"/>
                                          </p:val>
                                        </p:tav>
                                      </p:tavLst>
                                    </p:anim>
                                    <p:anim calcmode="lin" valueType="num">
                                      <p:cBhvr>
                                        <p:cTn id="24" dur="500" fill="hold"/>
                                        <p:tgtEl>
                                          <p:spTgt spid="8201"/>
                                        </p:tgtEl>
                                        <p:attrNameLst>
                                          <p:attrName>ppt_x</p:attrName>
                                        </p:attrNameLst>
                                      </p:cBhvr>
                                      <p:tavLst>
                                        <p:tav tm="0">
                                          <p:val>
                                            <p:strVal val="#ppt_x-.2"/>
                                          </p:val>
                                        </p:tav>
                                        <p:tav tm="100000">
                                          <p:val>
                                            <p:strVal val="#ppt_x"/>
                                          </p:val>
                                        </p:tav>
                                      </p:tavLst>
                                    </p:anim>
                                    <p:anim calcmode="lin" valueType="num">
                                      <p:cBhvr>
                                        <p:cTn id="25" dur="500" fill="hold"/>
                                        <p:tgtEl>
                                          <p:spTgt spid="8201"/>
                                        </p:tgtEl>
                                        <p:attrNameLst>
                                          <p:attrName>ppt_y</p:attrName>
                                        </p:attrNameLst>
                                      </p:cBhvr>
                                      <p:tavLst>
                                        <p:tav tm="0">
                                          <p:val>
                                            <p:strVal val="#ppt_y"/>
                                          </p:val>
                                        </p:tav>
                                        <p:tav tm="100000">
                                          <p:val>
                                            <p:strVal val="#ppt_y"/>
                                          </p:val>
                                        </p:tav>
                                      </p:tavLst>
                                    </p:anim>
                                    <p:animEffect transition="in" filter="fade">
                                      <p:cBhvr>
                                        <p:cTn id="26" dur="500"/>
                                        <p:tgtEl>
                                          <p:spTgt spid="820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1" presetClass="entr" presetSubtype="8" fill="hold" grpId="0" nodeType="clickEffect">
                                  <p:stCondLst>
                                    <p:cond delay="0"/>
                                  </p:stCondLst>
                                  <p:childTnLst>
                                    <p:set>
                                      <p:cBhvr>
                                        <p:cTn id="30" dur="1" fill="hold">
                                          <p:stCondLst>
                                            <p:cond delay="0"/>
                                          </p:stCondLst>
                                        </p:cTn>
                                        <p:tgtEl>
                                          <p:spTgt spid="8202"/>
                                        </p:tgtEl>
                                        <p:attrNameLst>
                                          <p:attrName>style.visibility</p:attrName>
                                        </p:attrNameLst>
                                      </p:cBhvr>
                                      <p:to>
                                        <p:strVal val="visible"/>
                                      </p:to>
                                    </p:set>
                                    <p:animEffect transition="in" filter="wheel(8)">
                                      <p:cBhvr>
                                        <p:cTn id="31" dur="1000"/>
                                        <p:tgtEl>
                                          <p:spTgt spid="820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8204"/>
                                        </p:tgtEl>
                                        <p:attrNameLst>
                                          <p:attrName>style.visibility</p:attrName>
                                        </p:attrNameLst>
                                      </p:cBhvr>
                                      <p:to>
                                        <p:strVal val="visible"/>
                                      </p:to>
                                    </p:set>
                                    <p:animEffect transition="in" filter="wipe(right)">
                                      <p:cBhvr>
                                        <p:cTn id="36" dur="500"/>
                                        <p:tgtEl>
                                          <p:spTgt spid="820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8206"/>
                                        </p:tgtEl>
                                        <p:attrNameLst>
                                          <p:attrName>style.visibility</p:attrName>
                                        </p:attrNameLst>
                                      </p:cBhvr>
                                      <p:to>
                                        <p:strVal val="visible"/>
                                      </p:to>
                                    </p:set>
                                    <p:animEffect transition="in" filter="dissolve">
                                      <p:cBhvr>
                                        <p:cTn id="41" dur="1000"/>
                                        <p:tgtEl>
                                          <p:spTgt spid="8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animBg="1"/>
      <p:bldP spid="8196" grpId="0" animBg="1"/>
      <p:bldP spid="8200" grpId="0" animBg="1"/>
      <p:bldP spid="8201" grpId="0" animBg="1"/>
      <p:bldP spid="8202" grpId="0" animBg="1"/>
      <p:bldP spid="8204" grpId="0" animBg="1"/>
      <p:bldP spid="820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533400" y="34126"/>
            <a:ext cx="7086600" cy="1938992"/>
          </a:xfrm>
          <a:prstGeom prst="rect">
            <a:avLst/>
          </a:prstGeom>
          <a:noFill/>
          <a:ln>
            <a:noFill/>
          </a:ln>
          <a:effectLst>
            <a:outerShdw dist="35921" dir="2700000" algn="ctr" rotWithShape="0">
              <a:srgbClr val="C24F00"/>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altLang="en-US" sz="4000" b="1" dirty="0">
                <a:solidFill>
                  <a:srgbClr val="FFFF00"/>
                </a:solidFill>
                <a:effectLst>
                  <a:outerShdw blurRad="38100" dist="38100" dir="2700000" algn="tl">
                    <a:srgbClr val="000000"/>
                  </a:outerShdw>
                </a:effectLst>
                <a:latin typeface="BlackChancery" pitchFamily="2" charset="0"/>
              </a:rPr>
              <a:t>Administration of the Spanish Empire in the New World</a:t>
            </a:r>
            <a:endParaRPr lang="en-US" altLang="en-US" sz="3400" b="1" dirty="0">
              <a:solidFill>
                <a:srgbClr val="FFFF00"/>
              </a:solidFill>
              <a:effectLst>
                <a:outerShdw blurRad="38100" dist="38100" dir="2700000" algn="tl">
                  <a:srgbClr val="000000"/>
                </a:outerShdw>
              </a:effectLst>
              <a:latin typeface="BlackChancery" pitchFamily="2" charset="0"/>
            </a:endParaRPr>
          </a:p>
        </p:txBody>
      </p:sp>
      <p:sp>
        <p:nvSpPr>
          <p:cNvPr id="51203" name="Text Box 3"/>
          <p:cNvSpPr txBox="1">
            <a:spLocks noChangeArrowheads="1"/>
          </p:cNvSpPr>
          <p:nvPr/>
        </p:nvSpPr>
        <p:spPr bwMode="auto">
          <a:xfrm>
            <a:off x="1981200" y="1993900"/>
            <a:ext cx="4495800" cy="4178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996633"/>
                  </a:outerShdw>
                </a:effectLst>
              </a14:hiddenEffects>
            </a:ext>
          </a:extLst>
        </p:spPr>
        <p:txBody>
          <a:bodyPr>
            <a:spAutoFit/>
          </a:bodyPr>
          <a:lstStyle>
            <a:lvl1pPr marL="515938" indent="-515938" eaLnBrk="0" hangingPunct="0">
              <a:defRPr>
                <a:solidFill>
                  <a:schemeClr val="tx1"/>
                </a:solidFill>
                <a:latin typeface="Arial" charset="0"/>
              </a:defRPr>
            </a:lvl1pPr>
            <a:lvl2pPr marL="1143000" indent="-512763" eaLnBrk="0" hangingPunct="0">
              <a:defRPr>
                <a:solidFill>
                  <a:schemeClr val="tx1"/>
                </a:solidFill>
                <a:latin typeface="Arial" charset="0"/>
              </a:defRPr>
            </a:lvl2pPr>
            <a:lvl3pPr marL="1600200" indent="-342900" eaLnBrk="0" hangingPunct="0">
              <a:defRPr>
                <a:solidFill>
                  <a:schemeClr val="tx1"/>
                </a:solidFill>
                <a:latin typeface="Arial" charset="0"/>
              </a:defRPr>
            </a:lvl3pPr>
            <a:lvl4pPr marL="2057400" indent="-342900" eaLnBrk="0" hangingPunct="0">
              <a:defRPr>
                <a:solidFill>
                  <a:schemeClr val="tx1"/>
                </a:solidFill>
                <a:latin typeface="Arial" charset="0"/>
              </a:defRPr>
            </a:lvl4pPr>
            <a:lvl5pPr marL="2514600" indent="-342900" eaLnBrk="0" hangingPunct="0">
              <a:defRPr>
                <a:solidFill>
                  <a:schemeClr val="tx1"/>
                </a:solidFill>
                <a:latin typeface="Arial" charset="0"/>
              </a:defRPr>
            </a:lvl5pPr>
            <a:lvl6pPr marL="2971800" indent="-342900" eaLnBrk="0" fontAlgn="base" hangingPunct="0">
              <a:spcBef>
                <a:spcPct val="0"/>
              </a:spcBef>
              <a:spcAft>
                <a:spcPct val="0"/>
              </a:spcAft>
              <a:defRPr>
                <a:solidFill>
                  <a:schemeClr val="tx1"/>
                </a:solidFill>
                <a:latin typeface="Arial" charset="0"/>
              </a:defRPr>
            </a:lvl6pPr>
            <a:lvl7pPr marL="3429000" indent="-342900" eaLnBrk="0" fontAlgn="base" hangingPunct="0">
              <a:spcBef>
                <a:spcPct val="0"/>
              </a:spcBef>
              <a:spcAft>
                <a:spcPct val="0"/>
              </a:spcAft>
              <a:defRPr>
                <a:solidFill>
                  <a:schemeClr val="tx1"/>
                </a:solidFill>
                <a:latin typeface="Arial" charset="0"/>
              </a:defRPr>
            </a:lvl7pPr>
            <a:lvl8pPr marL="3886200" indent="-342900" eaLnBrk="0" fontAlgn="base" hangingPunct="0">
              <a:spcBef>
                <a:spcPct val="0"/>
              </a:spcBef>
              <a:spcAft>
                <a:spcPct val="0"/>
              </a:spcAft>
              <a:defRPr>
                <a:solidFill>
                  <a:schemeClr val="tx1"/>
                </a:solidFill>
                <a:latin typeface="Arial" charset="0"/>
              </a:defRPr>
            </a:lvl8pPr>
            <a:lvl9pPr marL="4343400" indent="-342900" eaLnBrk="0" fontAlgn="base" hangingPunct="0">
              <a:spcBef>
                <a:spcPct val="0"/>
              </a:spcBef>
              <a:spcAft>
                <a:spcPct val="0"/>
              </a:spcAft>
              <a:defRPr>
                <a:solidFill>
                  <a:schemeClr val="tx1"/>
                </a:solidFill>
                <a:latin typeface="Arial" charset="0"/>
              </a:defRPr>
            </a:lvl9pPr>
          </a:lstStyle>
          <a:p>
            <a:pPr eaLnBrk="1" hangingPunct="1">
              <a:spcBef>
                <a:spcPct val="50000"/>
              </a:spcBef>
              <a:buClr>
                <a:srgbClr val="FF7C23"/>
              </a:buClr>
              <a:buFont typeface="Arial" charset="0"/>
              <a:buAutoNum type="arabicPeriod"/>
            </a:pPr>
            <a:r>
              <a:rPr lang="en-US" altLang="en-US" sz="2800" b="1" i="1">
                <a:latin typeface="Comic Sans MS" pitchFamily="66" charset="0"/>
              </a:rPr>
              <a:t>Encomienda </a:t>
            </a:r>
            <a:br>
              <a:rPr lang="en-US" altLang="en-US" sz="2800" b="1" i="1">
                <a:latin typeface="Comic Sans MS" pitchFamily="66" charset="0"/>
              </a:rPr>
            </a:br>
            <a:r>
              <a:rPr lang="en-US" altLang="en-US" sz="2800" b="1">
                <a:latin typeface="Comic Sans MS" pitchFamily="66" charset="0"/>
              </a:rPr>
              <a:t>or </a:t>
            </a:r>
            <a:r>
              <a:rPr lang="en-US" altLang="en-US" sz="2800" b="1">
                <a:latin typeface="Comic Sans MS" pitchFamily="66" charset="0"/>
                <a:sym typeface="Wingdings" pitchFamily="2" charset="2"/>
              </a:rPr>
              <a:t>forced </a:t>
            </a:r>
            <a:br>
              <a:rPr lang="en-US" altLang="en-US" sz="2800" b="1">
                <a:latin typeface="Comic Sans MS" pitchFamily="66" charset="0"/>
                <a:sym typeface="Wingdings" pitchFamily="2" charset="2"/>
              </a:rPr>
            </a:br>
            <a:r>
              <a:rPr lang="en-US" altLang="en-US" sz="2800" b="1">
                <a:latin typeface="Comic Sans MS" pitchFamily="66" charset="0"/>
                <a:sym typeface="Wingdings" pitchFamily="2" charset="2"/>
              </a:rPr>
              <a:t>labor.</a:t>
            </a:r>
            <a:endParaRPr lang="en-US" altLang="en-US" sz="2800" b="1">
              <a:latin typeface="Comic Sans MS" pitchFamily="66" charset="0"/>
            </a:endParaRPr>
          </a:p>
          <a:p>
            <a:pPr eaLnBrk="1" hangingPunct="1">
              <a:spcBef>
                <a:spcPct val="50000"/>
              </a:spcBef>
              <a:buClr>
                <a:srgbClr val="FF7C23"/>
              </a:buClr>
              <a:buFont typeface="Arial" charset="0"/>
              <a:buAutoNum type="arabicPeriod"/>
            </a:pPr>
            <a:r>
              <a:rPr lang="en-US" altLang="en-US" sz="2800" b="1">
                <a:latin typeface="Comic Sans MS" pitchFamily="66" charset="0"/>
              </a:rPr>
              <a:t>Council of </a:t>
            </a:r>
            <a:br>
              <a:rPr lang="en-US" altLang="en-US" sz="2800" b="1">
                <a:latin typeface="Comic Sans MS" pitchFamily="66" charset="0"/>
              </a:rPr>
            </a:br>
            <a:r>
              <a:rPr lang="en-US" altLang="en-US" sz="2800" b="1">
                <a:latin typeface="Comic Sans MS" pitchFamily="66" charset="0"/>
              </a:rPr>
              <a:t>the Indies.</a:t>
            </a:r>
          </a:p>
          <a:p>
            <a:pPr lvl="1" eaLnBrk="1" hangingPunct="1">
              <a:spcBef>
                <a:spcPct val="50000"/>
              </a:spcBef>
              <a:buClr>
                <a:srgbClr val="FF7C23"/>
              </a:buClr>
              <a:buFont typeface="Arial" charset="0"/>
              <a:buBlip>
                <a:blip r:embed="rId3"/>
              </a:buBlip>
            </a:pPr>
            <a:r>
              <a:rPr lang="en-US" altLang="en-US" sz="2400" b="1">
                <a:latin typeface="Comic Sans MS" pitchFamily="66" charset="0"/>
              </a:rPr>
              <a:t>Viceroy.</a:t>
            </a:r>
          </a:p>
          <a:p>
            <a:pPr lvl="1" eaLnBrk="1" hangingPunct="1">
              <a:spcBef>
                <a:spcPct val="50000"/>
              </a:spcBef>
              <a:buClr>
                <a:srgbClr val="FF7C23"/>
              </a:buClr>
              <a:buFont typeface="Arial" charset="0"/>
              <a:buBlip>
                <a:blip r:embed="rId3"/>
              </a:buBlip>
            </a:pPr>
            <a:r>
              <a:rPr lang="en-US" altLang="en-US" sz="2400" b="1">
                <a:latin typeface="Comic Sans MS" pitchFamily="66" charset="0"/>
              </a:rPr>
              <a:t>New Spain and Peru.</a:t>
            </a:r>
          </a:p>
          <a:p>
            <a:pPr eaLnBrk="1" hangingPunct="1">
              <a:spcBef>
                <a:spcPct val="50000"/>
              </a:spcBef>
              <a:buClr>
                <a:srgbClr val="FF7C23"/>
              </a:buClr>
              <a:buFont typeface="Arial" charset="0"/>
              <a:buAutoNum type="arabicPeriod"/>
            </a:pPr>
            <a:r>
              <a:rPr lang="en-US" altLang="en-US" sz="2800" b="1">
                <a:latin typeface="Comic Sans MS" pitchFamily="66" charset="0"/>
              </a:rPr>
              <a:t>Papal agreement.</a:t>
            </a:r>
            <a:endParaRPr lang="en-US" altLang="en-US" sz="2400" b="1">
              <a:latin typeface="Comic Sans MS" pitchFamily="66" charset="0"/>
            </a:endParaRPr>
          </a:p>
        </p:txBody>
      </p:sp>
      <p:pic>
        <p:nvPicPr>
          <p:cNvPr id="51204" name="Picture 4" descr="encomienda"/>
          <p:cNvPicPr>
            <a:picLocks noChangeAspect="1" noChangeArrowheads="1"/>
          </p:cNvPicPr>
          <p:nvPr/>
        </p:nvPicPr>
        <p:blipFill>
          <a:blip r:embed="rId4" cstate="print">
            <a:lum bright="-6000" contrast="12000"/>
            <a:extLst>
              <a:ext uri="{28A0092B-C50C-407E-A947-70E740481C1C}">
                <a14:useLocalDpi xmlns="" xmlns:a14="http://schemas.microsoft.com/office/drawing/2010/main" val="0"/>
              </a:ext>
            </a:extLst>
          </a:blip>
          <a:srcRect/>
          <a:stretch>
            <a:fillRect/>
          </a:stretch>
        </p:blipFill>
        <p:spPr bwMode="auto">
          <a:xfrm>
            <a:off x="4876800" y="1905000"/>
            <a:ext cx="4038600" cy="3025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3827323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fade">
                                      <p:cBhvr>
                                        <p:cTn id="7" dur="500"/>
                                        <p:tgtEl>
                                          <p:spTgt spid="51203">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51204"/>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51203">
                                            <p:txEl>
                                              <p:pRg st="1" end="1"/>
                                            </p:txEl>
                                          </p:spTgt>
                                        </p:tgtEl>
                                        <p:attrNameLst>
                                          <p:attrName>style.visibility</p:attrName>
                                        </p:attrNameLst>
                                      </p:cBhvr>
                                      <p:to>
                                        <p:strVal val="visible"/>
                                      </p:to>
                                    </p:set>
                                    <p:animEffect transition="in" filter="fade">
                                      <p:cBhvr>
                                        <p:cTn id="14" dur="500"/>
                                        <p:tgtEl>
                                          <p:spTgt spid="51203">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51203">
                                            <p:txEl>
                                              <p:pRg st="2" end="2"/>
                                            </p:txEl>
                                          </p:spTgt>
                                        </p:tgtEl>
                                        <p:attrNameLst>
                                          <p:attrName>style.visibility</p:attrName>
                                        </p:attrNameLst>
                                      </p:cBhvr>
                                      <p:to>
                                        <p:strVal val="visible"/>
                                      </p:to>
                                    </p:set>
                                    <p:animEffect transition="in" filter="fade">
                                      <p:cBhvr>
                                        <p:cTn id="19" dur="500"/>
                                        <p:tgtEl>
                                          <p:spTgt spid="51203">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51203">
                                            <p:txEl>
                                              <p:pRg st="3" end="3"/>
                                            </p:txEl>
                                          </p:spTgt>
                                        </p:tgtEl>
                                        <p:attrNameLst>
                                          <p:attrName>style.visibility</p:attrName>
                                        </p:attrNameLst>
                                      </p:cBhvr>
                                      <p:to>
                                        <p:strVal val="visible"/>
                                      </p:to>
                                    </p:set>
                                    <p:animEffect transition="in" filter="fade">
                                      <p:cBhvr>
                                        <p:cTn id="24" dur="500"/>
                                        <p:tgtEl>
                                          <p:spTgt spid="51203">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51203">
                                            <p:txEl>
                                              <p:pRg st="4" end="4"/>
                                            </p:txEl>
                                          </p:spTgt>
                                        </p:tgtEl>
                                        <p:attrNameLst>
                                          <p:attrName>style.visibility</p:attrName>
                                        </p:attrNameLst>
                                      </p:cBhvr>
                                      <p:to>
                                        <p:strVal val="visible"/>
                                      </p:to>
                                    </p:set>
                                    <p:animEffect transition="in" filter="fade">
                                      <p:cBhvr>
                                        <p:cTn id="29" dur="500"/>
                                        <p:tgtEl>
                                          <p:spTgt spid="512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981200" y="152400"/>
            <a:ext cx="6858000" cy="701675"/>
          </a:xfrm>
          <a:prstGeom prst="rect">
            <a:avLst/>
          </a:prstGeom>
          <a:noFill/>
          <a:ln>
            <a:noFill/>
          </a:ln>
          <a:effectLst>
            <a:outerShdw dist="35921" dir="2700000" algn="ctr" rotWithShape="0">
              <a:srgbClr val="C24F00"/>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altLang="en-US" sz="4000" b="1" dirty="0">
                <a:solidFill>
                  <a:srgbClr val="FFFF00"/>
                </a:solidFill>
                <a:effectLst>
                  <a:outerShdw blurRad="38100" dist="38100" dir="2700000" algn="tl">
                    <a:srgbClr val="000000"/>
                  </a:outerShdw>
                </a:effectLst>
                <a:latin typeface="BlackChancery" pitchFamily="2" charset="0"/>
              </a:rPr>
              <a:t>The Colonial Class System</a:t>
            </a:r>
          </a:p>
        </p:txBody>
      </p:sp>
      <p:grpSp>
        <p:nvGrpSpPr>
          <p:cNvPr id="2" name="Group 3"/>
          <p:cNvGrpSpPr>
            <a:grpSpLocks/>
          </p:cNvGrpSpPr>
          <p:nvPr/>
        </p:nvGrpSpPr>
        <p:grpSpPr bwMode="auto">
          <a:xfrm>
            <a:off x="2590800" y="990600"/>
            <a:ext cx="5372100" cy="4991100"/>
            <a:chOff x="1248" y="240"/>
            <a:chExt cx="4176" cy="3600"/>
          </a:xfrm>
        </p:grpSpPr>
        <p:sp>
          <p:nvSpPr>
            <p:cNvPr id="33809" name="Pyr1"/>
            <p:cNvSpPr>
              <a:spLocks noEditPoints="1" noChangeArrowheads="1"/>
            </p:cNvSpPr>
            <p:nvPr/>
          </p:nvSpPr>
          <p:spPr bwMode="auto">
            <a:xfrm>
              <a:off x="2873" y="240"/>
              <a:ext cx="936" cy="798"/>
            </a:xfrm>
            <a:custGeom>
              <a:avLst/>
              <a:gdLst>
                <a:gd name="T0" fmla="*/ 468 w 21600"/>
                <a:gd name="T1" fmla="*/ 0 h 21600"/>
                <a:gd name="T2" fmla="*/ 936 w 21600"/>
                <a:gd name="T3" fmla="*/ 798 h 21600"/>
                <a:gd name="T4" fmla="*/ 0 w 21600"/>
                <a:gd name="T5" fmla="*/ 798 h 21600"/>
                <a:gd name="T6" fmla="*/ 0 60000 65536"/>
                <a:gd name="T7" fmla="*/ 0 60000 65536"/>
                <a:gd name="T8" fmla="*/ 0 60000 65536"/>
                <a:gd name="T9" fmla="*/ 5400 w 21600"/>
                <a:gd name="T10" fmla="*/ 11802 h 21600"/>
                <a:gd name="T11" fmla="*/ 16200 w 21600"/>
                <a:gd name="T12" fmla="*/ 20598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D8EBB3"/>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810" name="Pyr2"/>
            <p:cNvSpPr>
              <a:spLocks noEditPoints="1" noChangeArrowheads="1"/>
            </p:cNvSpPr>
            <p:nvPr/>
          </p:nvSpPr>
          <p:spPr bwMode="auto">
            <a:xfrm>
              <a:off x="2331" y="1038"/>
              <a:ext cx="2015" cy="936"/>
            </a:xfrm>
            <a:custGeom>
              <a:avLst/>
              <a:gdLst>
                <a:gd name="T0" fmla="*/ 540 w 21600"/>
                <a:gd name="T1" fmla="*/ 0 h 21600"/>
                <a:gd name="T2" fmla="*/ 1475 w 21600"/>
                <a:gd name="T3" fmla="*/ 0 h 21600"/>
                <a:gd name="T4" fmla="*/ 2015 w 21600"/>
                <a:gd name="T5" fmla="*/ 936 h 21600"/>
                <a:gd name="T6" fmla="*/ 0 w 21600"/>
                <a:gd name="T7" fmla="*/ 936 h 21600"/>
                <a:gd name="T8" fmla="*/ 0 60000 65536"/>
                <a:gd name="T9" fmla="*/ 0 60000 65536"/>
                <a:gd name="T10" fmla="*/ 0 60000 65536"/>
                <a:gd name="T11" fmla="*/ 0 60000 65536"/>
                <a:gd name="T12" fmla="*/ 5789 w 21600"/>
                <a:gd name="T13" fmla="*/ 508 h 21600"/>
                <a:gd name="T14" fmla="*/ 15811 w 21600"/>
                <a:gd name="T15" fmla="*/ 21092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CCCCFF"/>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811" name="Pyr3"/>
            <p:cNvSpPr>
              <a:spLocks noEditPoints="1" noChangeArrowheads="1"/>
            </p:cNvSpPr>
            <p:nvPr/>
          </p:nvSpPr>
          <p:spPr bwMode="auto">
            <a:xfrm>
              <a:off x="1795" y="1974"/>
              <a:ext cx="3087" cy="935"/>
            </a:xfrm>
            <a:custGeom>
              <a:avLst/>
              <a:gdLst>
                <a:gd name="T0" fmla="*/ 539 w 21600"/>
                <a:gd name="T1" fmla="*/ 0 h 21600"/>
                <a:gd name="T2" fmla="*/ 2548 w 21600"/>
                <a:gd name="T3" fmla="*/ 0 h 21600"/>
                <a:gd name="T4" fmla="*/ 3087 w 21600"/>
                <a:gd name="T5" fmla="*/ 935 h 21600"/>
                <a:gd name="T6" fmla="*/ 0 w 21600"/>
                <a:gd name="T7" fmla="*/ 935 h 21600"/>
                <a:gd name="T8" fmla="*/ 0 60000 65536"/>
                <a:gd name="T9" fmla="*/ 0 60000 65536"/>
                <a:gd name="T10" fmla="*/ 0 60000 65536"/>
                <a:gd name="T11" fmla="*/ 0 60000 65536"/>
                <a:gd name="T12" fmla="*/ 5290 w 21600"/>
                <a:gd name="T13" fmla="*/ 508 h 21600"/>
                <a:gd name="T14" fmla="*/ 16310 w 21600"/>
                <a:gd name="T15" fmla="*/ 21092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FFBE7D"/>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812" name="Pyr4"/>
            <p:cNvSpPr>
              <a:spLocks noEditPoints="1" noChangeArrowheads="1"/>
            </p:cNvSpPr>
            <p:nvPr/>
          </p:nvSpPr>
          <p:spPr bwMode="auto">
            <a:xfrm>
              <a:off x="1248" y="2904"/>
              <a:ext cx="4176" cy="936"/>
            </a:xfrm>
            <a:custGeom>
              <a:avLst/>
              <a:gdLst>
                <a:gd name="T0" fmla="*/ 540 w 21600"/>
                <a:gd name="T1" fmla="*/ 0 h 21600"/>
                <a:gd name="T2" fmla="*/ 3636 w 21600"/>
                <a:gd name="T3" fmla="*/ 0 h 21600"/>
                <a:gd name="T4" fmla="*/ 4176 w 21600"/>
                <a:gd name="T5" fmla="*/ 936 h 21600"/>
                <a:gd name="T6" fmla="*/ 0 w 21600"/>
                <a:gd name="T7" fmla="*/ 936 h 21600"/>
                <a:gd name="T8" fmla="*/ 0 60000 65536"/>
                <a:gd name="T9" fmla="*/ 0 60000 65536"/>
                <a:gd name="T10" fmla="*/ 0 60000 65536"/>
                <a:gd name="T11" fmla="*/ 0 60000 65536"/>
                <a:gd name="T12" fmla="*/ 3284 w 21600"/>
                <a:gd name="T13" fmla="*/ 508 h 21600"/>
                <a:gd name="T14" fmla="*/ 17312 w 21600"/>
                <a:gd name="T15" fmla="*/ 21092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FFFFCC"/>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23560" name="Line 8"/>
          <p:cNvSpPr>
            <a:spLocks noChangeShapeType="1"/>
          </p:cNvSpPr>
          <p:nvPr/>
        </p:nvSpPr>
        <p:spPr bwMode="auto">
          <a:xfrm>
            <a:off x="4419600" y="1600200"/>
            <a:ext cx="838200" cy="1524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797" name="Line 9"/>
          <p:cNvSpPr>
            <a:spLocks noChangeShapeType="1"/>
          </p:cNvSpPr>
          <p:nvPr/>
        </p:nvSpPr>
        <p:spPr bwMode="auto">
          <a:xfrm>
            <a:off x="5334000" y="3352800"/>
            <a:ext cx="0" cy="12954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2" name="Text Box 10"/>
          <p:cNvSpPr txBox="1">
            <a:spLocks noChangeArrowheads="1"/>
          </p:cNvSpPr>
          <p:nvPr/>
        </p:nvSpPr>
        <p:spPr bwMode="auto">
          <a:xfrm>
            <a:off x="1905000" y="1219200"/>
            <a:ext cx="25146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accent2"/>
                  </a:outerShdw>
                </a:effectLst>
              </a14:hiddenEffects>
            </a:ext>
          </a:extLst>
        </p:spPr>
        <p:txBody>
          <a:bodyPr>
            <a:spAutoFit/>
          </a:bodyPr>
          <a:lstStyle/>
          <a:p>
            <a:pPr algn="ctr">
              <a:spcBef>
                <a:spcPct val="50000"/>
              </a:spcBef>
              <a:defRPr/>
            </a:pPr>
            <a:r>
              <a:rPr lang="en-US" altLang="en-US" sz="2800" b="1" i="1" dirty="0" err="1">
                <a:solidFill>
                  <a:srgbClr val="FFFF00"/>
                </a:solidFill>
                <a:effectLst>
                  <a:outerShdw blurRad="38100" dist="38100" dir="2700000" algn="tl">
                    <a:srgbClr val="000000"/>
                  </a:outerShdw>
                </a:effectLst>
                <a:latin typeface="Comic Sans MS" pitchFamily="66" charset="0"/>
              </a:rPr>
              <a:t>Peninsulares</a:t>
            </a:r>
            <a:endParaRPr lang="en-US" altLang="en-US" sz="2800" b="1" i="1" dirty="0">
              <a:solidFill>
                <a:srgbClr val="FFFF00"/>
              </a:solidFill>
              <a:effectLst>
                <a:outerShdw blurRad="38100" dist="38100" dir="2700000" algn="tl">
                  <a:srgbClr val="000000"/>
                </a:outerShdw>
              </a:effectLst>
              <a:latin typeface="Comic Sans MS" pitchFamily="66" charset="0"/>
            </a:endParaRPr>
          </a:p>
        </p:txBody>
      </p:sp>
      <p:sp>
        <p:nvSpPr>
          <p:cNvPr id="23563" name="Text Box 11"/>
          <p:cNvSpPr txBox="1">
            <a:spLocks noChangeArrowheads="1"/>
          </p:cNvSpPr>
          <p:nvPr/>
        </p:nvSpPr>
        <p:spPr bwMode="auto">
          <a:xfrm>
            <a:off x="6553200" y="1690688"/>
            <a:ext cx="1828800"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accent2"/>
                  </a:outerShdw>
                </a:effectLst>
              </a14:hiddenEffects>
            </a:ext>
          </a:extLst>
        </p:spPr>
        <p:txBody>
          <a:bodyPr>
            <a:spAutoFit/>
          </a:bodyPr>
          <a:lstStyle/>
          <a:p>
            <a:pPr algn="ctr">
              <a:spcBef>
                <a:spcPct val="50000"/>
              </a:spcBef>
              <a:defRPr/>
            </a:pPr>
            <a:r>
              <a:rPr lang="en-US" altLang="en-US" sz="2800" b="1" i="1" dirty="0">
                <a:solidFill>
                  <a:srgbClr val="FFFF00"/>
                </a:solidFill>
                <a:effectLst>
                  <a:outerShdw blurRad="38100" dist="38100" dir="2700000" algn="tl">
                    <a:srgbClr val="000000"/>
                  </a:outerShdw>
                </a:effectLst>
                <a:latin typeface="Comic Sans MS" pitchFamily="66" charset="0"/>
              </a:rPr>
              <a:t>Creoles</a:t>
            </a:r>
          </a:p>
        </p:txBody>
      </p:sp>
      <p:sp>
        <p:nvSpPr>
          <p:cNvPr id="23564" name="Text Box 12"/>
          <p:cNvSpPr txBox="1">
            <a:spLocks noChangeArrowheads="1"/>
          </p:cNvSpPr>
          <p:nvPr/>
        </p:nvSpPr>
        <p:spPr bwMode="auto">
          <a:xfrm>
            <a:off x="1981200" y="3200400"/>
            <a:ext cx="18288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accent2"/>
                  </a:outerShdw>
                </a:effectLst>
              </a14:hiddenEffects>
            </a:ext>
          </a:extLst>
        </p:spPr>
        <p:txBody>
          <a:bodyPr>
            <a:spAutoFit/>
          </a:bodyPr>
          <a:lstStyle/>
          <a:p>
            <a:pPr algn="ctr">
              <a:spcBef>
                <a:spcPct val="50000"/>
              </a:spcBef>
              <a:defRPr/>
            </a:pPr>
            <a:r>
              <a:rPr lang="en-US" altLang="en-US" sz="2800" b="1" i="1" dirty="0">
                <a:solidFill>
                  <a:srgbClr val="FFFF00"/>
                </a:solidFill>
                <a:effectLst>
                  <a:outerShdw blurRad="38100" dist="38100" dir="2700000" algn="tl">
                    <a:srgbClr val="000000"/>
                  </a:outerShdw>
                </a:effectLst>
                <a:latin typeface="Comic Sans MS" pitchFamily="66" charset="0"/>
              </a:rPr>
              <a:t>Mestizos</a:t>
            </a:r>
          </a:p>
        </p:txBody>
      </p:sp>
      <p:sp>
        <p:nvSpPr>
          <p:cNvPr id="23565" name="Text Box 13"/>
          <p:cNvSpPr txBox="1">
            <a:spLocks noChangeArrowheads="1"/>
          </p:cNvSpPr>
          <p:nvPr/>
        </p:nvSpPr>
        <p:spPr bwMode="auto">
          <a:xfrm>
            <a:off x="7086600" y="3200400"/>
            <a:ext cx="16764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accent2"/>
                  </a:outerShdw>
                </a:effectLst>
              </a14:hiddenEffects>
            </a:ext>
          </a:extLst>
        </p:spPr>
        <p:txBody>
          <a:bodyPr>
            <a:spAutoFit/>
          </a:bodyPr>
          <a:lstStyle/>
          <a:p>
            <a:pPr algn="ctr">
              <a:spcBef>
                <a:spcPct val="50000"/>
              </a:spcBef>
              <a:defRPr/>
            </a:pPr>
            <a:r>
              <a:rPr lang="en-US" altLang="en-US" sz="2800" b="1" i="1" dirty="0">
                <a:solidFill>
                  <a:srgbClr val="FFFF00"/>
                </a:solidFill>
                <a:effectLst>
                  <a:outerShdw blurRad="38100" dist="38100" dir="2700000" algn="tl">
                    <a:srgbClr val="000000"/>
                  </a:outerShdw>
                </a:effectLst>
                <a:latin typeface="Comic Sans MS" pitchFamily="66" charset="0"/>
              </a:rPr>
              <a:t>Mulattos</a:t>
            </a:r>
          </a:p>
        </p:txBody>
      </p:sp>
      <p:sp>
        <p:nvSpPr>
          <p:cNvPr id="23566" name="Text Box 14"/>
          <p:cNvSpPr txBox="1">
            <a:spLocks noChangeArrowheads="1"/>
          </p:cNvSpPr>
          <p:nvPr/>
        </p:nvSpPr>
        <p:spPr bwMode="auto">
          <a:xfrm>
            <a:off x="1905000" y="6095999"/>
            <a:ext cx="31242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accent2"/>
                  </a:outerShdw>
                </a:effectLst>
              </a14:hiddenEffects>
            </a:ext>
          </a:extLst>
        </p:spPr>
        <p:txBody>
          <a:bodyPr>
            <a:spAutoFit/>
          </a:bodyPr>
          <a:lstStyle/>
          <a:p>
            <a:pPr algn="ctr">
              <a:spcBef>
                <a:spcPct val="50000"/>
              </a:spcBef>
              <a:defRPr/>
            </a:pPr>
            <a:r>
              <a:rPr lang="en-US" altLang="en-US" sz="2800" b="1" dirty="0">
                <a:solidFill>
                  <a:srgbClr val="FFFF00"/>
                </a:solidFill>
                <a:effectLst>
                  <a:outerShdw blurRad="38100" dist="38100" dir="2700000" algn="tl">
                    <a:srgbClr val="000000"/>
                  </a:outerShdw>
                </a:effectLst>
                <a:latin typeface="Comic Sans MS" pitchFamily="66" charset="0"/>
              </a:rPr>
              <a:t>Native Indians</a:t>
            </a:r>
          </a:p>
        </p:txBody>
      </p:sp>
      <p:sp>
        <p:nvSpPr>
          <p:cNvPr id="23567" name="Text Box 15"/>
          <p:cNvSpPr txBox="1">
            <a:spLocks noChangeArrowheads="1"/>
          </p:cNvSpPr>
          <p:nvPr/>
        </p:nvSpPr>
        <p:spPr bwMode="auto">
          <a:xfrm>
            <a:off x="5867400" y="6110288"/>
            <a:ext cx="2819400"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accent2"/>
                  </a:outerShdw>
                </a:effectLst>
              </a14:hiddenEffects>
            </a:ext>
          </a:extLst>
        </p:spPr>
        <p:txBody>
          <a:bodyPr>
            <a:spAutoFit/>
          </a:bodyPr>
          <a:lstStyle/>
          <a:p>
            <a:pPr algn="ctr">
              <a:spcBef>
                <a:spcPct val="50000"/>
              </a:spcBef>
              <a:defRPr/>
            </a:pPr>
            <a:r>
              <a:rPr lang="en-US" altLang="en-US" sz="2800" b="1" dirty="0">
                <a:solidFill>
                  <a:srgbClr val="FFFF00"/>
                </a:solidFill>
                <a:effectLst>
                  <a:outerShdw blurRad="38100" dist="38100" dir="2700000" algn="tl">
                    <a:srgbClr val="000000"/>
                  </a:outerShdw>
                </a:effectLst>
                <a:latin typeface="Comic Sans MS" pitchFamily="66" charset="0"/>
              </a:rPr>
              <a:t>Black Slaves</a:t>
            </a:r>
          </a:p>
        </p:txBody>
      </p:sp>
      <p:sp>
        <p:nvSpPr>
          <p:cNvPr id="23568" name="Line 16"/>
          <p:cNvSpPr>
            <a:spLocks noChangeShapeType="1"/>
          </p:cNvSpPr>
          <p:nvPr/>
        </p:nvSpPr>
        <p:spPr bwMode="auto">
          <a:xfrm flipH="1">
            <a:off x="5791200" y="2209800"/>
            <a:ext cx="1600200" cy="4572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9" name="Line 17"/>
          <p:cNvSpPr>
            <a:spLocks noChangeShapeType="1"/>
          </p:cNvSpPr>
          <p:nvPr/>
        </p:nvSpPr>
        <p:spPr bwMode="auto">
          <a:xfrm>
            <a:off x="3352800" y="3733800"/>
            <a:ext cx="1143000" cy="3810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0" name="Line 18"/>
          <p:cNvSpPr>
            <a:spLocks noChangeShapeType="1"/>
          </p:cNvSpPr>
          <p:nvPr/>
        </p:nvSpPr>
        <p:spPr bwMode="auto">
          <a:xfrm flipH="1">
            <a:off x="6400800" y="3733800"/>
            <a:ext cx="1371600" cy="5334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1" name="Line 19"/>
          <p:cNvSpPr>
            <a:spLocks noChangeShapeType="1"/>
          </p:cNvSpPr>
          <p:nvPr/>
        </p:nvSpPr>
        <p:spPr bwMode="auto">
          <a:xfrm flipV="1">
            <a:off x="3581400" y="5257800"/>
            <a:ext cx="1066800" cy="8382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2" name="Line 20"/>
          <p:cNvSpPr>
            <a:spLocks noChangeShapeType="1"/>
          </p:cNvSpPr>
          <p:nvPr/>
        </p:nvSpPr>
        <p:spPr bwMode="auto">
          <a:xfrm flipH="1" flipV="1">
            <a:off x="6096000" y="5181600"/>
            <a:ext cx="1066800" cy="9906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 xmlns:p14="http://schemas.microsoft.com/office/powerpoint/2010/main" val="31593832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562"/>
                                        </p:tgtEl>
                                        <p:attrNameLst>
                                          <p:attrName>style.visibility</p:attrName>
                                        </p:attrNameLst>
                                      </p:cBhvr>
                                      <p:to>
                                        <p:strVal val="visible"/>
                                      </p:to>
                                    </p:set>
                                    <p:animEffect transition="in" filter="wipe(down)">
                                      <p:cBhvr>
                                        <p:cTn id="7" dur="500"/>
                                        <p:tgtEl>
                                          <p:spTgt spid="2356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3560"/>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3563"/>
                                        </p:tgtEl>
                                        <p:attrNameLst>
                                          <p:attrName>style.visibility</p:attrName>
                                        </p:attrNameLst>
                                      </p:cBhvr>
                                      <p:to>
                                        <p:strVal val="visible"/>
                                      </p:to>
                                    </p:set>
                                    <p:animEffect transition="in" filter="wipe(down)">
                                      <p:cBhvr>
                                        <p:cTn id="14" dur="500"/>
                                        <p:tgtEl>
                                          <p:spTgt spid="23563"/>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2356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3564"/>
                                        </p:tgtEl>
                                        <p:attrNameLst>
                                          <p:attrName>style.visibility</p:attrName>
                                        </p:attrNameLst>
                                      </p:cBhvr>
                                      <p:to>
                                        <p:strVal val="visible"/>
                                      </p:to>
                                    </p:set>
                                    <p:animEffect transition="in" filter="wipe(down)">
                                      <p:cBhvr>
                                        <p:cTn id="21" dur="500"/>
                                        <p:tgtEl>
                                          <p:spTgt spid="23564"/>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23569"/>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3565"/>
                                        </p:tgtEl>
                                        <p:attrNameLst>
                                          <p:attrName>style.visibility</p:attrName>
                                        </p:attrNameLst>
                                      </p:cBhvr>
                                      <p:to>
                                        <p:strVal val="visible"/>
                                      </p:to>
                                    </p:set>
                                    <p:animEffect transition="in" filter="wipe(down)">
                                      <p:cBhvr>
                                        <p:cTn id="28" dur="500"/>
                                        <p:tgtEl>
                                          <p:spTgt spid="23565"/>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2357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3566"/>
                                        </p:tgtEl>
                                        <p:attrNameLst>
                                          <p:attrName>style.visibility</p:attrName>
                                        </p:attrNameLst>
                                      </p:cBhvr>
                                      <p:to>
                                        <p:strVal val="visible"/>
                                      </p:to>
                                    </p:set>
                                    <p:animEffect transition="in" filter="wipe(down)">
                                      <p:cBhvr>
                                        <p:cTn id="35" dur="500"/>
                                        <p:tgtEl>
                                          <p:spTgt spid="23566"/>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23571"/>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3567"/>
                                        </p:tgtEl>
                                        <p:attrNameLst>
                                          <p:attrName>style.visibility</p:attrName>
                                        </p:attrNameLst>
                                      </p:cBhvr>
                                      <p:to>
                                        <p:strVal val="visible"/>
                                      </p:to>
                                    </p:set>
                                    <p:animEffect transition="in" filter="wipe(down)">
                                      <p:cBhvr>
                                        <p:cTn id="42" dur="500"/>
                                        <p:tgtEl>
                                          <p:spTgt spid="23567"/>
                                        </p:tgtEl>
                                      </p:cBhvr>
                                    </p:animEffect>
                                  </p:childTnLst>
                                </p:cTn>
                              </p:par>
                              <p:par>
                                <p:cTn id="43" presetID="1" presetClass="entr" presetSubtype="0" fill="hold" grpId="0" nodeType="withEffect">
                                  <p:stCondLst>
                                    <p:cond delay="0"/>
                                  </p:stCondLst>
                                  <p:childTnLst>
                                    <p:set>
                                      <p:cBhvr>
                                        <p:cTn id="44" dur="1" fill="hold">
                                          <p:stCondLst>
                                            <p:cond delay="0"/>
                                          </p:stCondLst>
                                        </p:cTn>
                                        <p:tgtEl>
                                          <p:spTgt spid="235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0" grpId="0" animBg="1"/>
      <p:bldP spid="23562" grpId="0"/>
      <p:bldP spid="23563" grpId="0"/>
      <p:bldP spid="23564" grpId="0"/>
      <p:bldP spid="23565" grpId="0"/>
      <p:bldP spid="23566" grpId="0"/>
      <p:bldP spid="23567" grpId="0"/>
      <p:bldP spid="23568" grpId="0" animBg="1"/>
      <p:bldP spid="23569" grpId="0" animBg="1"/>
      <p:bldP spid="23570" grpId="0" animBg="1"/>
      <p:bldP spid="23571" grpId="0" animBg="1"/>
      <p:bldP spid="2357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04800" y="0"/>
            <a:ext cx="7391400" cy="1384995"/>
          </a:xfrm>
          <a:prstGeom prst="rect">
            <a:avLst/>
          </a:prstGeom>
          <a:noFill/>
          <a:ln>
            <a:noFill/>
          </a:ln>
          <a:effectLst>
            <a:outerShdw dist="35921" dir="2700000" algn="ctr" rotWithShape="0">
              <a:srgbClr val="C24F00"/>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altLang="en-US" sz="4200" b="1" dirty="0">
                <a:solidFill>
                  <a:srgbClr val="FFFF00"/>
                </a:solidFill>
                <a:effectLst>
                  <a:outerShdw blurRad="38100" dist="38100" dir="2700000" algn="tl">
                    <a:srgbClr val="000000"/>
                  </a:outerShdw>
                </a:effectLst>
                <a:latin typeface="BlackChancery" pitchFamily="2" charset="0"/>
              </a:rPr>
              <a:t>Father Bartolome de Las Casas</a:t>
            </a:r>
          </a:p>
        </p:txBody>
      </p:sp>
      <p:pic>
        <p:nvPicPr>
          <p:cNvPr id="3789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l="11461" r="11440"/>
          <a:stretch>
            <a:fillRect/>
          </a:stretch>
        </p:blipFill>
        <p:spPr bwMode="auto">
          <a:xfrm>
            <a:off x="1790700" y="1398850"/>
            <a:ext cx="4419600" cy="4300538"/>
          </a:xfrm>
          <a:prstGeom prst="rect">
            <a:avLst/>
          </a:prstGeom>
          <a:noFill/>
          <a:ln w="9525">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pic>
      <p:sp>
        <p:nvSpPr>
          <p:cNvPr id="24580" name="Rectangle 4"/>
          <p:cNvSpPr>
            <a:spLocks noChangeArrowheads="1"/>
          </p:cNvSpPr>
          <p:nvPr/>
        </p:nvSpPr>
        <p:spPr bwMode="auto">
          <a:xfrm>
            <a:off x="2971800" y="5867400"/>
            <a:ext cx="48006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tx2"/>
                  </a:outerShdw>
                </a:effectLst>
              </a14:hiddenEffects>
            </a:ext>
          </a:extLst>
        </p:spPr>
        <p:txBody>
          <a:bodyPr>
            <a:spAutoFit/>
          </a:bodyPr>
          <a:lstStyle/>
          <a:p>
            <a:pPr algn="ctr">
              <a:buClr>
                <a:schemeClr val="accent2"/>
              </a:buClr>
              <a:buSzPct val="130000"/>
              <a:buFont typeface="Lucida Sans" pitchFamily="34" charset="0"/>
              <a:buBlip>
                <a:blip r:embed="rId4"/>
              </a:buBlip>
              <a:defRPr/>
            </a:pPr>
            <a:r>
              <a:rPr lang="en-US" altLang="en-US" sz="2800" b="1" dirty="0"/>
              <a:t> </a:t>
            </a:r>
            <a:r>
              <a:rPr lang="en-US" altLang="en-US" sz="2800" b="1" dirty="0">
                <a:solidFill>
                  <a:srgbClr val="FFFF00"/>
                </a:solidFill>
                <a:effectLst>
                  <a:outerShdw blurRad="38100" dist="38100" dir="2700000" algn="tl">
                    <a:srgbClr val="000000"/>
                  </a:outerShdw>
                </a:effectLst>
                <a:latin typeface="Comic Sans MS" pitchFamily="66" charset="0"/>
              </a:rPr>
              <a:t>New Laws </a:t>
            </a:r>
            <a:r>
              <a:rPr lang="en-US" altLang="en-US" sz="2800" b="1" dirty="0">
                <a:solidFill>
                  <a:srgbClr val="FFFF00"/>
                </a:solidFill>
                <a:effectLst>
                  <a:outerShdw blurRad="38100" dist="38100" dir="2700000" algn="tl">
                    <a:srgbClr val="000000"/>
                  </a:outerShdw>
                </a:effectLst>
                <a:latin typeface="Comic Sans MS" pitchFamily="66" charset="0"/>
                <a:sym typeface="Wingdings" pitchFamily="2" charset="2"/>
              </a:rPr>
              <a:t></a:t>
            </a:r>
            <a:r>
              <a:rPr lang="en-US" altLang="en-US" sz="2800" b="1" dirty="0">
                <a:solidFill>
                  <a:srgbClr val="FFFF00"/>
                </a:solidFill>
                <a:effectLst>
                  <a:outerShdw blurRad="38100" dist="38100" dir="2700000" algn="tl">
                    <a:srgbClr val="000000"/>
                  </a:outerShdw>
                </a:effectLst>
                <a:latin typeface="Comic Sans MS" pitchFamily="66" charset="0"/>
              </a:rPr>
              <a:t> 1542</a:t>
            </a:r>
          </a:p>
        </p:txBody>
      </p:sp>
    </p:spTree>
    <p:extLst>
      <p:ext uri="{BB962C8B-B14F-4D97-AF65-F5344CB8AC3E}">
        <p14:creationId xmlns="" xmlns:p14="http://schemas.microsoft.com/office/powerpoint/2010/main" val="33908931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568036" y="263236"/>
            <a:ext cx="6781800" cy="1250950"/>
          </a:xfrm>
          <a:prstGeom prst="rect">
            <a:avLst/>
          </a:prstGeom>
          <a:noFill/>
          <a:ln>
            <a:noFill/>
          </a:ln>
          <a:effectLst>
            <a:outerShdw dist="35921" dir="2700000" algn="ctr" rotWithShape="0">
              <a:srgbClr val="C24F00"/>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altLang="en-US" sz="3800" b="1" dirty="0">
                <a:solidFill>
                  <a:srgbClr val="FFFF00"/>
                </a:solidFill>
                <a:effectLst>
                  <a:outerShdw blurRad="38100" dist="38100" dir="2700000" algn="tl">
                    <a:srgbClr val="000000"/>
                  </a:outerShdw>
                </a:effectLst>
                <a:latin typeface="BlackChancery" pitchFamily="2" charset="0"/>
              </a:rPr>
              <a:t>The Influence of the Colonial Catholic Church</a:t>
            </a:r>
          </a:p>
        </p:txBody>
      </p:sp>
      <p:sp>
        <p:nvSpPr>
          <p:cNvPr id="25604" name="Rectangle 4"/>
          <p:cNvSpPr>
            <a:spLocks noChangeArrowheads="1"/>
          </p:cNvSpPr>
          <p:nvPr/>
        </p:nvSpPr>
        <p:spPr bwMode="auto">
          <a:xfrm>
            <a:off x="1981200" y="3810000"/>
            <a:ext cx="3429000" cy="944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accent2"/>
                  </a:outerShdw>
                </a:effectLst>
              </a14:hiddenEffects>
            </a:ext>
          </a:extLst>
        </p:spPr>
        <p:txBody>
          <a:bodyPr>
            <a:spAutoFit/>
          </a:bodyPr>
          <a:lstStyle/>
          <a:p>
            <a:pPr algn="ctr">
              <a:buClr>
                <a:schemeClr val="accent2"/>
              </a:buClr>
              <a:buFont typeface="Arial" charset="0"/>
              <a:buNone/>
              <a:defRPr/>
            </a:pPr>
            <a:r>
              <a:rPr lang="en-US" altLang="en-US" sz="3200" b="1">
                <a:solidFill>
                  <a:srgbClr val="C24F00"/>
                </a:solidFill>
                <a:effectLst>
                  <a:outerShdw blurRad="38100" dist="38100" dir="2700000" algn="tl">
                    <a:srgbClr val="000000"/>
                  </a:outerShdw>
                </a:effectLst>
                <a:latin typeface="Comic Sans MS" pitchFamily="66" charset="0"/>
              </a:rPr>
              <a:t> </a:t>
            </a:r>
            <a:r>
              <a:rPr lang="en-US" altLang="en-US" sz="2400" b="1">
                <a:solidFill>
                  <a:srgbClr val="C24F00"/>
                </a:solidFill>
                <a:effectLst>
                  <a:outerShdw blurRad="38100" dist="38100" dir="2700000" algn="tl">
                    <a:srgbClr val="000000"/>
                  </a:outerShdw>
                </a:effectLst>
                <a:latin typeface="Comic Sans MS" pitchFamily="66" charset="0"/>
              </a:rPr>
              <a:t>Guadalajara Cathedral</a:t>
            </a:r>
          </a:p>
        </p:txBody>
      </p:sp>
      <p:pic>
        <p:nvPicPr>
          <p:cNvPr id="25606" name="Picture 6" descr="cathedral"/>
          <p:cNvPicPr>
            <a:picLocks noChangeAspect="1" noChangeArrowheads="1"/>
          </p:cNvPicPr>
          <p:nvPr/>
        </p:nvPicPr>
        <p:blipFill>
          <a:blip r:embed="rId3" cstate="print">
            <a:lum contrast="6000"/>
            <a:extLst>
              <a:ext uri="{28A0092B-C50C-407E-A947-70E740481C1C}">
                <a14:useLocalDpi xmlns="" xmlns:a14="http://schemas.microsoft.com/office/drawing/2010/main" val="0"/>
              </a:ext>
            </a:extLst>
          </a:blip>
          <a:srcRect r="-304" b="3334"/>
          <a:stretch>
            <a:fillRect/>
          </a:stretch>
        </p:blipFill>
        <p:spPr bwMode="auto">
          <a:xfrm>
            <a:off x="2147888" y="1676400"/>
            <a:ext cx="3186112" cy="2243138"/>
          </a:xfrm>
          <a:prstGeom prst="rect">
            <a:avLst/>
          </a:prstGeom>
          <a:noFill/>
          <a:ln w="9525">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pic>
      <p:pic>
        <p:nvPicPr>
          <p:cNvPr id="25612" name="Picture 12" descr="Our Lady of Guadalup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7315200" y="914400"/>
            <a:ext cx="1143000"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13" name="Rectangle 13"/>
          <p:cNvSpPr>
            <a:spLocks noChangeArrowheads="1"/>
          </p:cNvSpPr>
          <p:nvPr/>
        </p:nvSpPr>
        <p:spPr bwMode="auto">
          <a:xfrm>
            <a:off x="6629400" y="3200400"/>
            <a:ext cx="2362200" cy="944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accent2"/>
                  </a:outerShdw>
                </a:effectLst>
              </a14:hiddenEffects>
            </a:ext>
          </a:extLst>
        </p:spPr>
        <p:txBody>
          <a:bodyPr>
            <a:spAutoFit/>
          </a:bodyPr>
          <a:lstStyle/>
          <a:p>
            <a:pPr algn="ctr">
              <a:buClr>
                <a:schemeClr val="accent2"/>
              </a:buClr>
              <a:buFont typeface="Arial" charset="0"/>
              <a:buNone/>
              <a:defRPr/>
            </a:pPr>
            <a:r>
              <a:rPr lang="en-US" altLang="en-US" sz="3200" b="1">
                <a:solidFill>
                  <a:srgbClr val="C24F00"/>
                </a:solidFill>
                <a:effectLst>
                  <a:outerShdw blurRad="38100" dist="38100" dir="2700000" algn="tl">
                    <a:srgbClr val="000000"/>
                  </a:outerShdw>
                </a:effectLst>
                <a:latin typeface="Comic Sans MS" pitchFamily="66" charset="0"/>
              </a:rPr>
              <a:t> </a:t>
            </a:r>
            <a:r>
              <a:rPr lang="en-US" altLang="en-US" sz="2400" b="1">
                <a:solidFill>
                  <a:srgbClr val="C24F00"/>
                </a:solidFill>
                <a:effectLst>
                  <a:outerShdw blurRad="38100" dist="38100" dir="2700000" algn="tl">
                    <a:srgbClr val="000000"/>
                  </a:outerShdw>
                </a:effectLst>
                <a:latin typeface="Comic Sans MS" pitchFamily="66" charset="0"/>
              </a:rPr>
              <a:t>Our Lady of Guadalupe</a:t>
            </a:r>
          </a:p>
        </p:txBody>
      </p:sp>
      <p:pic>
        <p:nvPicPr>
          <p:cNvPr id="25615" name="Picture 15" descr="sdmis_ext"/>
          <p:cNvPicPr>
            <a:picLocks noChangeAspect="1" noChangeArrowheads="1"/>
          </p:cNvPicPr>
          <p:nvPr/>
        </p:nvPicPr>
        <p:blipFill>
          <a:blip r:embed="rId5" cstate="print">
            <a:lum contrast="12000"/>
            <a:extLst>
              <a:ext uri="{28A0092B-C50C-407E-A947-70E740481C1C}">
                <a14:useLocalDpi xmlns="" xmlns:a14="http://schemas.microsoft.com/office/drawing/2010/main" val="0"/>
              </a:ext>
            </a:extLst>
          </a:blip>
          <a:srcRect/>
          <a:stretch>
            <a:fillRect/>
          </a:stretch>
        </p:blipFill>
        <p:spPr bwMode="auto">
          <a:xfrm>
            <a:off x="5715000" y="4267200"/>
            <a:ext cx="2971800" cy="2370138"/>
          </a:xfrm>
          <a:prstGeom prst="rect">
            <a:avLst/>
          </a:prstGeom>
          <a:noFill/>
          <a:ln w="9525">
            <a:solidFill>
              <a:schemeClr val="accent2"/>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25616" name="Rectangle 16"/>
          <p:cNvSpPr>
            <a:spLocks noChangeArrowheads="1"/>
          </p:cNvSpPr>
          <p:nvPr/>
        </p:nvSpPr>
        <p:spPr bwMode="auto">
          <a:xfrm>
            <a:off x="2971800" y="5973763"/>
            <a:ext cx="274320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accent2"/>
                  </a:outerShdw>
                </a:effectLst>
              </a14:hiddenEffects>
            </a:ext>
          </a:extLst>
        </p:spPr>
        <p:txBody>
          <a:bodyPr>
            <a:spAutoFit/>
          </a:bodyPr>
          <a:lstStyle/>
          <a:p>
            <a:pPr algn="ctr">
              <a:buClr>
                <a:schemeClr val="accent2"/>
              </a:buClr>
              <a:buFont typeface="Arial" charset="0"/>
              <a:buNone/>
              <a:defRPr/>
            </a:pPr>
            <a:r>
              <a:rPr lang="en-US" altLang="en-US" sz="3200" b="1">
                <a:solidFill>
                  <a:srgbClr val="C24F00"/>
                </a:solidFill>
                <a:effectLst>
                  <a:outerShdw blurRad="38100" dist="38100" dir="2700000" algn="tl">
                    <a:srgbClr val="000000"/>
                  </a:outerShdw>
                </a:effectLst>
                <a:latin typeface="Comic Sans MS" pitchFamily="66" charset="0"/>
              </a:rPr>
              <a:t> </a:t>
            </a:r>
            <a:r>
              <a:rPr lang="en-US" altLang="en-US" sz="2400" b="1">
                <a:solidFill>
                  <a:srgbClr val="C24F00"/>
                </a:solidFill>
                <a:effectLst>
                  <a:outerShdw blurRad="38100" dist="38100" dir="2700000" algn="tl">
                    <a:srgbClr val="000000"/>
                  </a:outerShdw>
                </a:effectLst>
                <a:latin typeface="Comic Sans MS" pitchFamily="66" charset="0"/>
              </a:rPr>
              <a:t>Spanish Mission</a:t>
            </a:r>
          </a:p>
        </p:txBody>
      </p:sp>
    </p:spTree>
    <p:extLst>
      <p:ext uri="{BB962C8B-B14F-4D97-AF65-F5344CB8AC3E}">
        <p14:creationId xmlns="" xmlns:p14="http://schemas.microsoft.com/office/powerpoint/2010/main" val="16733095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56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6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6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6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P spid="25613" grpId="0"/>
      <p:bldP spid="256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solidFill>
                  <a:srgbClr val="FFFF00"/>
                </a:solidFill>
              </a:rPr>
              <a:t>Eastern Trade Routes</a:t>
            </a:r>
            <a:endParaRPr lang="en-US" b="1" dirty="0">
              <a:solidFill>
                <a:srgbClr val="FFFF00"/>
              </a:solidFill>
            </a:endParaRPr>
          </a:p>
        </p:txBody>
      </p:sp>
      <p:sp>
        <p:nvSpPr>
          <p:cNvPr id="3" name="Content Placeholder 2"/>
          <p:cNvSpPr>
            <a:spLocks noGrp="1"/>
          </p:cNvSpPr>
          <p:nvPr>
            <p:ph idx="1"/>
          </p:nvPr>
        </p:nvSpPr>
        <p:spPr/>
        <p:txBody>
          <a:bodyPr/>
          <a:lstStyle/>
          <a:p>
            <a:endParaRPr lang="en-US"/>
          </a:p>
        </p:txBody>
      </p:sp>
      <p:pic>
        <p:nvPicPr>
          <p:cNvPr id="1026" name="Picture 2" descr="Map of Eurasia with drawn lines for overland and maritime routes"/>
          <p:cNvPicPr>
            <a:picLocks noChangeAspect="1" noChangeArrowheads="1"/>
          </p:cNvPicPr>
          <p:nvPr/>
        </p:nvPicPr>
        <p:blipFill>
          <a:blip r:embed="rId2" cstate="print"/>
          <a:srcRect/>
          <a:stretch>
            <a:fillRect/>
          </a:stretch>
        </p:blipFill>
        <p:spPr bwMode="auto">
          <a:xfrm>
            <a:off x="0" y="1143000"/>
            <a:ext cx="8787026" cy="5715000"/>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lstStyle/>
          <a:p>
            <a:r>
              <a:rPr lang="en-US" dirty="0" smtClean="0">
                <a:solidFill>
                  <a:srgbClr val="FC72F2"/>
                </a:solidFill>
              </a:rPr>
              <a:t>The Atlantic Slave Trade</a:t>
            </a:r>
            <a:endParaRPr lang="en-US" dirty="0">
              <a:solidFill>
                <a:srgbClr val="FC72F2"/>
              </a:solidFill>
            </a:endParaRPr>
          </a:p>
        </p:txBody>
      </p:sp>
      <p:sp>
        <p:nvSpPr>
          <p:cNvPr id="3" name="Content Placeholder 2"/>
          <p:cNvSpPr>
            <a:spLocks noGrp="1"/>
          </p:cNvSpPr>
          <p:nvPr>
            <p:ph idx="1"/>
          </p:nvPr>
        </p:nvSpPr>
        <p:spPr>
          <a:xfrm>
            <a:off x="457200" y="762000"/>
            <a:ext cx="8458200" cy="5867400"/>
          </a:xfrm>
        </p:spPr>
        <p:txBody>
          <a:bodyPr>
            <a:normAutofit lnSpcReduction="10000"/>
          </a:bodyPr>
          <a:lstStyle/>
          <a:p>
            <a:pPr marL="514350" indent="-514350">
              <a:buFont typeface="+mj-lt"/>
              <a:buAutoNum type="arabicPeriod"/>
            </a:pPr>
            <a:r>
              <a:rPr lang="en-US" b="1" dirty="0" smtClean="0">
                <a:solidFill>
                  <a:srgbClr val="FFFF00"/>
                </a:solidFill>
              </a:rPr>
              <a:t>How did each of the following contribute to the development of the slave trade?</a:t>
            </a:r>
          </a:p>
          <a:p>
            <a:r>
              <a:rPr lang="en-US" dirty="0" smtClean="0"/>
              <a:t>European colonization</a:t>
            </a:r>
          </a:p>
          <a:p>
            <a:r>
              <a:rPr lang="en-US" dirty="0" smtClean="0"/>
              <a:t>smallpox</a:t>
            </a:r>
          </a:p>
          <a:p>
            <a:r>
              <a:rPr lang="en-US" dirty="0" smtClean="0"/>
              <a:t>African rulers &amp; merchants</a:t>
            </a:r>
          </a:p>
          <a:p>
            <a:pPr marL="514350" indent="-514350">
              <a:buAutoNum type="arabicPeriod" startAt="2"/>
            </a:pPr>
            <a:r>
              <a:rPr lang="en-US" b="1" dirty="0" smtClean="0">
                <a:solidFill>
                  <a:srgbClr val="6DF927"/>
                </a:solidFill>
              </a:rPr>
              <a:t>What were the consequences of the slave trade for each of the following?</a:t>
            </a:r>
          </a:p>
          <a:p>
            <a:pPr marL="514350" indent="-514350"/>
            <a:r>
              <a:rPr lang="en-US" dirty="0" smtClean="0"/>
              <a:t>African societies</a:t>
            </a:r>
          </a:p>
          <a:p>
            <a:pPr marL="514350" indent="-514350"/>
            <a:r>
              <a:rPr lang="en-US" dirty="0" smtClean="0"/>
              <a:t>American colonies</a:t>
            </a:r>
          </a:p>
          <a:p>
            <a:pPr marL="514350" indent="-514350"/>
            <a:r>
              <a:rPr lang="en-US" dirty="0" smtClean="0"/>
              <a:t>Enslaved Africans</a:t>
            </a:r>
          </a:p>
          <a:p>
            <a:pPr marL="514350" indent="-514350"/>
            <a:r>
              <a:rPr lang="en-US" dirty="0" smtClean="0"/>
              <a:t>American culture/society</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b="1" dirty="0" smtClean="0"/>
              <a:t>Early Portuguese Slave Trade</a:t>
            </a:r>
            <a:endParaRPr lang="en-US" dirty="0"/>
          </a:p>
        </p:txBody>
      </p:sp>
      <p:pic>
        <p:nvPicPr>
          <p:cNvPr id="4" name="Content Placeholder 4" descr="Z:\Publishing\powerpoint\World history\ZP301\africanslament.jpg"/>
          <p:cNvPicPr>
            <a:picLocks noGrp="1" noChangeAspect="1" noChangeArrowheads="1"/>
          </p:cNvPicPr>
          <p:nvPr>
            <p:ph idx="1"/>
          </p:nvPr>
        </p:nvPicPr>
        <p:blipFill>
          <a:blip r:embed="rId3" cstate="print"/>
          <a:srcRect/>
          <a:stretch>
            <a:fillRect/>
          </a:stretch>
        </p:blipFill>
        <p:spPr bwMode="auto">
          <a:xfrm>
            <a:off x="2819400" y="3733800"/>
            <a:ext cx="5578929" cy="3124200"/>
          </a:xfrm>
          <a:prstGeom prst="rect">
            <a:avLst/>
          </a:prstGeom>
          <a:noFill/>
        </p:spPr>
      </p:pic>
      <p:sp>
        <p:nvSpPr>
          <p:cNvPr id="5" name="TextBox 4"/>
          <p:cNvSpPr txBox="1"/>
          <p:nvPr/>
        </p:nvSpPr>
        <p:spPr>
          <a:xfrm>
            <a:off x="762000" y="685800"/>
            <a:ext cx="7698454" cy="954107"/>
          </a:xfrm>
          <a:prstGeom prst="rect">
            <a:avLst/>
          </a:prstGeom>
          <a:noFill/>
        </p:spPr>
        <p:txBody>
          <a:bodyPr wrap="square" rtlCol="0">
            <a:spAutoFit/>
          </a:bodyPr>
          <a:lstStyle/>
          <a:p>
            <a:pPr>
              <a:buFont typeface="Wingdings" pitchFamily="2" charset="2"/>
              <a:buChar char="Ø"/>
            </a:pPr>
            <a:r>
              <a:rPr lang="en-US" sz="2800" dirty="0" smtClean="0"/>
              <a:t>As </a:t>
            </a:r>
            <a:r>
              <a:rPr lang="en-US" sz="2800" dirty="0" smtClean="0">
                <a:solidFill>
                  <a:srgbClr val="FFC000"/>
                </a:solidFill>
              </a:rPr>
              <a:t>Portuguese</a:t>
            </a:r>
            <a:r>
              <a:rPr lang="en-US" sz="2800" dirty="0" smtClean="0"/>
              <a:t> travelled along west African coast, </a:t>
            </a:r>
          </a:p>
          <a:p>
            <a:r>
              <a:rPr lang="en-US" sz="2800" dirty="0" smtClean="0"/>
              <a:t>      established trade outposts</a:t>
            </a:r>
            <a:endParaRPr lang="en-US" sz="2800" dirty="0"/>
          </a:p>
        </p:txBody>
      </p:sp>
      <p:sp>
        <p:nvSpPr>
          <p:cNvPr id="6" name="Rectangle 5"/>
          <p:cNvSpPr/>
          <p:nvPr/>
        </p:nvSpPr>
        <p:spPr>
          <a:xfrm>
            <a:off x="228600" y="1676400"/>
            <a:ext cx="8915400" cy="4493538"/>
          </a:xfrm>
          <a:prstGeom prst="rect">
            <a:avLst/>
          </a:prstGeom>
        </p:spPr>
        <p:txBody>
          <a:bodyPr wrap="square">
            <a:spAutoFit/>
          </a:bodyPr>
          <a:lstStyle/>
          <a:p>
            <a:pPr>
              <a:buFont typeface="Arial" pitchFamily="34" charset="0"/>
              <a:buChar char="•"/>
            </a:pPr>
            <a:r>
              <a:rPr lang="en-US" sz="2600" dirty="0" smtClean="0"/>
              <a:t>Involved in the </a:t>
            </a:r>
            <a:r>
              <a:rPr lang="en-US" sz="2600" dirty="0" smtClean="0">
                <a:solidFill>
                  <a:srgbClr val="FC72F2"/>
                </a:solidFill>
              </a:rPr>
              <a:t>slave trade </a:t>
            </a:r>
            <a:r>
              <a:rPr lang="en-US" sz="2600" dirty="0" smtClean="0"/>
              <a:t>around 1443</a:t>
            </a:r>
          </a:p>
          <a:p>
            <a:pPr>
              <a:buFont typeface="Arial" pitchFamily="34" charset="0"/>
              <a:buChar char="•"/>
            </a:pPr>
            <a:r>
              <a:rPr lang="en-US" sz="2600" dirty="0" smtClean="0">
                <a:solidFill>
                  <a:srgbClr val="FFFF00"/>
                </a:solidFill>
              </a:rPr>
              <a:t>Pope Nicholas V</a:t>
            </a:r>
            <a:r>
              <a:rPr lang="en-US" sz="2600" dirty="0" smtClean="0"/>
              <a:t> sanctioned the slave trade</a:t>
            </a:r>
          </a:p>
          <a:p>
            <a:pPr>
              <a:buFont typeface="Arial" pitchFamily="34" charset="0"/>
              <a:buChar char="•"/>
            </a:pPr>
            <a:r>
              <a:rPr lang="en-US" sz="2600" dirty="0" smtClean="0"/>
              <a:t>Local </a:t>
            </a:r>
            <a:r>
              <a:rPr lang="en-US" sz="2600" dirty="0" smtClean="0">
                <a:solidFill>
                  <a:srgbClr val="66FFFF"/>
                </a:solidFill>
              </a:rPr>
              <a:t>African slave trade </a:t>
            </a:r>
            <a:r>
              <a:rPr lang="en-US" sz="2600" dirty="0" smtClean="0"/>
              <a:t>already existed</a:t>
            </a:r>
          </a:p>
          <a:p>
            <a:pPr>
              <a:buFont typeface="Arial" pitchFamily="34" charset="0"/>
              <a:buChar char="•"/>
            </a:pPr>
            <a:r>
              <a:rPr lang="en-US" sz="2600" dirty="0" smtClean="0"/>
              <a:t>Eventually used by </a:t>
            </a:r>
            <a:r>
              <a:rPr lang="en-US" sz="2600" dirty="0" smtClean="0">
                <a:solidFill>
                  <a:srgbClr val="6DF927"/>
                </a:solidFill>
              </a:rPr>
              <a:t>Spanish </a:t>
            </a:r>
            <a:r>
              <a:rPr lang="en-US" sz="2600" dirty="0" smtClean="0"/>
              <a:t>for plantations in the New World </a:t>
            </a:r>
          </a:p>
          <a:p>
            <a:r>
              <a:rPr lang="en-US" sz="2600" dirty="0" smtClean="0"/>
              <a:t>as the native Indian population declined due to disease &amp; overwork </a:t>
            </a:r>
          </a:p>
          <a:p>
            <a:endParaRPr lang="en-US" sz="2600" dirty="0" smtClean="0"/>
          </a:p>
          <a:p>
            <a:pPr>
              <a:buFont typeface="Wingdings" pitchFamily="2" charset="2"/>
              <a:buChar char="Ø"/>
            </a:pPr>
            <a:r>
              <a:rPr lang="en-US" sz="2600" dirty="0" smtClean="0"/>
              <a:t>1600’s-1800, </a:t>
            </a:r>
          </a:p>
          <a:p>
            <a:r>
              <a:rPr lang="en-US" sz="2600" dirty="0" smtClean="0"/>
              <a:t>     </a:t>
            </a:r>
            <a:r>
              <a:rPr lang="en-US" sz="2600" b="1" dirty="0" smtClean="0">
                <a:solidFill>
                  <a:srgbClr val="FC72F2"/>
                </a:solidFill>
              </a:rPr>
              <a:t>England </a:t>
            </a:r>
          </a:p>
          <a:p>
            <a:r>
              <a:rPr lang="en-US" sz="2600" dirty="0" smtClean="0"/>
              <a:t>dominates the </a:t>
            </a:r>
          </a:p>
          <a:p>
            <a:r>
              <a:rPr lang="en-US" sz="2600" dirty="0" smtClean="0"/>
              <a:t>   slave trade</a:t>
            </a: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heckerboard(across)">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additive="base">
                                        <p:cTn id="21"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3"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6">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2"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 calcmode="lin" valueType="num">
                                      <p:cBhvr additive="base">
                                        <p:cTn id="33"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6">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12" fill="hold" nodeType="with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p:cTn id="43" dur="500" decel="50000" fill="hold">
                                          <p:stCondLst>
                                            <p:cond delay="0"/>
                                          </p:stCondLst>
                                        </p:cTn>
                                        <p:tgtEl>
                                          <p:spTgt spid="6">
                                            <p:txEl>
                                              <p:pRg st="6" end="6"/>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6">
                                            <p:txEl>
                                              <p:pRg st="6" end="6"/>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6">
                                            <p:txEl>
                                              <p:pRg st="6" end="6"/>
                                            </p:txEl>
                                          </p:spTgt>
                                        </p:tgtEl>
                                        <p:attrNameLst>
                                          <p:attrName>ppt_w</p:attrName>
                                        </p:attrNameLst>
                                      </p:cBhvr>
                                      <p:tavLst>
                                        <p:tav tm="0">
                                          <p:val>
                                            <p:strVal val="#ppt_w*.05"/>
                                          </p:val>
                                        </p:tav>
                                        <p:tav tm="100000">
                                          <p:val>
                                            <p:strVal val="#ppt_w"/>
                                          </p:val>
                                        </p:tav>
                                      </p:tavLst>
                                    </p:anim>
                                    <p:anim calcmode="lin" valueType="num">
                                      <p:cBhvr>
                                        <p:cTn id="46" dur="1000" fill="hold"/>
                                        <p:tgtEl>
                                          <p:spTgt spid="6">
                                            <p:txEl>
                                              <p:pRg st="6" end="6"/>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6">
                                            <p:txEl>
                                              <p:pRg st="6" end="6"/>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6">
                                            <p:txEl>
                                              <p:pRg st="6" end="6"/>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6">
                                            <p:txEl>
                                              <p:pRg st="6" end="6"/>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6">
                                            <p:txEl>
                                              <p:pRg st="6" end="6"/>
                                            </p:txEl>
                                          </p:spTgt>
                                        </p:tgtEl>
                                      </p:cBhvr>
                                    </p:animEffect>
                                  </p:childTnLst>
                                </p:cTn>
                              </p:par>
                              <p:par>
                                <p:cTn id="51" presetID="25" presetClass="entr" presetSubtype="0" fill="hold" nodeType="withEffect">
                                  <p:stCondLst>
                                    <p:cond delay="0"/>
                                  </p:stCondLst>
                                  <p:childTnLst>
                                    <p:set>
                                      <p:cBhvr>
                                        <p:cTn id="52" dur="1" fill="hold">
                                          <p:stCondLst>
                                            <p:cond delay="0"/>
                                          </p:stCondLst>
                                        </p:cTn>
                                        <p:tgtEl>
                                          <p:spTgt spid="6">
                                            <p:txEl>
                                              <p:pRg st="7" end="7"/>
                                            </p:txEl>
                                          </p:spTgt>
                                        </p:tgtEl>
                                        <p:attrNameLst>
                                          <p:attrName>style.visibility</p:attrName>
                                        </p:attrNameLst>
                                      </p:cBhvr>
                                      <p:to>
                                        <p:strVal val="visible"/>
                                      </p:to>
                                    </p:set>
                                    <p:anim calcmode="lin" valueType="num">
                                      <p:cBhvr>
                                        <p:cTn id="53" dur="500" decel="50000" fill="hold">
                                          <p:stCondLst>
                                            <p:cond delay="0"/>
                                          </p:stCondLst>
                                        </p:cTn>
                                        <p:tgtEl>
                                          <p:spTgt spid="6">
                                            <p:txEl>
                                              <p:pRg st="7" end="7"/>
                                            </p:txEl>
                                          </p:spTgt>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6">
                                            <p:txEl>
                                              <p:pRg st="7" end="7"/>
                                            </p:txEl>
                                          </p:spTgt>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6">
                                            <p:txEl>
                                              <p:pRg st="7" end="7"/>
                                            </p:txEl>
                                          </p:spTgt>
                                        </p:tgtEl>
                                        <p:attrNameLst>
                                          <p:attrName>ppt_w</p:attrName>
                                        </p:attrNameLst>
                                      </p:cBhvr>
                                      <p:tavLst>
                                        <p:tav tm="0">
                                          <p:val>
                                            <p:strVal val="#ppt_w*.05"/>
                                          </p:val>
                                        </p:tav>
                                        <p:tav tm="100000">
                                          <p:val>
                                            <p:strVal val="#ppt_w"/>
                                          </p:val>
                                        </p:tav>
                                      </p:tavLst>
                                    </p:anim>
                                    <p:anim calcmode="lin" valueType="num">
                                      <p:cBhvr>
                                        <p:cTn id="56" dur="1000" fill="hold"/>
                                        <p:tgtEl>
                                          <p:spTgt spid="6">
                                            <p:txEl>
                                              <p:pRg st="7" end="7"/>
                                            </p:txEl>
                                          </p:spTgt>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6">
                                            <p:txEl>
                                              <p:pRg st="7" end="7"/>
                                            </p:txEl>
                                          </p:spTgt>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6">
                                            <p:txEl>
                                              <p:pRg st="7" end="7"/>
                                            </p:txEl>
                                          </p:spTgt>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6">
                                            <p:txEl>
                                              <p:pRg st="7" end="7"/>
                                            </p:txEl>
                                          </p:spTgt>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6">
                                            <p:txEl>
                                              <p:pRg st="7" end="7"/>
                                            </p:txEl>
                                          </p:spTgt>
                                        </p:tgtEl>
                                      </p:cBhvr>
                                    </p:animEffect>
                                  </p:childTnLst>
                                </p:cTn>
                              </p:par>
                              <p:par>
                                <p:cTn id="61" presetID="25" presetClass="entr" presetSubtype="0" fill="hold" nodeType="withEffect">
                                  <p:stCondLst>
                                    <p:cond delay="0"/>
                                  </p:stCondLst>
                                  <p:childTnLst>
                                    <p:set>
                                      <p:cBhvr>
                                        <p:cTn id="62" dur="1" fill="hold">
                                          <p:stCondLst>
                                            <p:cond delay="0"/>
                                          </p:stCondLst>
                                        </p:cTn>
                                        <p:tgtEl>
                                          <p:spTgt spid="6">
                                            <p:txEl>
                                              <p:pRg st="8" end="8"/>
                                            </p:txEl>
                                          </p:spTgt>
                                        </p:tgtEl>
                                        <p:attrNameLst>
                                          <p:attrName>style.visibility</p:attrName>
                                        </p:attrNameLst>
                                      </p:cBhvr>
                                      <p:to>
                                        <p:strVal val="visible"/>
                                      </p:to>
                                    </p:set>
                                    <p:anim calcmode="lin" valueType="num">
                                      <p:cBhvr>
                                        <p:cTn id="63" dur="500" decel="50000" fill="hold">
                                          <p:stCondLst>
                                            <p:cond delay="0"/>
                                          </p:stCondLst>
                                        </p:cTn>
                                        <p:tgtEl>
                                          <p:spTgt spid="6">
                                            <p:txEl>
                                              <p:pRg st="8" end="8"/>
                                            </p:txEl>
                                          </p:spTgt>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6">
                                            <p:txEl>
                                              <p:pRg st="8" end="8"/>
                                            </p:txEl>
                                          </p:spTgt>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6">
                                            <p:txEl>
                                              <p:pRg st="8" end="8"/>
                                            </p:txEl>
                                          </p:spTgt>
                                        </p:tgtEl>
                                        <p:attrNameLst>
                                          <p:attrName>ppt_w</p:attrName>
                                        </p:attrNameLst>
                                      </p:cBhvr>
                                      <p:tavLst>
                                        <p:tav tm="0">
                                          <p:val>
                                            <p:strVal val="#ppt_w*.05"/>
                                          </p:val>
                                        </p:tav>
                                        <p:tav tm="100000">
                                          <p:val>
                                            <p:strVal val="#ppt_w"/>
                                          </p:val>
                                        </p:tav>
                                      </p:tavLst>
                                    </p:anim>
                                    <p:anim calcmode="lin" valueType="num">
                                      <p:cBhvr>
                                        <p:cTn id="66" dur="1000" fill="hold"/>
                                        <p:tgtEl>
                                          <p:spTgt spid="6">
                                            <p:txEl>
                                              <p:pRg st="8" end="8"/>
                                            </p:txEl>
                                          </p:spTgt>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6">
                                            <p:txEl>
                                              <p:pRg st="8" end="8"/>
                                            </p:txEl>
                                          </p:spTgt>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6">
                                            <p:txEl>
                                              <p:pRg st="8" end="8"/>
                                            </p:txEl>
                                          </p:spTgt>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6">
                                            <p:txEl>
                                              <p:pRg st="8" end="8"/>
                                            </p:txEl>
                                          </p:spTgt>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6">
                                            <p:txEl>
                                              <p:pRg st="8" end="8"/>
                                            </p:txEl>
                                          </p:spTgt>
                                        </p:tgtEl>
                                      </p:cBhvr>
                                    </p:animEffect>
                                  </p:childTnLst>
                                </p:cTn>
                              </p:par>
                              <p:par>
                                <p:cTn id="71" presetID="25" presetClass="entr" presetSubtype="0" fill="hold" nodeType="withEffect">
                                  <p:stCondLst>
                                    <p:cond delay="0"/>
                                  </p:stCondLst>
                                  <p:childTnLst>
                                    <p:set>
                                      <p:cBhvr>
                                        <p:cTn id="72" dur="1" fill="hold">
                                          <p:stCondLst>
                                            <p:cond delay="0"/>
                                          </p:stCondLst>
                                        </p:cTn>
                                        <p:tgtEl>
                                          <p:spTgt spid="6">
                                            <p:txEl>
                                              <p:pRg st="9" end="9"/>
                                            </p:txEl>
                                          </p:spTgt>
                                        </p:tgtEl>
                                        <p:attrNameLst>
                                          <p:attrName>style.visibility</p:attrName>
                                        </p:attrNameLst>
                                      </p:cBhvr>
                                      <p:to>
                                        <p:strVal val="visible"/>
                                      </p:to>
                                    </p:set>
                                    <p:anim calcmode="lin" valueType="num">
                                      <p:cBhvr>
                                        <p:cTn id="73" dur="500" decel="50000" fill="hold">
                                          <p:stCondLst>
                                            <p:cond delay="0"/>
                                          </p:stCondLst>
                                        </p:cTn>
                                        <p:tgtEl>
                                          <p:spTgt spid="6">
                                            <p:txEl>
                                              <p:pRg st="9" end="9"/>
                                            </p:txEl>
                                          </p:spTgt>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6">
                                            <p:txEl>
                                              <p:pRg st="9" end="9"/>
                                            </p:txEl>
                                          </p:spTgt>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6">
                                            <p:txEl>
                                              <p:pRg st="9" end="9"/>
                                            </p:txEl>
                                          </p:spTgt>
                                        </p:tgtEl>
                                        <p:attrNameLst>
                                          <p:attrName>ppt_w</p:attrName>
                                        </p:attrNameLst>
                                      </p:cBhvr>
                                      <p:tavLst>
                                        <p:tav tm="0">
                                          <p:val>
                                            <p:strVal val="#ppt_w*.05"/>
                                          </p:val>
                                        </p:tav>
                                        <p:tav tm="100000">
                                          <p:val>
                                            <p:strVal val="#ppt_w"/>
                                          </p:val>
                                        </p:tav>
                                      </p:tavLst>
                                    </p:anim>
                                    <p:anim calcmode="lin" valueType="num">
                                      <p:cBhvr>
                                        <p:cTn id="76" dur="1000" fill="hold"/>
                                        <p:tgtEl>
                                          <p:spTgt spid="6">
                                            <p:txEl>
                                              <p:pRg st="9" end="9"/>
                                            </p:txEl>
                                          </p:spTgt>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6">
                                            <p:txEl>
                                              <p:pRg st="9" end="9"/>
                                            </p:txEl>
                                          </p:spTgt>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6">
                                            <p:txEl>
                                              <p:pRg st="9" end="9"/>
                                            </p:txEl>
                                          </p:spTgt>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6">
                                            <p:txEl>
                                              <p:pRg st="9" end="9"/>
                                            </p:txEl>
                                          </p:spTgt>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The Atlantic Slave Trade</a:t>
            </a:r>
            <a:endParaRPr lang="en-US" dirty="0"/>
          </a:p>
        </p:txBody>
      </p:sp>
      <p:sp>
        <p:nvSpPr>
          <p:cNvPr id="3" name="Content Placeholder 2"/>
          <p:cNvSpPr>
            <a:spLocks noGrp="1"/>
          </p:cNvSpPr>
          <p:nvPr>
            <p:ph idx="1"/>
          </p:nvPr>
        </p:nvSpPr>
        <p:spPr>
          <a:xfrm>
            <a:off x="0" y="685800"/>
            <a:ext cx="9144000" cy="6172200"/>
          </a:xfrm>
        </p:spPr>
        <p:txBody>
          <a:bodyPr/>
          <a:lstStyle/>
          <a:p>
            <a:pPr marL="514350" indent="-514350">
              <a:buAutoNum type="arabicPeriod"/>
            </a:pPr>
            <a:r>
              <a:rPr lang="en-US" b="1" u="sng" dirty="0" smtClean="0">
                <a:solidFill>
                  <a:srgbClr val="FFFF00"/>
                </a:solidFill>
              </a:rPr>
              <a:t>Causes:</a:t>
            </a:r>
          </a:p>
          <a:p>
            <a:pPr marL="514350" indent="-514350"/>
            <a:r>
              <a:rPr lang="en-US" dirty="0" smtClean="0"/>
              <a:t>European colonial need for cheap labor</a:t>
            </a:r>
          </a:p>
          <a:p>
            <a:pPr marL="514350" indent="-514350"/>
            <a:r>
              <a:rPr lang="en-US" dirty="0" err="1" smtClean="0"/>
              <a:t>Encomienda</a:t>
            </a:r>
            <a:r>
              <a:rPr lang="en-US" dirty="0" smtClean="0"/>
              <a:t> unsatisfactory due to smallpox devastating Native American population  (Africans largely immune)</a:t>
            </a:r>
          </a:p>
          <a:p>
            <a:pPr marL="514350" indent="-514350"/>
            <a:r>
              <a:rPr lang="en-US" dirty="0" smtClean="0"/>
              <a:t>Africans experienced farmers &amp; less likely to escape (unfamiliar w/terrain &amp; language)</a:t>
            </a:r>
          </a:p>
          <a:p>
            <a:pPr marL="514350" indent="-514350"/>
            <a:r>
              <a:rPr lang="en-US" dirty="0" smtClean="0"/>
              <a:t>Pre-existing African slave-trade; captives used to secure goods &amp; profits (guns!)</a:t>
            </a:r>
          </a:p>
          <a:p>
            <a:pPr marL="514350" indent="-514350">
              <a:buNone/>
            </a:pP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fontScale="90000"/>
          </a:bodyPr>
          <a:lstStyle/>
          <a:p>
            <a:r>
              <a:rPr lang="en-US" dirty="0" smtClean="0"/>
              <a:t>The Atlantic Slave Trade</a:t>
            </a:r>
            <a:endParaRPr lang="en-US" dirty="0"/>
          </a:p>
        </p:txBody>
      </p:sp>
      <p:sp>
        <p:nvSpPr>
          <p:cNvPr id="3" name="Content Placeholder 2"/>
          <p:cNvSpPr>
            <a:spLocks noGrp="1"/>
          </p:cNvSpPr>
          <p:nvPr>
            <p:ph idx="1"/>
          </p:nvPr>
        </p:nvSpPr>
        <p:spPr>
          <a:xfrm>
            <a:off x="0" y="609600"/>
            <a:ext cx="9144000" cy="6248400"/>
          </a:xfrm>
        </p:spPr>
        <p:txBody>
          <a:bodyPr/>
          <a:lstStyle/>
          <a:p>
            <a:pPr marL="514350" indent="-514350">
              <a:buAutoNum type="arabicPeriod" startAt="2"/>
            </a:pPr>
            <a:r>
              <a:rPr lang="en-US" b="1" u="sng" dirty="0" smtClean="0">
                <a:solidFill>
                  <a:srgbClr val="6DF927"/>
                </a:solidFill>
              </a:rPr>
              <a:t>Consequences:</a:t>
            </a:r>
          </a:p>
          <a:p>
            <a:pPr marL="514350" indent="-514350"/>
            <a:r>
              <a:rPr lang="en-US" dirty="0" smtClean="0"/>
              <a:t>Population drain in Africa</a:t>
            </a:r>
          </a:p>
          <a:p>
            <a:pPr marL="514350" indent="-514350"/>
            <a:r>
              <a:rPr lang="en-US" dirty="0" smtClean="0"/>
              <a:t>Conflicts among African tribes over slave acquisition; introduction of guns</a:t>
            </a:r>
          </a:p>
          <a:p>
            <a:pPr marL="514350" indent="-514350"/>
            <a:r>
              <a:rPr lang="en-US" dirty="0" smtClean="0"/>
              <a:t>Economic profits for European colonies in the  Americas (plantations)</a:t>
            </a:r>
          </a:p>
          <a:p>
            <a:pPr marL="514350" indent="-514350"/>
            <a:r>
              <a:rPr lang="en-US" dirty="0" smtClean="0"/>
              <a:t>Enslaved Africans suffer; families separated, severity of slave trade, inferior status</a:t>
            </a:r>
          </a:p>
          <a:p>
            <a:pPr marL="514350" indent="-514350"/>
            <a:r>
              <a:rPr lang="en-US" dirty="0" smtClean="0"/>
              <a:t>New cultural heritage for Africans (religion, language, etc.)</a:t>
            </a:r>
          </a:p>
          <a:p>
            <a:pPr marL="514350" indent="-514350"/>
            <a:r>
              <a:rPr lang="en-US" dirty="0" smtClean="0"/>
              <a:t>American cultural &amp; ethnic diversity</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0" y="0"/>
            <a:ext cx="6858000" cy="1446550"/>
          </a:xfrm>
          <a:prstGeom prst="rect">
            <a:avLst/>
          </a:prstGeom>
          <a:noFill/>
          <a:ln>
            <a:noFill/>
          </a:ln>
          <a:effectLst>
            <a:outerShdw dist="35921" dir="2700000" algn="ctr" rotWithShape="0">
              <a:srgbClr val="C24F00"/>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altLang="en-US" sz="4400" b="1" dirty="0">
                <a:solidFill>
                  <a:srgbClr val="FFFF00"/>
                </a:solidFill>
                <a:effectLst>
                  <a:outerShdw blurRad="38100" dist="38100" dir="2700000" algn="tl">
                    <a:srgbClr val="000000"/>
                  </a:outerShdw>
                </a:effectLst>
                <a:latin typeface="BlackChancery" pitchFamily="2" charset="0"/>
              </a:rPr>
              <a:t>Trans-Atlantic Slave Trade</a:t>
            </a:r>
          </a:p>
        </p:txBody>
      </p:sp>
      <p:pic>
        <p:nvPicPr>
          <p:cNvPr id="27651" name="Picture 3" descr="map-AtlanticSlaveTrade"/>
          <p:cNvPicPr>
            <a:picLocks noChangeAspect="1" noChangeArrowheads="1"/>
          </p:cNvPicPr>
          <p:nvPr/>
        </p:nvPicPr>
        <p:blipFill>
          <a:blip r:embed="rId3" cstate="print">
            <a:lum bright="-12000" contrast="18000"/>
            <a:extLst>
              <a:ext uri="{28A0092B-C50C-407E-A947-70E740481C1C}">
                <a14:useLocalDpi xmlns="" xmlns:a14="http://schemas.microsoft.com/office/drawing/2010/main" val="0"/>
              </a:ext>
            </a:extLst>
          </a:blip>
          <a:srcRect/>
          <a:stretch>
            <a:fillRect/>
          </a:stretch>
        </p:blipFill>
        <p:spPr bwMode="auto">
          <a:xfrm>
            <a:off x="685800" y="838200"/>
            <a:ext cx="6981825" cy="4056063"/>
          </a:xfrm>
          <a:prstGeom prst="rect">
            <a:avLst/>
          </a:prstGeom>
          <a:noFill/>
          <a:ln w="9525">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381000" y="5486400"/>
            <a:ext cx="8289449" cy="1169551"/>
          </a:xfrm>
          <a:prstGeom prst="rect">
            <a:avLst/>
          </a:prstGeom>
          <a:noFill/>
        </p:spPr>
        <p:txBody>
          <a:bodyPr wrap="none" rtlCol="0">
            <a:spAutoFit/>
          </a:bodyPr>
          <a:lstStyle/>
          <a:p>
            <a:pPr>
              <a:spcBef>
                <a:spcPct val="50000"/>
              </a:spcBef>
              <a:buClr>
                <a:srgbClr val="FF7C23"/>
              </a:buClr>
            </a:pPr>
            <a:r>
              <a:rPr lang="en-US" altLang="en-US" sz="2800" b="1" dirty="0" smtClean="0">
                <a:solidFill>
                  <a:srgbClr val="FFFF00"/>
                </a:solidFill>
                <a:latin typeface="Comic Sans MS" pitchFamily="66" charset="0"/>
              </a:rPr>
              <a:t>Between 16</a:t>
            </a:r>
            <a:r>
              <a:rPr lang="en-US" altLang="en-US" sz="2800" b="1" baseline="30000" dirty="0" smtClean="0">
                <a:solidFill>
                  <a:srgbClr val="FFFF00"/>
                </a:solidFill>
                <a:latin typeface="Comic Sans MS" pitchFamily="66" charset="0"/>
              </a:rPr>
              <a:t>c</a:t>
            </a:r>
            <a:r>
              <a:rPr lang="en-US" altLang="en-US" sz="2800" b="1" dirty="0" smtClean="0">
                <a:solidFill>
                  <a:srgbClr val="FFFF00"/>
                </a:solidFill>
                <a:latin typeface="Comic Sans MS" pitchFamily="66" charset="0"/>
              </a:rPr>
              <a:t> &amp; 19</a:t>
            </a:r>
            <a:r>
              <a:rPr lang="en-US" altLang="en-US" sz="2800" b="1" baseline="30000" dirty="0" smtClean="0">
                <a:solidFill>
                  <a:srgbClr val="FFFF00"/>
                </a:solidFill>
                <a:latin typeface="Comic Sans MS" pitchFamily="66" charset="0"/>
              </a:rPr>
              <a:t>c</a:t>
            </a:r>
            <a:r>
              <a:rPr lang="en-US" altLang="en-US" sz="2800" b="1" dirty="0" smtClean="0">
                <a:solidFill>
                  <a:srgbClr val="FFFF00"/>
                </a:solidFill>
                <a:latin typeface="Comic Sans MS" pitchFamily="66" charset="0"/>
              </a:rPr>
              <a:t>, about 10 million Africans </a:t>
            </a:r>
          </a:p>
          <a:p>
            <a:pPr algn="ctr">
              <a:spcBef>
                <a:spcPct val="50000"/>
              </a:spcBef>
              <a:buClr>
                <a:srgbClr val="FF7C23"/>
              </a:buClr>
            </a:pPr>
            <a:r>
              <a:rPr lang="en-US" altLang="en-US" sz="2800" b="1" dirty="0" smtClean="0">
                <a:solidFill>
                  <a:srgbClr val="FFFF00"/>
                </a:solidFill>
                <a:latin typeface="Comic Sans MS" pitchFamily="66" charset="0"/>
              </a:rPr>
              <a:t>shipped to the Americas.</a:t>
            </a:r>
            <a:endParaRPr lang="en-US" altLang="en-US" sz="2800" b="1" dirty="0">
              <a:solidFill>
                <a:srgbClr val="FFFF00"/>
              </a:solidFill>
              <a:latin typeface="Comic Sans MS" pitchFamily="66" charset="0"/>
            </a:endParaRPr>
          </a:p>
        </p:txBody>
      </p:sp>
    </p:spTree>
    <p:extLst>
      <p:ext uri="{BB962C8B-B14F-4D97-AF65-F5344CB8AC3E}">
        <p14:creationId xmlns="" xmlns:p14="http://schemas.microsoft.com/office/powerpoint/2010/main" val="41515436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981200" y="152400"/>
            <a:ext cx="6858000" cy="762000"/>
          </a:xfrm>
          <a:prstGeom prst="rect">
            <a:avLst/>
          </a:prstGeom>
          <a:noFill/>
          <a:ln>
            <a:noFill/>
          </a:ln>
          <a:effectLst>
            <a:outerShdw dist="35921" dir="2700000" algn="ctr" rotWithShape="0">
              <a:srgbClr val="C24F00"/>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altLang="en-US" sz="4400" b="1" dirty="0">
                <a:solidFill>
                  <a:srgbClr val="FFFF00"/>
                </a:solidFill>
                <a:effectLst>
                  <a:outerShdw blurRad="38100" dist="38100" dir="2700000" algn="tl">
                    <a:srgbClr val="000000"/>
                  </a:outerShdw>
                </a:effectLst>
                <a:latin typeface="BlackChancery" pitchFamily="2" charset="0"/>
              </a:rPr>
              <a:t>Slave Ship</a:t>
            </a:r>
          </a:p>
        </p:txBody>
      </p:sp>
      <p:pic>
        <p:nvPicPr>
          <p:cNvPr id="29699" name="Picture 4" descr="SlaveShipPlan"/>
          <p:cNvPicPr>
            <a:picLocks noChangeAspect="1" noChangeArrowheads="1"/>
          </p:cNvPicPr>
          <p:nvPr/>
        </p:nvPicPr>
        <p:blipFill>
          <a:blip r:embed="rId3" cstate="print">
            <a:lum bright="-6000" contrast="12000"/>
            <a:extLst>
              <a:ext uri="{28A0092B-C50C-407E-A947-70E740481C1C}">
                <a14:useLocalDpi xmlns="" xmlns:a14="http://schemas.microsoft.com/office/drawing/2010/main" val="0"/>
              </a:ext>
            </a:extLst>
          </a:blip>
          <a:srcRect/>
          <a:stretch>
            <a:fillRect/>
          </a:stretch>
        </p:blipFill>
        <p:spPr bwMode="auto">
          <a:xfrm>
            <a:off x="2133600" y="1066800"/>
            <a:ext cx="6629400" cy="4972050"/>
          </a:xfrm>
          <a:prstGeom prst="rect">
            <a:avLst/>
          </a:prstGeom>
          <a:noFill/>
          <a:ln w="9525">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pic>
      <p:sp>
        <p:nvSpPr>
          <p:cNvPr id="28677" name="Text Box 5"/>
          <p:cNvSpPr txBox="1">
            <a:spLocks noChangeArrowheads="1"/>
          </p:cNvSpPr>
          <p:nvPr/>
        </p:nvSpPr>
        <p:spPr bwMode="auto">
          <a:xfrm>
            <a:off x="3390900" y="6094268"/>
            <a:ext cx="4038600" cy="488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accent2"/>
                  </a:outerShdw>
                </a:effectLst>
              </a14:hiddenEffects>
            </a:ext>
          </a:extLst>
        </p:spPr>
        <p:txBody>
          <a:bodyPr>
            <a:spAutoFit/>
          </a:bodyPr>
          <a:lstStyle/>
          <a:p>
            <a:pPr algn="ctr">
              <a:spcBef>
                <a:spcPct val="50000"/>
              </a:spcBef>
              <a:defRPr/>
            </a:pPr>
            <a:r>
              <a:rPr lang="en-US" altLang="en-US" sz="2600" b="1" dirty="0">
                <a:solidFill>
                  <a:srgbClr val="FFFF00"/>
                </a:solidFill>
                <a:effectLst>
                  <a:outerShdw blurRad="38100" dist="38100" dir="2700000" algn="tl">
                    <a:srgbClr val="000000"/>
                  </a:outerShdw>
                </a:effectLst>
                <a:latin typeface="Comic Sans MS" pitchFamily="66" charset="0"/>
              </a:rPr>
              <a:t>“Middle Passage”</a:t>
            </a:r>
          </a:p>
        </p:txBody>
      </p:sp>
    </p:spTree>
    <p:extLst>
      <p:ext uri="{BB962C8B-B14F-4D97-AF65-F5344CB8AC3E}">
        <p14:creationId xmlns="" xmlns:p14="http://schemas.microsoft.com/office/powerpoint/2010/main" val="11097552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Exploitation around the World</a:t>
            </a:r>
            <a:endParaRPr lang="en-US" dirty="0"/>
          </a:p>
        </p:txBody>
      </p:sp>
      <p:sp>
        <p:nvSpPr>
          <p:cNvPr id="3" name="Content Placeholder 2"/>
          <p:cNvSpPr>
            <a:spLocks noGrp="1"/>
          </p:cNvSpPr>
          <p:nvPr>
            <p:ph idx="1"/>
          </p:nvPr>
        </p:nvSpPr>
        <p:spPr>
          <a:xfrm>
            <a:off x="0" y="1295400"/>
            <a:ext cx="9144000" cy="5562600"/>
          </a:xfrm>
        </p:spPr>
        <p:txBody>
          <a:bodyPr/>
          <a:lstStyle/>
          <a:p>
            <a:pPr>
              <a:buNone/>
            </a:pPr>
            <a:r>
              <a:rPr lang="en-US" b="1" dirty="0" smtClean="0">
                <a:solidFill>
                  <a:srgbClr val="6DF927"/>
                </a:solidFill>
              </a:rPr>
              <a:t>Spain in Latin America</a:t>
            </a:r>
          </a:p>
          <a:p>
            <a:r>
              <a:rPr lang="en-US" dirty="0" smtClean="0"/>
              <a:t>Viceroyalties</a:t>
            </a:r>
          </a:p>
          <a:p>
            <a:r>
              <a:rPr lang="en-US" dirty="0" err="1" smtClean="0"/>
              <a:t>Encomienda</a:t>
            </a:r>
            <a:r>
              <a:rPr lang="en-US" dirty="0" smtClean="0"/>
              <a:t> &amp; “</a:t>
            </a:r>
            <a:r>
              <a:rPr lang="en-US" dirty="0" err="1" smtClean="0"/>
              <a:t>mita</a:t>
            </a:r>
            <a:r>
              <a:rPr lang="en-US" dirty="0" smtClean="0"/>
              <a:t>” system (mandatory labor)</a:t>
            </a:r>
          </a:p>
          <a:p>
            <a:endParaRPr lang="en-US" dirty="0" smtClean="0"/>
          </a:p>
          <a:p>
            <a:pPr>
              <a:buNone/>
            </a:pPr>
            <a:r>
              <a:rPr lang="en-US" b="1" dirty="0" smtClean="0">
                <a:solidFill>
                  <a:srgbClr val="FFFF00"/>
                </a:solidFill>
              </a:rPr>
              <a:t>Portuguese in Brazil</a:t>
            </a:r>
          </a:p>
          <a:p>
            <a:r>
              <a:rPr lang="en-US" dirty="0" smtClean="0"/>
              <a:t>Sugar plantations (“</a:t>
            </a:r>
            <a:r>
              <a:rPr lang="en-US" dirty="0" err="1" smtClean="0"/>
              <a:t>engenho</a:t>
            </a:r>
            <a:r>
              <a:rPr lang="en-US" dirty="0" smtClean="0"/>
              <a:t>”)</a:t>
            </a:r>
          </a:p>
          <a:p>
            <a:r>
              <a:rPr lang="en-US" dirty="0" smtClean="0"/>
              <a:t>Relied upon African slave labor = BRUTAL!</a:t>
            </a:r>
          </a:p>
          <a:p>
            <a:r>
              <a:rPr lang="en-US" dirty="0" smtClean="0"/>
              <a:t>Larger percentage of African slaves sent to Brazil compared to southern plantations of N. America</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1981200" y="152400"/>
            <a:ext cx="6858000" cy="1311275"/>
          </a:xfrm>
          <a:prstGeom prst="rect">
            <a:avLst/>
          </a:prstGeom>
          <a:noFill/>
          <a:ln>
            <a:noFill/>
          </a:ln>
          <a:effectLst>
            <a:outerShdw dist="35921" dir="2700000" algn="ctr" rotWithShape="0">
              <a:srgbClr val="C24F00"/>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altLang="en-US" sz="4000" b="1" dirty="0">
                <a:solidFill>
                  <a:srgbClr val="FFFF00"/>
                </a:solidFill>
                <a:effectLst>
                  <a:outerShdw blurRad="38100" dist="38100" dir="2700000" algn="tl">
                    <a:srgbClr val="000000"/>
                  </a:outerShdw>
                </a:effectLst>
                <a:latin typeface="BlackChancery" pitchFamily="2" charset="0"/>
              </a:rPr>
              <a:t>Slaves Working in a </a:t>
            </a:r>
            <a:br>
              <a:rPr lang="en-US" altLang="en-US" sz="4000" b="1" dirty="0">
                <a:solidFill>
                  <a:srgbClr val="FFFF00"/>
                </a:solidFill>
                <a:effectLst>
                  <a:outerShdw blurRad="38100" dist="38100" dir="2700000" algn="tl">
                    <a:srgbClr val="000000"/>
                  </a:outerShdw>
                </a:effectLst>
                <a:latin typeface="BlackChancery" pitchFamily="2" charset="0"/>
              </a:rPr>
            </a:br>
            <a:r>
              <a:rPr lang="en-US" altLang="en-US" sz="4000" b="1" dirty="0">
                <a:solidFill>
                  <a:srgbClr val="FFFF00"/>
                </a:solidFill>
                <a:effectLst>
                  <a:outerShdw blurRad="38100" dist="38100" dir="2700000" algn="tl">
                    <a:srgbClr val="000000"/>
                  </a:outerShdw>
                </a:effectLst>
                <a:latin typeface="BlackChancery" pitchFamily="2" charset="0"/>
              </a:rPr>
              <a:t>Brazilian Sugar Mill</a:t>
            </a:r>
          </a:p>
        </p:txBody>
      </p:sp>
      <p:pic>
        <p:nvPicPr>
          <p:cNvPr id="22531" name="Picture 3"/>
          <p:cNvPicPr>
            <a:picLocks noChangeAspect="1" noChangeArrowheads="1"/>
          </p:cNvPicPr>
          <p:nvPr/>
        </p:nvPicPr>
        <p:blipFill>
          <a:blip r:embed="rId3" cstate="print">
            <a:lum contrast="6000"/>
            <a:extLst>
              <a:ext uri="{28A0092B-C50C-407E-A947-70E740481C1C}">
                <a14:useLocalDpi xmlns="" xmlns:a14="http://schemas.microsoft.com/office/drawing/2010/main" val="0"/>
              </a:ext>
            </a:extLst>
          </a:blip>
          <a:srcRect/>
          <a:stretch>
            <a:fillRect/>
          </a:stretch>
        </p:blipFill>
        <p:spPr bwMode="auto">
          <a:xfrm>
            <a:off x="2133600" y="1676400"/>
            <a:ext cx="6553200" cy="4914900"/>
          </a:xfrm>
          <a:prstGeom prst="rect">
            <a:avLst/>
          </a:prstGeom>
          <a:noFill/>
          <a:ln w="9525">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437626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Exploitation around the World</a:t>
            </a:r>
            <a:endParaRPr lang="en-US" dirty="0"/>
          </a:p>
        </p:txBody>
      </p:sp>
      <p:sp>
        <p:nvSpPr>
          <p:cNvPr id="3" name="Content Placeholder 2"/>
          <p:cNvSpPr>
            <a:spLocks noGrp="1"/>
          </p:cNvSpPr>
          <p:nvPr>
            <p:ph idx="1"/>
          </p:nvPr>
        </p:nvSpPr>
        <p:spPr>
          <a:xfrm>
            <a:off x="152400" y="1143000"/>
            <a:ext cx="8991600" cy="5715000"/>
          </a:xfrm>
        </p:spPr>
        <p:txBody>
          <a:bodyPr/>
          <a:lstStyle/>
          <a:p>
            <a:pPr>
              <a:buNone/>
            </a:pPr>
            <a:r>
              <a:rPr lang="en-US" b="1" dirty="0" smtClean="0">
                <a:solidFill>
                  <a:srgbClr val="FFC000"/>
                </a:solidFill>
              </a:rPr>
              <a:t>Dutch in Indonesia </a:t>
            </a:r>
            <a:r>
              <a:rPr lang="en-US" dirty="0" smtClean="0"/>
              <a:t>(Spice Islands)</a:t>
            </a:r>
          </a:p>
          <a:p>
            <a:r>
              <a:rPr lang="en-US" dirty="0" smtClean="0"/>
              <a:t>Cloves, cinnamon, nutmeg,</a:t>
            </a:r>
          </a:p>
          <a:p>
            <a:r>
              <a:rPr lang="en-US" dirty="0" smtClean="0"/>
              <a:t>Killed or enslaved large numbers &amp; destroyed local economy</a:t>
            </a:r>
          </a:p>
          <a:p>
            <a:pPr>
              <a:buNone/>
            </a:pPr>
            <a:endParaRPr lang="en-US" dirty="0"/>
          </a:p>
        </p:txBody>
      </p:sp>
      <p:pic>
        <p:nvPicPr>
          <p:cNvPr id="5122" name="Picture 2" descr="http://upload.wikimedia.org/wikipedia/commons/thumb/d/d1/Evolution_of_the_Dutch_East_Indies.png/250px-Evolution_of_the_Dutch_East_Indies.png"/>
          <p:cNvPicPr>
            <a:picLocks noChangeAspect="1" noChangeArrowheads="1"/>
          </p:cNvPicPr>
          <p:nvPr/>
        </p:nvPicPr>
        <p:blipFill>
          <a:blip r:embed="rId2" cstate="print"/>
          <a:srcRect/>
          <a:stretch>
            <a:fillRect/>
          </a:stretch>
        </p:blipFill>
        <p:spPr bwMode="auto">
          <a:xfrm>
            <a:off x="0" y="3733800"/>
            <a:ext cx="5436439" cy="2914650"/>
          </a:xfrm>
          <a:prstGeom prst="rect">
            <a:avLst/>
          </a:prstGeom>
          <a:noFill/>
        </p:spPr>
      </p:pic>
      <p:sp>
        <p:nvSpPr>
          <p:cNvPr id="5" name="TextBox 4"/>
          <p:cNvSpPr txBox="1"/>
          <p:nvPr/>
        </p:nvSpPr>
        <p:spPr>
          <a:xfrm>
            <a:off x="5486400" y="3124200"/>
            <a:ext cx="3489749" cy="3693319"/>
          </a:xfrm>
          <a:prstGeom prst="rect">
            <a:avLst/>
          </a:prstGeom>
          <a:noFill/>
        </p:spPr>
        <p:txBody>
          <a:bodyPr wrap="square" rtlCol="0">
            <a:spAutoFit/>
          </a:bodyPr>
          <a:lstStyle/>
          <a:p>
            <a:pPr algn="ctr"/>
            <a:r>
              <a:rPr lang="en-US" sz="2400" b="1" dirty="0" smtClean="0">
                <a:solidFill>
                  <a:srgbClr val="FFC000"/>
                </a:solidFill>
              </a:rPr>
              <a:t>The Dutch East India Company</a:t>
            </a:r>
          </a:p>
          <a:p>
            <a:pPr algn="ctr"/>
            <a:r>
              <a:rPr lang="en-US" sz="2400" b="1" dirty="0" smtClean="0">
                <a:solidFill>
                  <a:srgbClr val="FFC000"/>
                </a:solidFill>
              </a:rPr>
              <a:t>(VOC)  administered control over</a:t>
            </a:r>
          </a:p>
          <a:p>
            <a:pPr algn="ctr"/>
            <a:r>
              <a:rPr lang="en-US" sz="2400" b="1" dirty="0" smtClean="0">
                <a:solidFill>
                  <a:srgbClr val="FFC000"/>
                </a:solidFill>
              </a:rPr>
              <a:t>Indonesia until </a:t>
            </a:r>
          </a:p>
          <a:p>
            <a:pPr algn="ctr"/>
            <a:r>
              <a:rPr lang="en-US" sz="2400" b="1" dirty="0" smtClean="0">
                <a:solidFill>
                  <a:srgbClr val="FFC000"/>
                </a:solidFill>
              </a:rPr>
              <a:t>it became a </a:t>
            </a:r>
          </a:p>
          <a:p>
            <a:pPr algn="ctr"/>
            <a:r>
              <a:rPr lang="en-US" sz="2400" b="1" dirty="0" smtClean="0">
                <a:solidFill>
                  <a:srgbClr val="FFC000"/>
                </a:solidFill>
              </a:rPr>
              <a:t>colony run directly by the Dutch</a:t>
            </a:r>
          </a:p>
          <a:p>
            <a:pPr algn="ctr"/>
            <a:r>
              <a:rPr lang="en-US" sz="2400" b="1" dirty="0" err="1" smtClean="0">
                <a:solidFill>
                  <a:srgbClr val="FFC000"/>
                </a:solidFill>
              </a:rPr>
              <a:t>gov’t</a:t>
            </a:r>
            <a:r>
              <a:rPr lang="en-US" sz="2400" b="1" dirty="0" smtClean="0">
                <a:solidFill>
                  <a:srgbClr val="FFC000"/>
                </a:solidFill>
              </a:rPr>
              <a:t> in 1800</a:t>
            </a:r>
          </a:p>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Characteristics of American Slavery</a:t>
            </a:r>
            <a:endParaRPr lang="en-US" dirty="0">
              <a:solidFill>
                <a:srgbClr val="FFFF00"/>
              </a:solidFill>
            </a:endParaRPr>
          </a:p>
        </p:txBody>
      </p:sp>
      <p:sp>
        <p:nvSpPr>
          <p:cNvPr id="3" name="Content Placeholder 2"/>
          <p:cNvSpPr>
            <a:spLocks noGrp="1"/>
          </p:cNvSpPr>
          <p:nvPr>
            <p:ph idx="1"/>
          </p:nvPr>
        </p:nvSpPr>
        <p:spPr>
          <a:xfrm>
            <a:off x="0" y="1219200"/>
            <a:ext cx="9144000" cy="5638800"/>
          </a:xfrm>
        </p:spPr>
        <p:txBody>
          <a:bodyPr/>
          <a:lstStyle/>
          <a:p>
            <a:r>
              <a:rPr lang="en-US" dirty="0" smtClean="0"/>
              <a:t>Immense size of slave “traffic”</a:t>
            </a:r>
          </a:p>
          <a:p>
            <a:r>
              <a:rPr lang="en-US" dirty="0" smtClean="0"/>
              <a:t>Centrality to economy of colonial America</a:t>
            </a:r>
          </a:p>
          <a:p>
            <a:r>
              <a:rPr lang="en-US" dirty="0" smtClean="0"/>
              <a:t>Largely based on plantation agriculture</a:t>
            </a:r>
          </a:p>
          <a:p>
            <a:r>
              <a:rPr lang="en-US" dirty="0" smtClean="0"/>
              <a:t>Lacking any rights in society</a:t>
            </a:r>
          </a:p>
          <a:p>
            <a:r>
              <a:rPr lang="en-US" dirty="0" smtClean="0"/>
              <a:t>Treated as “dehumanized” property – </a:t>
            </a:r>
            <a:r>
              <a:rPr lang="en-US" b="1" dirty="0" smtClean="0">
                <a:solidFill>
                  <a:srgbClr val="FFFF00"/>
                </a:solidFill>
              </a:rPr>
              <a:t>“chattel”</a:t>
            </a:r>
          </a:p>
          <a:p>
            <a:r>
              <a:rPr lang="en-US" dirty="0" smtClean="0"/>
              <a:t>Slave status was inherited across generations with little hope of eventual freedom</a:t>
            </a:r>
          </a:p>
          <a:p>
            <a:r>
              <a:rPr lang="en-US" dirty="0" smtClean="0"/>
              <a:t>Racial dimension: (Muslims &amp; the “</a:t>
            </a:r>
            <a:r>
              <a:rPr lang="en-US" dirty="0" err="1" smtClean="0"/>
              <a:t>Zanj</a:t>
            </a:r>
            <a:r>
              <a:rPr lang="en-US" smtClean="0"/>
              <a:t>”) slavery </a:t>
            </a:r>
            <a:r>
              <a:rPr lang="en-US" dirty="0" smtClean="0"/>
              <a:t>becomes identified wholly with Africa and “blackness”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pPr marL="742950" indent="-742950"/>
            <a:r>
              <a:rPr lang="en-US" dirty="0" smtClean="0">
                <a:solidFill>
                  <a:srgbClr val="FFC000"/>
                </a:solidFill>
              </a:rPr>
              <a:t>“The Three G’s”</a:t>
            </a:r>
            <a:endParaRPr lang="en-US" dirty="0">
              <a:solidFill>
                <a:srgbClr val="FFC000"/>
              </a:solidFill>
            </a:endParaRPr>
          </a:p>
        </p:txBody>
      </p:sp>
      <p:sp>
        <p:nvSpPr>
          <p:cNvPr id="3" name="Content Placeholder 2"/>
          <p:cNvSpPr>
            <a:spLocks noGrp="1"/>
          </p:cNvSpPr>
          <p:nvPr>
            <p:ph idx="1"/>
          </p:nvPr>
        </p:nvSpPr>
        <p:spPr>
          <a:xfrm>
            <a:off x="457200" y="533400"/>
            <a:ext cx="8229600" cy="6324600"/>
          </a:xfrm>
        </p:spPr>
        <p:txBody>
          <a:bodyPr>
            <a:normAutofit/>
          </a:bodyPr>
          <a:lstStyle/>
          <a:p>
            <a:pPr marL="514350" indent="-514350">
              <a:buAutoNum type="arabicPeriod" startAt="2"/>
            </a:pPr>
            <a:r>
              <a:rPr lang="en-US" dirty="0" smtClean="0">
                <a:solidFill>
                  <a:schemeClr val="accent2">
                    <a:lumMod val="60000"/>
                    <a:lumOff val="40000"/>
                  </a:schemeClr>
                </a:solidFill>
              </a:rPr>
              <a:t>GLORY </a:t>
            </a:r>
            <a:r>
              <a:rPr lang="en-US" dirty="0" smtClean="0"/>
              <a:t>– Adventure, Renaissance spirit of curiosity, fame &amp; national pride</a:t>
            </a:r>
          </a:p>
          <a:p>
            <a:pPr marL="514350" indent="-514350" algn="ctr">
              <a:buNone/>
            </a:pPr>
            <a:r>
              <a:rPr lang="en-US" dirty="0" smtClean="0"/>
              <a:t> </a:t>
            </a:r>
            <a:r>
              <a:rPr lang="en-US" dirty="0" smtClean="0">
                <a:solidFill>
                  <a:srgbClr val="6DF927"/>
                </a:solidFill>
              </a:rPr>
              <a:t>(colonies &amp; empire)</a:t>
            </a:r>
          </a:p>
          <a:p>
            <a:pPr marL="514350" indent="-514350" algn="ctr">
              <a:buNone/>
            </a:pPr>
            <a:endParaRPr lang="en-US" dirty="0" smtClean="0">
              <a:solidFill>
                <a:srgbClr val="FFFF00"/>
              </a:solidFill>
            </a:endParaRPr>
          </a:p>
          <a:p>
            <a:pPr marL="514350" indent="-514350" algn="ctr">
              <a:buNone/>
            </a:pPr>
            <a:endParaRPr lang="en-US" dirty="0" smtClean="0">
              <a:solidFill>
                <a:srgbClr val="FFFF00"/>
              </a:solidFill>
            </a:endParaRPr>
          </a:p>
          <a:p>
            <a:pPr marL="514350" indent="-514350" algn="ctr">
              <a:buNone/>
            </a:pPr>
            <a:endParaRPr lang="en-US" dirty="0" smtClean="0">
              <a:solidFill>
                <a:srgbClr val="FFFF00"/>
              </a:solidFill>
            </a:endParaRPr>
          </a:p>
          <a:p>
            <a:pPr marL="514350" indent="-514350" algn="ctr">
              <a:buNone/>
            </a:pPr>
            <a:endParaRPr lang="en-US" dirty="0" smtClean="0">
              <a:solidFill>
                <a:srgbClr val="FFFF00"/>
              </a:solidFill>
            </a:endParaRPr>
          </a:p>
          <a:p>
            <a:pPr marL="514350" indent="-514350" algn="ctr">
              <a:buNone/>
            </a:pPr>
            <a:endParaRPr lang="en-US" dirty="0" smtClean="0">
              <a:solidFill>
                <a:srgbClr val="FFFF00"/>
              </a:solidFill>
            </a:endParaRPr>
          </a:p>
          <a:p>
            <a:pPr marL="514350" indent="-514350" algn="ctr">
              <a:buNone/>
            </a:pPr>
            <a:endParaRPr lang="en-US" dirty="0" smtClean="0">
              <a:solidFill>
                <a:srgbClr val="FFFF00"/>
              </a:solidFill>
            </a:endParaRPr>
          </a:p>
          <a:p>
            <a:pPr marL="514350" indent="-514350" algn="ctr">
              <a:buNone/>
            </a:pPr>
            <a:endParaRPr lang="en-US" dirty="0" smtClean="0">
              <a:solidFill>
                <a:srgbClr val="FFFF00"/>
              </a:solidFill>
            </a:endParaRPr>
          </a:p>
          <a:p>
            <a:pPr marL="514350" indent="-514350" algn="ctr">
              <a:buNone/>
            </a:pPr>
            <a:endParaRPr lang="en-US" dirty="0" smtClean="0">
              <a:solidFill>
                <a:srgbClr val="FFFF00"/>
              </a:solidFill>
            </a:endParaRPr>
          </a:p>
          <a:p>
            <a:pPr marL="514350" indent="-514350" algn="ctr">
              <a:buNone/>
            </a:pPr>
            <a:endParaRPr lang="en-US" dirty="0" smtClean="0">
              <a:solidFill>
                <a:srgbClr val="FFFF00"/>
              </a:solidFill>
            </a:endParaRPr>
          </a:p>
          <a:p>
            <a:pPr marL="514350" indent="-514350" algn="ctr">
              <a:buNone/>
            </a:pPr>
            <a:endParaRPr lang="en-US" dirty="0" smtClean="0">
              <a:solidFill>
                <a:srgbClr val="FFFF00"/>
              </a:solidFill>
            </a:endParaRPr>
          </a:p>
          <a:p>
            <a:pPr marL="514350" indent="-514350" algn="ctr">
              <a:buNone/>
            </a:pPr>
            <a:endParaRPr lang="en-US" dirty="0" smtClean="0">
              <a:solidFill>
                <a:srgbClr val="FFFF00"/>
              </a:solidFill>
            </a:endParaRPr>
          </a:p>
          <a:p>
            <a:pPr marL="514350" indent="-514350" algn="ctr">
              <a:buNone/>
            </a:pPr>
            <a:endParaRPr lang="en-US" dirty="0" smtClean="0">
              <a:solidFill>
                <a:srgbClr val="FFFF00"/>
              </a:solidFill>
            </a:endParaRPr>
          </a:p>
          <a:p>
            <a:pPr marL="514350" indent="-514350" algn="ctr">
              <a:buNone/>
            </a:pPr>
            <a:endParaRPr lang="en-US" dirty="0" smtClean="0">
              <a:solidFill>
                <a:srgbClr val="FFFF00"/>
              </a:solidFill>
            </a:endParaRPr>
          </a:p>
          <a:p>
            <a:pPr marL="514350" indent="-514350" algn="ctr">
              <a:buNone/>
            </a:pPr>
            <a:endParaRPr lang="en-US" dirty="0" smtClean="0">
              <a:solidFill>
                <a:srgbClr val="FFFF00"/>
              </a:solidFill>
            </a:endParaRPr>
          </a:p>
          <a:p>
            <a:pPr marL="514350" indent="-514350">
              <a:buNone/>
            </a:pPr>
            <a:endParaRPr lang="en-US" dirty="0"/>
          </a:p>
        </p:txBody>
      </p:sp>
      <p:pic>
        <p:nvPicPr>
          <p:cNvPr id="6" name="Picture 1028" descr="Z:\Publishing\powerpoint\World history\ZP301\200px-Bartolomeu_dia_cape_of_good_hope.jpg"/>
          <p:cNvPicPr>
            <a:picLocks noChangeAspect="1" noChangeArrowheads="1"/>
          </p:cNvPicPr>
          <p:nvPr/>
        </p:nvPicPr>
        <p:blipFill>
          <a:blip r:embed="rId3" cstate="print"/>
          <a:srcRect/>
          <a:stretch>
            <a:fillRect/>
          </a:stretch>
        </p:blipFill>
        <p:spPr bwMode="auto">
          <a:xfrm>
            <a:off x="6019800" y="2133599"/>
            <a:ext cx="3124199" cy="4264961"/>
          </a:xfrm>
          <a:prstGeom prst="rect">
            <a:avLst/>
          </a:prstGeom>
          <a:noFill/>
        </p:spPr>
      </p:pic>
      <p:pic>
        <p:nvPicPr>
          <p:cNvPr id="7" name="Picture 13" descr="S:\Bill\793px-Columbus_Taking_Possession.jpg"/>
          <p:cNvPicPr>
            <a:picLocks noChangeAspect="1" noChangeArrowheads="1"/>
          </p:cNvPicPr>
          <p:nvPr/>
        </p:nvPicPr>
        <p:blipFill>
          <a:blip r:embed="rId4" cstate="print"/>
          <a:srcRect/>
          <a:stretch>
            <a:fillRect/>
          </a:stretch>
        </p:blipFill>
        <p:spPr bwMode="auto">
          <a:xfrm>
            <a:off x="0" y="2133600"/>
            <a:ext cx="5181600" cy="4259059"/>
          </a:xfrm>
          <a:prstGeom prst="rect">
            <a:avLst/>
          </a:prstGeom>
          <a:noFill/>
        </p:spPr>
      </p:pic>
      <p:sp>
        <p:nvSpPr>
          <p:cNvPr id="8" name="TextBox 7"/>
          <p:cNvSpPr txBox="1"/>
          <p:nvPr/>
        </p:nvSpPr>
        <p:spPr>
          <a:xfrm>
            <a:off x="381000" y="6334780"/>
            <a:ext cx="8554008" cy="523220"/>
          </a:xfrm>
          <a:prstGeom prst="rect">
            <a:avLst/>
          </a:prstGeom>
          <a:noFill/>
        </p:spPr>
        <p:txBody>
          <a:bodyPr wrap="none" rtlCol="0">
            <a:spAutoFit/>
          </a:bodyPr>
          <a:lstStyle/>
          <a:p>
            <a:r>
              <a:rPr lang="en-US" sz="2800" dirty="0" smtClean="0">
                <a:solidFill>
                  <a:srgbClr val="FFFF00"/>
                </a:solidFill>
              </a:rPr>
              <a:t>“We came here to serve God &amp; king, but also to get rich!”</a:t>
            </a:r>
            <a:endParaRPr lang="en-US" sz="28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ox(i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p:cTn id="25" dur="500" decel="50000" fill="hold">
                                          <p:stCondLst>
                                            <p:cond delay="0"/>
                                          </p:stCondLst>
                                        </p:cTn>
                                        <p:tgtEl>
                                          <p:spTgt spid="8">
                                            <p:txEl>
                                              <p:pRg st="0" end="0"/>
                                            </p:txEl>
                                          </p:spTgt>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8">
                                            <p:txEl>
                                              <p:pRg st="0" end="0"/>
                                            </p:txEl>
                                          </p:spTgt>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8">
                                            <p:txEl>
                                              <p:pRg st="0" end="0"/>
                                            </p:txEl>
                                          </p:spTgt>
                                        </p:tgtEl>
                                        <p:attrNameLst>
                                          <p:attrName>ppt_w</p:attrName>
                                        </p:attrNameLst>
                                      </p:cBhvr>
                                      <p:tavLst>
                                        <p:tav tm="0">
                                          <p:val>
                                            <p:strVal val="#ppt_w*.05"/>
                                          </p:val>
                                        </p:tav>
                                        <p:tav tm="100000">
                                          <p:val>
                                            <p:strVal val="#ppt_w"/>
                                          </p:val>
                                        </p:tav>
                                      </p:tavLst>
                                    </p:anim>
                                    <p:anim calcmode="lin" valueType="num">
                                      <p:cBhvr>
                                        <p:cTn id="28" dur="10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8">
                                            <p:txEl>
                                              <p:pRg st="0" end="0"/>
                                            </p:txEl>
                                          </p:spTgt>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8">
                                            <p:txEl>
                                              <p:pRg st="0" end="0"/>
                                            </p:txEl>
                                          </p:spTgt>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8">
                                            <p:txEl>
                                              <p:pRg st="0" end="0"/>
                                            </p:txEl>
                                          </p:spTgt>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5" presetClass="emph" presetSubtype="0" repeatCount="indefinite" fill="hold" nodeType="clickEffect">
                                  <p:stCondLst>
                                    <p:cond delay="0"/>
                                  </p:stCondLst>
                                  <p:childTnLst>
                                    <p:anim calcmode="discrete" valueType="str">
                                      <p:cBhvr>
                                        <p:cTn id="36" dur="1000" fill="hold"/>
                                        <p:tgtEl>
                                          <p:spTgt spid="8">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u="sng" dirty="0" smtClean="0">
                <a:solidFill>
                  <a:schemeClr val="accent6">
                    <a:lumMod val="60000"/>
                    <a:lumOff val="40000"/>
                  </a:schemeClr>
                </a:solidFill>
              </a:rPr>
              <a:t>Joint-stock company :</a:t>
            </a:r>
            <a:br>
              <a:rPr lang="en-US" u="sng" dirty="0" smtClean="0">
                <a:solidFill>
                  <a:schemeClr val="accent6">
                    <a:lumMod val="60000"/>
                    <a:lumOff val="40000"/>
                  </a:schemeClr>
                </a:solidFill>
              </a:rPr>
            </a:br>
            <a:endParaRPr lang="en-US" dirty="0"/>
          </a:p>
        </p:txBody>
      </p:sp>
      <p:sp>
        <p:nvSpPr>
          <p:cNvPr id="3" name="Content Placeholder 2"/>
          <p:cNvSpPr>
            <a:spLocks noGrp="1"/>
          </p:cNvSpPr>
          <p:nvPr>
            <p:ph idx="1"/>
          </p:nvPr>
        </p:nvSpPr>
        <p:spPr/>
        <p:txBody>
          <a:bodyPr>
            <a:normAutofit/>
          </a:bodyPr>
          <a:lstStyle/>
          <a:p>
            <a:pPr>
              <a:buNone/>
            </a:pPr>
            <a:r>
              <a:rPr lang="en-US" dirty="0" smtClean="0">
                <a:solidFill>
                  <a:srgbClr val="6DF927"/>
                </a:solidFill>
              </a:rPr>
              <a:t>To raise $ </a:t>
            </a:r>
            <a:r>
              <a:rPr lang="en-US" dirty="0" smtClean="0"/>
              <a:t>for expense of voyages &amp; colonial development, several people invest to start a company. </a:t>
            </a:r>
          </a:p>
          <a:p>
            <a:r>
              <a:rPr lang="en-US" dirty="0" smtClean="0"/>
              <a:t> Granted a </a:t>
            </a:r>
            <a:r>
              <a:rPr lang="en-US" dirty="0" smtClean="0">
                <a:solidFill>
                  <a:srgbClr val="FFFF00"/>
                </a:solidFill>
              </a:rPr>
              <a:t>charter</a:t>
            </a:r>
            <a:r>
              <a:rPr lang="en-US" dirty="0" smtClean="0"/>
              <a:t> from the </a:t>
            </a:r>
            <a:r>
              <a:rPr lang="en-US" dirty="0" smtClean="0">
                <a:solidFill>
                  <a:srgbClr val="66FFFF"/>
                </a:solidFill>
              </a:rPr>
              <a:t>monarchy</a:t>
            </a:r>
            <a:r>
              <a:rPr lang="en-US" dirty="0" smtClean="0"/>
              <a:t>. </a:t>
            </a:r>
          </a:p>
          <a:p>
            <a:r>
              <a:rPr lang="en-US" dirty="0" smtClean="0"/>
              <a:t> </a:t>
            </a:r>
            <a:r>
              <a:rPr lang="en-US" dirty="0" smtClean="0">
                <a:solidFill>
                  <a:srgbClr val="FFFF00"/>
                </a:solidFill>
              </a:rPr>
              <a:t>Settlers</a:t>
            </a:r>
            <a:r>
              <a:rPr lang="en-US" dirty="0" smtClean="0"/>
              <a:t> seek opportunity &amp; are “encouraged” to build and work the colony = jobs.</a:t>
            </a:r>
          </a:p>
          <a:p>
            <a:r>
              <a:rPr lang="en-US" dirty="0" smtClean="0"/>
              <a:t>Profits &amp; losses shared in proportion to your investment.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Vocabulary Sheets</a:t>
            </a:r>
            <a:endParaRPr lang="en-US" dirty="0"/>
          </a:p>
        </p:txBody>
      </p:sp>
      <p:sp>
        <p:nvSpPr>
          <p:cNvPr id="3" name="Content Placeholder 2"/>
          <p:cNvSpPr>
            <a:spLocks noGrp="1"/>
          </p:cNvSpPr>
          <p:nvPr>
            <p:ph idx="1"/>
          </p:nvPr>
        </p:nvSpPr>
        <p:spPr>
          <a:xfrm>
            <a:off x="381000" y="838200"/>
            <a:ext cx="8229600" cy="5287963"/>
          </a:xfrm>
        </p:spPr>
        <p:txBody>
          <a:bodyPr>
            <a:normAutofit fontScale="92500"/>
          </a:bodyPr>
          <a:lstStyle/>
          <a:p>
            <a:pPr>
              <a:buNone/>
            </a:pPr>
            <a:r>
              <a:rPr lang="en-US" u="sng" dirty="0" smtClean="0">
                <a:solidFill>
                  <a:srgbClr val="FFFF00"/>
                </a:solidFill>
              </a:rPr>
              <a:t>Mercantilism:  </a:t>
            </a:r>
            <a:r>
              <a:rPr lang="en-US" dirty="0" smtClean="0"/>
              <a:t>Economic theory which states that </a:t>
            </a:r>
            <a:r>
              <a:rPr lang="en-US" dirty="0" smtClean="0">
                <a:solidFill>
                  <a:srgbClr val="66FFFF"/>
                </a:solidFill>
              </a:rPr>
              <a:t>power is based upon wealth</a:t>
            </a:r>
            <a:r>
              <a:rPr lang="en-US" dirty="0" smtClean="0"/>
              <a:t>. There is a </a:t>
            </a:r>
            <a:r>
              <a:rPr lang="en-US" dirty="0" smtClean="0">
                <a:solidFill>
                  <a:srgbClr val="6DF927"/>
                </a:solidFill>
              </a:rPr>
              <a:t>fixed amount of wealth </a:t>
            </a:r>
            <a:r>
              <a:rPr lang="en-US" dirty="0" smtClean="0"/>
              <a:t>in the world, so a nation must secure a larger share than its competitors.  </a:t>
            </a:r>
          </a:p>
          <a:p>
            <a:pPr>
              <a:buFont typeface="Wingdings" pitchFamily="2" charset="2"/>
              <a:buChar char="Ø"/>
            </a:pPr>
            <a:r>
              <a:rPr lang="en-US" dirty="0" smtClean="0"/>
              <a:t>Encouraged nations of the   1600 – 1700’s to :</a:t>
            </a:r>
          </a:p>
          <a:p>
            <a:r>
              <a:rPr lang="en-US" dirty="0" smtClean="0"/>
              <a:t>Attain more </a:t>
            </a:r>
            <a:r>
              <a:rPr lang="en-US" dirty="0" smtClean="0">
                <a:solidFill>
                  <a:srgbClr val="FC72F2"/>
                </a:solidFill>
              </a:rPr>
              <a:t>colonies</a:t>
            </a:r>
            <a:r>
              <a:rPr lang="en-US" dirty="0" smtClean="0"/>
              <a:t> to get gold, silver &amp; raw materials and </a:t>
            </a:r>
            <a:r>
              <a:rPr lang="en-US" dirty="0" smtClean="0">
                <a:solidFill>
                  <a:srgbClr val="FFC000"/>
                </a:solidFill>
              </a:rPr>
              <a:t>control the market </a:t>
            </a:r>
            <a:r>
              <a:rPr lang="en-US" dirty="0" smtClean="0"/>
              <a:t>there.</a:t>
            </a:r>
          </a:p>
          <a:p>
            <a:pPr algn="ctr"/>
            <a:r>
              <a:rPr lang="en-US" dirty="0" smtClean="0"/>
              <a:t>Export more than you import =</a:t>
            </a:r>
          </a:p>
          <a:p>
            <a:pPr algn="ctr">
              <a:buNone/>
            </a:pPr>
            <a:r>
              <a:rPr lang="en-US" dirty="0" smtClean="0"/>
              <a:t> </a:t>
            </a:r>
            <a:r>
              <a:rPr lang="en-US" dirty="0" smtClean="0">
                <a:solidFill>
                  <a:srgbClr val="FFFF00"/>
                </a:solidFill>
              </a:rPr>
              <a:t>“favorable balance of trade”</a:t>
            </a:r>
            <a:r>
              <a:rPr lang="en-US" dirty="0" smtClean="0"/>
              <a:t>  (tariffs)</a:t>
            </a:r>
          </a:p>
          <a:p>
            <a:r>
              <a:rPr lang="en-US" dirty="0" smtClean="0"/>
              <a:t>Create &amp; maintain a “self-sufficient economy”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t>Results / Effects of Exploration</a:t>
            </a:r>
            <a:endParaRPr lang="en-US" dirty="0"/>
          </a:p>
        </p:txBody>
      </p:sp>
      <p:sp>
        <p:nvSpPr>
          <p:cNvPr id="3" name="Content Placeholder 2"/>
          <p:cNvSpPr>
            <a:spLocks noGrp="1"/>
          </p:cNvSpPr>
          <p:nvPr>
            <p:ph idx="1"/>
          </p:nvPr>
        </p:nvSpPr>
        <p:spPr>
          <a:xfrm>
            <a:off x="457200" y="1066800"/>
            <a:ext cx="8229600" cy="5059363"/>
          </a:xfrm>
        </p:spPr>
        <p:txBody>
          <a:bodyPr>
            <a:normAutofit/>
          </a:bodyPr>
          <a:lstStyle/>
          <a:p>
            <a:pPr marL="514350" indent="-514350">
              <a:buFont typeface="+mj-lt"/>
              <a:buAutoNum type="arabicPeriod"/>
            </a:pPr>
            <a:r>
              <a:rPr lang="en-US" dirty="0" smtClean="0">
                <a:solidFill>
                  <a:srgbClr val="FFFF00"/>
                </a:solidFill>
              </a:rPr>
              <a:t>Colonial Empires </a:t>
            </a:r>
            <a:r>
              <a:rPr lang="en-US" dirty="0" smtClean="0"/>
              <a:t>= rivalry &amp; wars: </a:t>
            </a:r>
          </a:p>
          <a:p>
            <a:pPr marL="514350" indent="-514350">
              <a:buAutoNum type="alphaLcParenR"/>
            </a:pPr>
            <a:r>
              <a:rPr lang="en-US" dirty="0" smtClean="0"/>
              <a:t>Portugal &amp; Spain(Treaty of </a:t>
            </a:r>
            <a:r>
              <a:rPr lang="en-US" dirty="0" err="1" smtClean="0"/>
              <a:t>Tordesillas</a:t>
            </a:r>
            <a:r>
              <a:rPr lang="en-US" dirty="0" smtClean="0"/>
              <a:t> – 1494)</a:t>
            </a:r>
          </a:p>
          <a:p>
            <a:pPr marL="514350" indent="-514350">
              <a:buAutoNum type="alphaLcParenR"/>
            </a:pPr>
            <a:r>
              <a:rPr lang="en-US" dirty="0" smtClean="0"/>
              <a:t>Spain &amp; England (Spanish Armada – 1588)</a:t>
            </a:r>
          </a:p>
          <a:p>
            <a:pPr marL="514350" indent="-514350">
              <a:buNone/>
            </a:pPr>
            <a:r>
              <a:rPr lang="en-US" dirty="0" smtClean="0"/>
              <a:t>c)  England &amp; France (India &amp; N. America)</a:t>
            </a:r>
          </a:p>
          <a:p>
            <a:pPr marL="514350" indent="-514350">
              <a:buNone/>
            </a:pPr>
            <a:endParaRPr lang="en-US" dirty="0"/>
          </a:p>
          <a:p>
            <a:pPr marL="514350" indent="-514350">
              <a:buNone/>
            </a:pPr>
            <a:endParaRPr lang="en-US" dirty="0"/>
          </a:p>
        </p:txBody>
      </p:sp>
      <p:pic>
        <p:nvPicPr>
          <p:cNvPr id="4098" name="Picture 2" descr="http://www.historylearningsite.co.uk/fileadmin/historyLearningSite/spanis1.gif"/>
          <p:cNvPicPr>
            <a:picLocks noChangeAspect="1" noChangeArrowheads="1"/>
          </p:cNvPicPr>
          <p:nvPr/>
        </p:nvPicPr>
        <p:blipFill>
          <a:blip r:embed="rId3" cstate="print"/>
          <a:srcRect/>
          <a:stretch>
            <a:fillRect/>
          </a:stretch>
        </p:blipFill>
        <p:spPr bwMode="auto">
          <a:xfrm>
            <a:off x="0" y="4495800"/>
            <a:ext cx="4845194" cy="2362200"/>
          </a:xfrm>
          <a:prstGeom prst="rect">
            <a:avLst/>
          </a:prstGeom>
          <a:noFill/>
        </p:spPr>
      </p:pic>
      <p:pic>
        <p:nvPicPr>
          <p:cNvPr id="4100" name="Picture 4" descr="quebec1.jpg (49561 bytes)"/>
          <p:cNvPicPr>
            <a:picLocks noChangeAspect="1" noChangeArrowheads="1"/>
          </p:cNvPicPr>
          <p:nvPr/>
        </p:nvPicPr>
        <p:blipFill>
          <a:blip r:embed="rId4" cstate="print"/>
          <a:srcRect/>
          <a:stretch>
            <a:fillRect/>
          </a:stretch>
        </p:blipFill>
        <p:spPr bwMode="auto">
          <a:xfrm>
            <a:off x="4919870" y="4267200"/>
            <a:ext cx="4224130" cy="2590800"/>
          </a:xfrm>
          <a:prstGeom prst="rect">
            <a:avLst/>
          </a:prstGeom>
          <a:noFill/>
        </p:spPr>
      </p:pic>
      <p:sp>
        <p:nvSpPr>
          <p:cNvPr id="6" name="TextBox 5"/>
          <p:cNvSpPr txBox="1"/>
          <p:nvPr/>
        </p:nvSpPr>
        <p:spPr>
          <a:xfrm>
            <a:off x="685800" y="3733800"/>
            <a:ext cx="2700419" cy="769441"/>
          </a:xfrm>
          <a:prstGeom prst="rect">
            <a:avLst/>
          </a:prstGeom>
          <a:noFill/>
        </p:spPr>
        <p:txBody>
          <a:bodyPr wrap="none" rtlCol="0">
            <a:spAutoFit/>
          </a:bodyPr>
          <a:lstStyle/>
          <a:p>
            <a:r>
              <a:rPr lang="en-US" sz="2200" dirty="0" smtClean="0">
                <a:solidFill>
                  <a:srgbClr val="FFFF00"/>
                </a:solidFill>
              </a:rPr>
              <a:t>Battle between fleets </a:t>
            </a:r>
          </a:p>
          <a:p>
            <a:r>
              <a:rPr lang="en-US" sz="2200" dirty="0" smtClean="0">
                <a:solidFill>
                  <a:srgbClr val="FFFF00"/>
                </a:solidFill>
              </a:rPr>
              <a:t>of Spain &amp; England </a:t>
            </a:r>
            <a:endParaRPr lang="en-US" sz="2200" dirty="0">
              <a:solidFill>
                <a:srgbClr val="FFFF00"/>
              </a:solidFill>
            </a:endParaRPr>
          </a:p>
        </p:txBody>
      </p:sp>
      <p:sp>
        <p:nvSpPr>
          <p:cNvPr id="7" name="TextBox 6"/>
          <p:cNvSpPr txBox="1"/>
          <p:nvPr/>
        </p:nvSpPr>
        <p:spPr>
          <a:xfrm>
            <a:off x="5257800" y="3581400"/>
            <a:ext cx="3880101" cy="769441"/>
          </a:xfrm>
          <a:prstGeom prst="rect">
            <a:avLst/>
          </a:prstGeom>
          <a:noFill/>
        </p:spPr>
        <p:txBody>
          <a:bodyPr wrap="none" rtlCol="0">
            <a:spAutoFit/>
          </a:bodyPr>
          <a:lstStyle/>
          <a:p>
            <a:r>
              <a:rPr lang="en-US" sz="2200" dirty="0" smtClean="0">
                <a:solidFill>
                  <a:srgbClr val="FFFF00"/>
                </a:solidFill>
              </a:rPr>
              <a:t>British troops land near Quebec </a:t>
            </a:r>
          </a:p>
          <a:p>
            <a:pPr algn="ctr"/>
            <a:r>
              <a:rPr lang="en-US" sz="2200" dirty="0" smtClean="0">
                <a:solidFill>
                  <a:srgbClr val="FFFF00"/>
                </a:solidFill>
              </a:rPr>
              <a:t>To fight the French</a:t>
            </a:r>
            <a:endParaRPr lang="en-US" sz="22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box(in)">
                                      <p:cBhvr>
                                        <p:cTn id="22" dur="500"/>
                                        <p:tgtEl>
                                          <p:spTgt spid="409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checkerboard(across)">
                                      <p:cBhvr>
                                        <p:cTn id="27" dur="500"/>
                                        <p:tgtEl>
                                          <p:spTgt spid="6">
                                            <p:txEl>
                                              <p:pRg st="0" end="0"/>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checkerboard(across)">
                                      <p:cBhvr>
                                        <p:cTn id="30" dur="5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checkerboard(across)">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4100"/>
                                        </p:tgtEl>
                                        <p:attrNameLst>
                                          <p:attrName>style.visibility</p:attrName>
                                        </p:attrNameLst>
                                      </p:cBhvr>
                                      <p:to>
                                        <p:strVal val="visible"/>
                                      </p:to>
                                    </p:set>
                                    <p:animEffect transition="in" filter="box(in)">
                                      <p:cBhvr>
                                        <p:cTn id="40" dur="500"/>
                                        <p:tgtEl>
                                          <p:spTgt spid="4100"/>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nodeType="clickEffect">
                                  <p:stCondLst>
                                    <p:cond delay="0"/>
                                  </p:stCondLst>
                                  <p:childTnLst>
                                    <p:set>
                                      <p:cBhvr>
                                        <p:cTn id="44" dur="1" fill="hold">
                                          <p:stCondLst>
                                            <p:cond delay="0"/>
                                          </p:stCondLst>
                                        </p:cTn>
                                        <p:tgtEl>
                                          <p:spTgt spid="7">
                                            <p:txEl>
                                              <p:pRg st="0" end="0"/>
                                            </p:txEl>
                                          </p:spTgt>
                                        </p:tgtEl>
                                        <p:attrNameLst>
                                          <p:attrName>style.visibility</p:attrName>
                                        </p:attrNameLst>
                                      </p:cBhvr>
                                      <p:to>
                                        <p:strVal val="visible"/>
                                      </p:to>
                                    </p:set>
                                    <p:animEffect transition="in" filter="checkerboard(across)">
                                      <p:cBhvr>
                                        <p:cTn id="45" dur="500"/>
                                        <p:tgtEl>
                                          <p:spTgt spid="7">
                                            <p:txEl>
                                              <p:pRg st="0" end="0"/>
                                            </p:txEl>
                                          </p:spTgt>
                                        </p:tgtEl>
                                      </p:cBhvr>
                                    </p:animEffect>
                                  </p:childTnLst>
                                </p:cTn>
                              </p:par>
                              <p:par>
                                <p:cTn id="46" presetID="5" presetClass="entr" presetSubtype="10" fill="hold" nodeType="withEffect">
                                  <p:stCondLst>
                                    <p:cond delay="0"/>
                                  </p:stCondLst>
                                  <p:childTnLst>
                                    <p:set>
                                      <p:cBhvr>
                                        <p:cTn id="47" dur="1" fill="hold">
                                          <p:stCondLst>
                                            <p:cond delay="0"/>
                                          </p:stCondLst>
                                        </p:cTn>
                                        <p:tgtEl>
                                          <p:spTgt spid="7">
                                            <p:txEl>
                                              <p:pRg st="1" end="1"/>
                                            </p:txEl>
                                          </p:spTgt>
                                        </p:tgtEl>
                                        <p:attrNameLst>
                                          <p:attrName>style.visibility</p:attrName>
                                        </p:attrNameLst>
                                      </p:cBhvr>
                                      <p:to>
                                        <p:strVal val="visible"/>
                                      </p:to>
                                    </p:set>
                                    <p:animEffect transition="in" filter="checkerboard(across)">
                                      <p:cBhvr>
                                        <p:cTn id="48"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Results / Effects of Exploration</a:t>
            </a:r>
            <a:endParaRPr lang="en-US" dirty="0"/>
          </a:p>
        </p:txBody>
      </p:sp>
      <p:sp>
        <p:nvSpPr>
          <p:cNvPr id="3" name="Content Placeholder 2"/>
          <p:cNvSpPr>
            <a:spLocks noGrp="1"/>
          </p:cNvSpPr>
          <p:nvPr>
            <p:ph idx="1"/>
          </p:nvPr>
        </p:nvSpPr>
        <p:spPr>
          <a:xfrm>
            <a:off x="457200" y="990600"/>
            <a:ext cx="8229600" cy="5135563"/>
          </a:xfrm>
        </p:spPr>
        <p:txBody>
          <a:bodyPr/>
          <a:lstStyle/>
          <a:p>
            <a:pPr marL="514350" indent="-514350">
              <a:buAutoNum type="arabicPeriod" startAt="2"/>
            </a:pPr>
            <a:r>
              <a:rPr lang="en-US" dirty="0" smtClean="0">
                <a:solidFill>
                  <a:srgbClr val="92D050"/>
                </a:solidFill>
              </a:rPr>
              <a:t>Economic:</a:t>
            </a:r>
            <a:r>
              <a:rPr lang="en-US" dirty="0" smtClean="0"/>
              <a:t>  mercantilism &amp; colonies</a:t>
            </a:r>
          </a:p>
          <a:p>
            <a:pPr marL="514350" indent="-514350">
              <a:buNone/>
            </a:pPr>
            <a:r>
              <a:rPr lang="en-US" dirty="0" smtClean="0"/>
              <a:t>  (N. Europe becomes new economic center)</a:t>
            </a:r>
          </a:p>
          <a:p>
            <a:pPr marL="514350" indent="-514350">
              <a:buNone/>
            </a:pPr>
            <a:endParaRPr lang="en-US" dirty="0" smtClean="0"/>
          </a:p>
          <a:p>
            <a:pPr marL="514350" indent="-514350">
              <a:buNone/>
            </a:pPr>
            <a:endParaRPr lang="en-US" dirty="0" smtClean="0"/>
          </a:p>
          <a:p>
            <a:pPr marL="514350" indent="-514350">
              <a:buAutoNum type="arabicPeriod" startAt="3"/>
            </a:pPr>
            <a:r>
              <a:rPr lang="en-US" dirty="0" smtClean="0">
                <a:solidFill>
                  <a:srgbClr val="66FFFF"/>
                </a:solidFill>
              </a:rPr>
              <a:t>Social:</a:t>
            </a:r>
            <a:r>
              <a:rPr lang="en-US" dirty="0" smtClean="0"/>
              <a:t>  new opportunities, religious &amp; political freedom, exploitation of natives &amp; African slavery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heckerboard(across)">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solidFill>
                  <a:srgbClr val="6DF927"/>
                </a:solidFill>
              </a:rPr>
              <a:t>The Columbian Exchange</a:t>
            </a:r>
            <a:endParaRPr lang="en-US" dirty="0">
              <a:solidFill>
                <a:srgbClr val="6DF927"/>
              </a:solidFill>
            </a:endParaRPr>
          </a:p>
        </p:txBody>
      </p:sp>
      <p:sp>
        <p:nvSpPr>
          <p:cNvPr id="4" name="Content Placeholder 3"/>
          <p:cNvSpPr>
            <a:spLocks noGrp="1"/>
          </p:cNvSpPr>
          <p:nvPr>
            <p:ph idx="1"/>
          </p:nvPr>
        </p:nvSpPr>
        <p:spPr>
          <a:xfrm>
            <a:off x="457200" y="762000"/>
            <a:ext cx="8229600" cy="5943600"/>
          </a:xfrm>
        </p:spPr>
        <p:txBody>
          <a:bodyPr/>
          <a:lstStyle/>
          <a:p>
            <a:pPr marL="514350" indent="-514350">
              <a:buNone/>
            </a:pPr>
            <a:r>
              <a:rPr lang="en-US" dirty="0" smtClean="0">
                <a:solidFill>
                  <a:schemeClr val="accent6">
                    <a:lumMod val="40000"/>
                    <a:lumOff val="60000"/>
                  </a:schemeClr>
                </a:solidFill>
              </a:rPr>
              <a:t>4.  Cultural</a:t>
            </a:r>
            <a:r>
              <a:rPr lang="en-US" dirty="0" smtClean="0"/>
              <a:t>:  new goods &amp; products;</a:t>
            </a:r>
          </a:p>
          <a:p>
            <a:pPr marL="514350" indent="-514350">
              <a:buNone/>
            </a:pPr>
            <a:r>
              <a:rPr lang="en-US" dirty="0" smtClean="0"/>
              <a:t>  “cultural diffusion” &amp; the </a:t>
            </a:r>
            <a:r>
              <a:rPr lang="en-US" u="sng" dirty="0" smtClean="0">
                <a:solidFill>
                  <a:srgbClr val="FC72F2"/>
                </a:solidFill>
              </a:rPr>
              <a:t>Columbian Exchange</a:t>
            </a:r>
          </a:p>
          <a:p>
            <a:pPr marL="514350" indent="-514350">
              <a:buFont typeface="Wingdings" pitchFamily="2" charset="2"/>
              <a:buChar char="Ø"/>
            </a:pPr>
            <a:r>
              <a:rPr lang="en-US" dirty="0" smtClean="0"/>
              <a:t> the diffusion of food crops, plants, animals, people, and disease between the Americas and the Old World</a:t>
            </a:r>
          </a:p>
          <a:p>
            <a:pPr marL="514350" indent="-514350">
              <a:buNone/>
            </a:pPr>
            <a:endParaRPr lang="en-US" dirty="0" smtClean="0">
              <a:solidFill>
                <a:srgbClr val="FC72F2"/>
              </a:solidFill>
            </a:endParaRPr>
          </a:p>
          <a:p>
            <a:endParaRPr lang="en-US" dirty="0"/>
          </a:p>
        </p:txBody>
      </p:sp>
      <p:pic>
        <p:nvPicPr>
          <p:cNvPr id="5" name="Picture 4" descr="S:\Bill\small2.jpg"/>
          <p:cNvPicPr>
            <a:picLocks noChangeAspect="1" noChangeArrowheads="1"/>
          </p:cNvPicPr>
          <p:nvPr/>
        </p:nvPicPr>
        <p:blipFill>
          <a:blip r:embed="rId3" cstate="print"/>
          <a:srcRect/>
          <a:stretch>
            <a:fillRect/>
          </a:stretch>
        </p:blipFill>
        <p:spPr bwMode="auto">
          <a:xfrm>
            <a:off x="5334000" y="3883143"/>
            <a:ext cx="3810000" cy="2974857"/>
          </a:xfrm>
          <a:prstGeom prst="rect">
            <a:avLst/>
          </a:prstGeom>
          <a:noFill/>
        </p:spPr>
      </p:pic>
      <p:sp>
        <p:nvSpPr>
          <p:cNvPr id="6" name="TextBox 5"/>
          <p:cNvSpPr txBox="1"/>
          <p:nvPr/>
        </p:nvSpPr>
        <p:spPr>
          <a:xfrm>
            <a:off x="228600" y="4267200"/>
            <a:ext cx="4857227" cy="2308324"/>
          </a:xfrm>
          <a:prstGeom prst="rect">
            <a:avLst/>
          </a:prstGeom>
          <a:noFill/>
        </p:spPr>
        <p:txBody>
          <a:bodyPr wrap="none" rtlCol="0">
            <a:spAutoFit/>
          </a:bodyPr>
          <a:lstStyle/>
          <a:p>
            <a:r>
              <a:rPr lang="en-US" sz="2400" dirty="0" smtClean="0"/>
              <a:t>The </a:t>
            </a:r>
            <a:r>
              <a:rPr lang="en-US" sz="2400" dirty="0" smtClean="0">
                <a:solidFill>
                  <a:srgbClr val="FFC000"/>
                </a:solidFill>
              </a:rPr>
              <a:t>smallpox</a:t>
            </a:r>
            <a:r>
              <a:rPr lang="en-US" sz="2400" dirty="0" smtClean="0"/>
              <a:t> disease brought to the</a:t>
            </a:r>
          </a:p>
          <a:p>
            <a:r>
              <a:rPr lang="en-US" sz="2400" dirty="0" smtClean="0"/>
              <a:t> New World by Europeans devastated</a:t>
            </a:r>
          </a:p>
          <a:p>
            <a:r>
              <a:rPr lang="en-US" sz="2400" dirty="0" smtClean="0"/>
              <a:t> the native American population.</a:t>
            </a:r>
          </a:p>
          <a:p>
            <a:r>
              <a:rPr lang="en-US" sz="2400" dirty="0" smtClean="0">
                <a:solidFill>
                  <a:srgbClr val="FC72F2"/>
                </a:solidFill>
              </a:rPr>
              <a:t>Mexico’s</a:t>
            </a:r>
            <a:r>
              <a:rPr lang="en-US" sz="2400" dirty="0" smtClean="0"/>
              <a:t> population dropped from</a:t>
            </a:r>
          </a:p>
          <a:p>
            <a:r>
              <a:rPr lang="en-US" sz="2400" dirty="0" smtClean="0"/>
              <a:t>                25 to 1 million</a:t>
            </a:r>
          </a:p>
          <a:p>
            <a:r>
              <a:rPr lang="en-US" sz="2400" dirty="0" smtClean="0">
                <a:solidFill>
                  <a:srgbClr val="6DF927"/>
                </a:solidFill>
              </a:rPr>
              <a:t>Peru</a:t>
            </a:r>
            <a:r>
              <a:rPr lang="en-US" sz="2400" dirty="0" smtClean="0"/>
              <a:t>: 7million to 500 thousand</a:t>
            </a:r>
            <a:endParaRPr lang="en-US" sz="2400" dirty="0"/>
          </a:p>
        </p:txBody>
      </p:sp>
      <p:sp>
        <p:nvSpPr>
          <p:cNvPr id="7" name="TextBox 6"/>
          <p:cNvSpPr txBox="1"/>
          <p:nvPr/>
        </p:nvSpPr>
        <p:spPr>
          <a:xfrm>
            <a:off x="5410200" y="3505200"/>
            <a:ext cx="3664658" cy="400110"/>
          </a:xfrm>
          <a:prstGeom prst="rect">
            <a:avLst/>
          </a:prstGeom>
          <a:noFill/>
        </p:spPr>
        <p:txBody>
          <a:bodyPr wrap="none" rtlCol="0">
            <a:spAutoFit/>
          </a:bodyPr>
          <a:lstStyle/>
          <a:p>
            <a:r>
              <a:rPr lang="en-US" sz="2000" dirty="0" smtClean="0">
                <a:solidFill>
                  <a:srgbClr val="FFFF00"/>
                </a:solidFill>
              </a:rPr>
              <a:t>Sketch depicting smallpox victims</a:t>
            </a:r>
            <a:endParaRPr lang="en-US" sz="20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heckerboard(across)">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checkerboard(across)">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ox(i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checkerboard(across)">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checkerboard(across)">
                                      <p:cBhvr>
                                        <p:cTn id="30" dur="500"/>
                                        <p:tgtEl>
                                          <p:spTgt spid="6">
                                            <p:txEl>
                                              <p:pRg st="0" end="0"/>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Effect transition="in" filter="checkerboard(across)">
                                      <p:cBhvr>
                                        <p:cTn id="33" dur="500"/>
                                        <p:tgtEl>
                                          <p:spTgt spid="6">
                                            <p:txEl>
                                              <p:pRg st="1" end="1"/>
                                            </p:txEl>
                                          </p:spTgt>
                                        </p:tgtEl>
                                      </p:cBhvr>
                                    </p:animEffect>
                                  </p:childTnLst>
                                </p:cTn>
                              </p:par>
                              <p:par>
                                <p:cTn id="34" presetID="5" presetClass="entr" presetSubtype="10" fill="hold" nodeType="with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checkerboard(across)">
                                      <p:cBhvr>
                                        <p:cTn id="36" dur="500"/>
                                        <p:tgtEl>
                                          <p:spTgt spid="6">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nodeType="click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animEffect transition="in" filter="checkerboard(across)">
                                      <p:cBhvr>
                                        <p:cTn id="41" dur="500"/>
                                        <p:tgtEl>
                                          <p:spTgt spid="6">
                                            <p:txEl>
                                              <p:pRg st="3" end="3"/>
                                            </p:txEl>
                                          </p:spTgt>
                                        </p:tgtEl>
                                      </p:cBhvr>
                                    </p:animEffect>
                                  </p:childTnLst>
                                </p:cTn>
                              </p:par>
                              <p:par>
                                <p:cTn id="42" presetID="5" presetClass="entr" presetSubtype="10" fill="hold" nodeType="withEffect">
                                  <p:stCondLst>
                                    <p:cond delay="0"/>
                                  </p:stCondLst>
                                  <p:childTnLst>
                                    <p:set>
                                      <p:cBhvr>
                                        <p:cTn id="43" dur="1" fill="hold">
                                          <p:stCondLst>
                                            <p:cond delay="0"/>
                                          </p:stCondLst>
                                        </p:cTn>
                                        <p:tgtEl>
                                          <p:spTgt spid="6">
                                            <p:txEl>
                                              <p:pRg st="4" end="4"/>
                                            </p:txEl>
                                          </p:spTgt>
                                        </p:tgtEl>
                                        <p:attrNameLst>
                                          <p:attrName>style.visibility</p:attrName>
                                        </p:attrNameLst>
                                      </p:cBhvr>
                                      <p:to>
                                        <p:strVal val="visible"/>
                                      </p:to>
                                    </p:set>
                                    <p:animEffect transition="in" filter="checkerboard(across)">
                                      <p:cBhvr>
                                        <p:cTn id="44" dur="500"/>
                                        <p:tgtEl>
                                          <p:spTgt spid="6">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nodeType="clickEffect">
                                  <p:stCondLst>
                                    <p:cond delay="0"/>
                                  </p:stCondLst>
                                  <p:childTnLst>
                                    <p:set>
                                      <p:cBhvr>
                                        <p:cTn id="48" dur="1" fill="hold">
                                          <p:stCondLst>
                                            <p:cond delay="0"/>
                                          </p:stCondLst>
                                        </p:cTn>
                                        <p:tgtEl>
                                          <p:spTgt spid="6">
                                            <p:txEl>
                                              <p:pRg st="5" end="5"/>
                                            </p:txEl>
                                          </p:spTgt>
                                        </p:tgtEl>
                                        <p:attrNameLst>
                                          <p:attrName>style.visibility</p:attrName>
                                        </p:attrNameLst>
                                      </p:cBhvr>
                                      <p:to>
                                        <p:strVal val="visible"/>
                                      </p:to>
                                    </p:set>
                                    <p:animEffect transition="in" filter="checkerboard(across)">
                                      <p:cBhvr>
                                        <p:cTn id="49"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752600" y="76200"/>
            <a:ext cx="7391400" cy="731838"/>
          </a:xfrm>
          <a:prstGeom prst="rect">
            <a:avLst/>
          </a:prstGeom>
          <a:noFill/>
          <a:ln>
            <a:noFill/>
          </a:ln>
          <a:effectLst>
            <a:outerShdw dist="35921" dir="2700000" algn="ctr" rotWithShape="0">
              <a:srgbClr val="C24F00"/>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defRPr/>
            </a:pPr>
            <a:r>
              <a:rPr lang="en-US" altLang="en-US" sz="4200" b="1" dirty="0">
                <a:solidFill>
                  <a:srgbClr val="FFFF00"/>
                </a:solidFill>
                <a:effectLst>
                  <a:outerShdw blurRad="38100" dist="38100" dir="2700000" algn="tl">
                    <a:srgbClr val="000000"/>
                  </a:outerShdw>
                </a:effectLst>
                <a:latin typeface="BlackChancery" pitchFamily="2" charset="0"/>
              </a:rPr>
              <a:t>The “Columbian Exchange”</a:t>
            </a:r>
          </a:p>
        </p:txBody>
      </p:sp>
      <p:sp>
        <p:nvSpPr>
          <p:cNvPr id="35843" name="AutoShape 3"/>
          <p:cNvSpPr>
            <a:spLocks noChangeArrowheads="1"/>
          </p:cNvSpPr>
          <p:nvPr/>
        </p:nvSpPr>
        <p:spPr bwMode="auto">
          <a:xfrm rot="-453517">
            <a:off x="3581400" y="2438400"/>
            <a:ext cx="3200400"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solidFill>
          <a:ln>
            <a:noFill/>
          </a:ln>
          <a:effectLst>
            <a:prstShdw prst="shdw17" dist="17961" dir="2700000">
              <a:schemeClr val="accent2">
                <a:gamma/>
                <a:shade val="60000"/>
                <a:invGamma/>
              </a:schemeClr>
            </a:prstShdw>
          </a:effectLst>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pPr>
              <a:defRPr/>
            </a:pPr>
            <a:endParaRPr lang="en-US"/>
          </a:p>
        </p:txBody>
      </p:sp>
      <p:sp>
        <p:nvSpPr>
          <p:cNvPr id="35844" name="AutoShape 4"/>
          <p:cNvSpPr>
            <a:spLocks noChangeArrowheads="1"/>
          </p:cNvSpPr>
          <p:nvPr/>
        </p:nvSpPr>
        <p:spPr bwMode="auto">
          <a:xfrm rot="-10009384">
            <a:off x="3730625" y="3733800"/>
            <a:ext cx="3505200"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solidFill>
          <a:ln>
            <a:noFill/>
          </a:ln>
          <a:effectLst>
            <a:prstShdw prst="shdw17" dist="17961" dir="2700000">
              <a:schemeClr val="accent2">
                <a:gamma/>
                <a:shade val="60000"/>
                <a:invGamma/>
              </a:schemeClr>
            </a:prstShdw>
          </a:effectLst>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pPr>
              <a:defRPr/>
            </a:pPr>
            <a:endParaRPr lang="en-US"/>
          </a:p>
        </p:txBody>
      </p:sp>
      <p:pic>
        <p:nvPicPr>
          <p:cNvPr id="24581" name="Picture 5" descr="europ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rot="804415">
            <a:off x="6781800" y="1524000"/>
            <a:ext cx="2162175"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848" name="AutoShape 8"/>
          <p:cNvSpPr>
            <a:spLocks noChangeArrowheads="1"/>
          </p:cNvSpPr>
          <p:nvPr/>
        </p:nvSpPr>
        <p:spPr bwMode="auto">
          <a:xfrm rot="5943679">
            <a:off x="7797800" y="3162300"/>
            <a:ext cx="762000" cy="533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solidFill>
          <a:ln>
            <a:noFill/>
          </a:ln>
          <a:effectLst>
            <a:prstShdw prst="shdw17" dist="17961" dir="2700000">
              <a:schemeClr val="accent2">
                <a:gamma/>
                <a:shade val="60000"/>
                <a:invGamma/>
              </a:schemeClr>
            </a:prstShdw>
          </a:effectLst>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pPr>
              <a:defRPr/>
            </a:pPr>
            <a:endParaRPr lang="en-US"/>
          </a:p>
        </p:txBody>
      </p:sp>
      <p:pic>
        <p:nvPicPr>
          <p:cNvPr id="24583" name="Picture 9" descr="africa">
            <a:hlinkClick r:id="rId4"/>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7381875" y="3819525"/>
            <a:ext cx="1533525" cy="166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4" name="Picture 10" descr="Latin America"/>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057400" y="2362200"/>
            <a:ext cx="17526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36041" name="Group 201"/>
          <p:cNvGraphicFramePr>
            <a:graphicFrameLocks noGrp="1"/>
          </p:cNvGraphicFramePr>
          <p:nvPr/>
        </p:nvGraphicFramePr>
        <p:xfrm>
          <a:off x="2209800" y="992188"/>
          <a:ext cx="5562600" cy="1527175"/>
        </p:xfrm>
        <a:graphic>
          <a:graphicData uri="http://schemas.openxmlformats.org/drawingml/2006/table">
            <a:tbl>
              <a:tblPr/>
              <a:tblGrid>
                <a:gridCol w="1162050"/>
                <a:gridCol w="1276350"/>
                <a:gridCol w="1212850"/>
                <a:gridCol w="1911350"/>
              </a:tblGrid>
              <a:tr h="3048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altLang="en-US" sz="1400" b="1" i="0" u="none" strike="noStrike" cap="none" normalizeH="0" baseline="0" smtClean="0">
                          <a:ln>
                            <a:noFill/>
                          </a:ln>
                          <a:solidFill>
                            <a:schemeClr val="tx1"/>
                          </a:solidFill>
                          <a:effectLst/>
                          <a:latin typeface="Comic Sans MS" pitchFamily="66" charset="0"/>
                        </a:rPr>
                        <a:t> Squash </a:t>
                      </a:r>
                    </a:p>
                  </a:txBody>
                  <a:tcPr horzOverflow="overflow">
                    <a:lnL cap="flat">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altLang="en-US" sz="1400" b="1" i="0" u="none" strike="noStrike" cap="none" normalizeH="0" baseline="0" smtClean="0">
                          <a:ln>
                            <a:noFill/>
                          </a:ln>
                          <a:solidFill>
                            <a:schemeClr val="tx1"/>
                          </a:solidFill>
                          <a:effectLst/>
                          <a:latin typeface="Comic Sans MS" pitchFamily="66" charset="0"/>
                        </a:rPr>
                        <a:t> Avocado</a:t>
                      </a:r>
                    </a:p>
                  </a:txBody>
                  <a:tcPr horzOverflow="overflow">
                    <a:lnL>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altLang="en-US" sz="1400" b="1" i="0" u="none" strike="noStrike" cap="none" normalizeH="0" baseline="0" smtClean="0">
                          <a:ln>
                            <a:noFill/>
                          </a:ln>
                          <a:solidFill>
                            <a:schemeClr val="tx1"/>
                          </a:solidFill>
                          <a:effectLst/>
                          <a:latin typeface="Comic Sans MS" pitchFamily="66" charset="0"/>
                        </a:rPr>
                        <a:t> Peppers</a:t>
                      </a:r>
                    </a:p>
                  </a:txBody>
                  <a:tcPr horzOverflow="overflow">
                    <a:lnL>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altLang="en-US" sz="1400" b="1" i="0" u="none" strike="noStrike" cap="none" normalizeH="0" baseline="0" smtClean="0">
                          <a:ln>
                            <a:noFill/>
                          </a:ln>
                          <a:solidFill>
                            <a:schemeClr val="tx1"/>
                          </a:solidFill>
                          <a:effectLst/>
                          <a:latin typeface="Comic Sans MS" pitchFamily="66" charset="0"/>
                        </a:rPr>
                        <a:t> Sweet Potatoes</a:t>
                      </a:r>
                    </a:p>
                  </a:txBody>
                  <a:tcPr horzOverflow="overflow">
                    <a:lnL>
                      <a:noFill/>
                    </a:lnL>
                    <a:lnR cap="flat">
                      <a:noFill/>
                    </a:lnR>
                    <a:lnT cap="flat">
                      <a:noFill/>
                    </a:lnT>
                    <a:lnB>
                      <a:noFill/>
                    </a:lnB>
                    <a:lnTlToBr>
                      <a:noFill/>
                    </a:lnTlToBr>
                    <a:lnBlToTr>
                      <a:noFill/>
                    </a:lnBlToTr>
                    <a:noFill/>
                  </a:tcPr>
                </a:tc>
              </a:tr>
              <a:tr h="26828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altLang="en-US" sz="1400" b="1" i="0" u="none" strike="noStrike" cap="none" normalizeH="0" baseline="0" smtClean="0">
                          <a:ln>
                            <a:noFill/>
                          </a:ln>
                          <a:solidFill>
                            <a:schemeClr val="tx1"/>
                          </a:solidFill>
                          <a:effectLst/>
                          <a:latin typeface="Comic Sans MS" pitchFamily="66" charset="0"/>
                        </a:rPr>
                        <a:t> Turkey</a:t>
                      </a: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altLang="en-US" sz="1400" b="1" i="0" u="none" strike="noStrike" cap="none" normalizeH="0" baseline="0" smtClean="0">
                          <a:ln>
                            <a:noFill/>
                          </a:ln>
                          <a:solidFill>
                            <a:schemeClr val="tx1"/>
                          </a:solidFill>
                          <a:effectLst/>
                          <a:latin typeface="Comic Sans MS" pitchFamily="66" charset="0"/>
                        </a:rPr>
                        <a:t> Pumpkin</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altLang="en-US" sz="1400" b="1" i="0" u="none" strike="noStrike" cap="none" normalizeH="0" baseline="0" smtClean="0">
                          <a:ln>
                            <a:noFill/>
                          </a:ln>
                          <a:solidFill>
                            <a:schemeClr val="tx1"/>
                          </a:solidFill>
                          <a:effectLst/>
                          <a:latin typeface="Comic Sans MS" pitchFamily="66" charset="0"/>
                        </a:rPr>
                        <a:t> Tobacco</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altLang="en-US" sz="1400" b="1" i="0" u="none" strike="noStrike" cap="none" normalizeH="0" baseline="0" smtClean="0">
                          <a:ln>
                            <a:noFill/>
                          </a:ln>
                          <a:solidFill>
                            <a:schemeClr val="tx1"/>
                          </a:solidFill>
                          <a:effectLst/>
                          <a:latin typeface="Comic Sans MS" pitchFamily="66" charset="0"/>
                        </a:rPr>
                        <a:t> Quinine</a:t>
                      </a:r>
                    </a:p>
                  </a:txBody>
                  <a:tcPr horzOverflow="overflow">
                    <a:lnL>
                      <a:noFill/>
                    </a:lnL>
                    <a:lnR cap="flat">
                      <a:noFill/>
                    </a:lnR>
                    <a:lnT>
                      <a:noFill/>
                    </a:lnT>
                    <a:lnB>
                      <a:noFill/>
                    </a:lnB>
                    <a:lnTlToBr>
                      <a:noFill/>
                    </a:lnTlToBr>
                    <a:lnBlToTr>
                      <a:noFill/>
                    </a:lnBlToTr>
                    <a:noFill/>
                  </a:tcPr>
                </a:tc>
              </a:tr>
              <a:tr h="3079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altLang="en-US" sz="1400" b="1" i="0" u="none" strike="noStrike" cap="none" normalizeH="0" baseline="0" smtClean="0">
                          <a:ln>
                            <a:noFill/>
                          </a:ln>
                          <a:solidFill>
                            <a:schemeClr val="tx1"/>
                          </a:solidFill>
                          <a:effectLst/>
                          <a:latin typeface="Comic Sans MS" pitchFamily="66" charset="0"/>
                        </a:rPr>
                        <a:t> Cocoa</a:t>
                      </a: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altLang="en-US" sz="1400" b="1" i="0" u="none" strike="noStrike" cap="none" normalizeH="0" baseline="0" smtClean="0">
                          <a:ln>
                            <a:noFill/>
                          </a:ln>
                          <a:solidFill>
                            <a:schemeClr val="tx1"/>
                          </a:solidFill>
                          <a:effectLst/>
                          <a:latin typeface="Comic Sans MS" pitchFamily="66" charset="0"/>
                        </a:rPr>
                        <a:t> Pineapple</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altLang="en-US" sz="1400" b="1" i="0" u="none" strike="noStrike" cap="none" normalizeH="0" baseline="0" smtClean="0">
                          <a:ln>
                            <a:noFill/>
                          </a:ln>
                          <a:solidFill>
                            <a:schemeClr val="tx1"/>
                          </a:solidFill>
                          <a:effectLst/>
                          <a:latin typeface="Comic Sans MS" pitchFamily="66" charset="0"/>
                        </a:rPr>
                        <a:t> Cassava</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altLang="en-US" sz="1400" b="1" i="0" u="none" strike="noStrike" cap="none" normalizeH="0" baseline="0" smtClean="0">
                          <a:ln>
                            <a:noFill/>
                          </a:ln>
                          <a:solidFill>
                            <a:schemeClr val="tx1"/>
                          </a:solidFill>
                          <a:effectLst/>
                          <a:latin typeface="Comic Sans MS" pitchFamily="66" charset="0"/>
                        </a:rPr>
                        <a:t> </a:t>
                      </a:r>
                      <a:r>
                        <a:rPr kumimoji="0" lang="en-US" altLang="en-US" sz="1400" b="1" i="0" u="none" strike="noStrike" cap="none" normalizeH="0" baseline="0" smtClean="0">
                          <a:ln>
                            <a:noFill/>
                          </a:ln>
                          <a:solidFill>
                            <a:srgbClr val="FF0000"/>
                          </a:solidFill>
                          <a:effectLst/>
                          <a:latin typeface="Comic Sans MS" pitchFamily="66" charset="0"/>
                        </a:rPr>
                        <a:t>POTATO</a:t>
                      </a:r>
                    </a:p>
                  </a:txBody>
                  <a:tcPr horzOverflow="overflow">
                    <a:lnL>
                      <a:noFill/>
                    </a:lnL>
                    <a:lnR cap="flat">
                      <a:noFill/>
                    </a:lnR>
                    <a:lnT>
                      <a:noFill/>
                    </a:lnT>
                    <a:lnB>
                      <a:noFill/>
                    </a:lnB>
                    <a:lnTlToBr>
                      <a:noFill/>
                    </a:lnTlToBr>
                    <a:lnBlToTr>
                      <a:noFill/>
                    </a:lnBlToTr>
                    <a:noFill/>
                  </a:tcPr>
                </a:tc>
              </a:tr>
              <a:tr h="26828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altLang="en-US" sz="1400" b="1" i="0" u="none" strike="noStrike" cap="none" normalizeH="0" baseline="0" smtClean="0">
                          <a:ln>
                            <a:noFill/>
                          </a:ln>
                          <a:solidFill>
                            <a:schemeClr val="tx1"/>
                          </a:solidFill>
                          <a:effectLst/>
                          <a:latin typeface="Comic Sans MS" pitchFamily="66" charset="0"/>
                        </a:rPr>
                        <a:t> Peanut</a:t>
                      </a: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altLang="en-US" sz="1400" b="1" i="0" u="none" strike="noStrike" cap="none" normalizeH="0" baseline="0" smtClean="0">
                          <a:ln>
                            <a:noFill/>
                          </a:ln>
                          <a:solidFill>
                            <a:schemeClr val="tx1"/>
                          </a:solidFill>
                          <a:effectLst/>
                          <a:latin typeface="Comic Sans MS" pitchFamily="66" charset="0"/>
                        </a:rPr>
                        <a:t> </a:t>
                      </a:r>
                      <a:r>
                        <a:rPr kumimoji="0" lang="en-US" altLang="en-US" sz="1400" b="1" i="0" u="none" strike="noStrike" cap="none" normalizeH="0" baseline="0" smtClean="0">
                          <a:ln>
                            <a:noFill/>
                          </a:ln>
                          <a:solidFill>
                            <a:srgbClr val="FF0000"/>
                          </a:solidFill>
                          <a:effectLst/>
                          <a:latin typeface="Comic Sans MS" pitchFamily="66" charset="0"/>
                        </a:rPr>
                        <a:t>TOMATO</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altLang="en-US" sz="1400" b="1" i="0" u="none" strike="noStrike" cap="none" normalizeH="0" baseline="0" smtClean="0">
                          <a:ln>
                            <a:noFill/>
                          </a:ln>
                          <a:solidFill>
                            <a:schemeClr val="tx1"/>
                          </a:solidFill>
                          <a:effectLst/>
                          <a:latin typeface="Comic Sans MS" pitchFamily="66" charset="0"/>
                        </a:rPr>
                        <a:t> Vanilla</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altLang="en-US" sz="1400" b="1" i="0" u="none" strike="noStrike" cap="none" normalizeH="0" baseline="0" smtClean="0">
                          <a:ln>
                            <a:noFill/>
                          </a:ln>
                          <a:solidFill>
                            <a:schemeClr val="tx1"/>
                          </a:solidFill>
                          <a:effectLst/>
                          <a:latin typeface="Comic Sans MS" pitchFamily="66" charset="0"/>
                        </a:rPr>
                        <a:t> </a:t>
                      </a:r>
                      <a:r>
                        <a:rPr kumimoji="0" lang="en-US" altLang="en-US" sz="1400" b="1" i="0" u="none" strike="noStrike" cap="none" normalizeH="0" baseline="0" smtClean="0">
                          <a:ln>
                            <a:noFill/>
                          </a:ln>
                          <a:solidFill>
                            <a:srgbClr val="FF0000"/>
                          </a:solidFill>
                          <a:effectLst/>
                          <a:latin typeface="Comic Sans MS" pitchFamily="66" charset="0"/>
                        </a:rPr>
                        <a:t>MAIZE</a:t>
                      </a:r>
                    </a:p>
                  </a:txBody>
                  <a:tcPr horzOverflow="overflow">
                    <a:lnL>
                      <a:noFill/>
                    </a:lnL>
                    <a:lnR cap="flat">
                      <a:noFill/>
                    </a:lnR>
                    <a:lnT>
                      <a:noFill/>
                    </a:lnT>
                    <a:lnB>
                      <a:noFill/>
                    </a:lnB>
                    <a:lnTlToBr>
                      <a:noFill/>
                    </a:lnTlToBr>
                    <a:lnBlToTr>
                      <a:noFill/>
                    </a:lnBlToTr>
                    <a:noFill/>
                  </a:tcPr>
                </a:tc>
              </a:tr>
              <a:tr h="23495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endParaRPr kumimoji="0" lang="en-US" altLang="en-US" sz="1400" b="1" i="0" u="none" strike="noStrike" cap="none" normalizeH="0" baseline="0" smtClean="0">
                        <a:ln>
                          <a:noFill/>
                        </a:ln>
                        <a:solidFill>
                          <a:schemeClr val="tx1"/>
                        </a:solidFill>
                        <a:effectLst/>
                        <a:latin typeface="Comic Sans MS" pitchFamily="66" charset="0"/>
                      </a:endParaRPr>
                    </a:p>
                  </a:txBody>
                  <a:tcPr horzOverflow="overflow">
                    <a:lnL cap="flat">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altLang="en-US" sz="1400" b="1" i="0" u="none" strike="noStrike" cap="none" normalizeH="0" baseline="0" smtClean="0">
                          <a:ln>
                            <a:noFill/>
                          </a:ln>
                          <a:solidFill>
                            <a:schemeClr val="tx1"/>
                          </a:solidFill>
                          <a:effectLst/>
                          <a:latin typeface="Comic Sans MS" pitchFamily="66" charset="0"/>
                        </a:rPr>
                        <a:t> </a:t>
                      </a:r>
                      <a:r>
                        <a:rPr kumimoji="0" lang="en-US" altLang="en-US" sz="1400" b="1" i="0" u="sng" strike="noStrike" cap="none" normalizeH="0" baseline="0" smtClean="0">
                          <a:ln>
                            <a:noFill/>
                          </a:ln>
                          <a:solidFill>
                            <a:schemeClr val="tx1"/>
                          </a:solidFill>
                          <a:effectLst/>
                          <a:latin typeface="Comic Sans MS" pitchFamily="66" charset="0"/>
                        </a:rPr>
                        <a:t>Syphilis</a:t>
                      </a:r>
                    </a:p>
                  </a:txBody>
                  <a:tcPr horzOverflow="overflow">
                    <a:lnL>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endParaRPr kumimoji="0" lang="en-US" altLang="en-US" sz="1400" b="1" i="0" u="none" strike="noStrike" cap="none" normalizeH="0" baseline="0" smtClean="0">
                        <a:ln>
                          <a:noFill/>
                        </a:ln>
                        <a:solidFill>
                          <a:schemeClr val="tx1"/>
                        </a:solidFill>
                        <a:effectLst/>
                        <a:latin typeface="Comic Sans MS" pitchFamily="66" charset="0"/>
                      </a:endParaRPr>
                    </a:p>
                  </a:txBody>
                  <a:tcPr horzOverflow="overflow">
                    <a:lnL>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endParaRPr kumimoji="0" lang="en-US" altLang="en-US" sz="1400" b="1" i="0" u="none" strike="noStrike" cap="none" normalizeH="0" baseline="0" smtClean="0">
                        <a:ln>
                          <a:noFill/>
                        </a:ln>
                        <a:solidFill>
                          <a:schemeClr val="tx1"/>
                        </a:solidFill>
                        <a:effectLst/>
                        <a:latin typeface="Comic Sans MS" pitchFamily="66" charset="0"/>
                      </a:endParaRPr>
                    </a:p>
                  </a:txBody>
                  <a:tcPr horzOverflow="overflow">
                    <a:lnL>
                      <a:noFill/>
                    </a:lnL>
                    <a:lnR cap="flat">
                      <a:noFill/>
                    </a:lnR>
                    <a:lnT>
                      <a:noFill/>
                    </a:lnT>
                    <a:lnB cap="flat">
                      <a:noFill/>
                    </a:lnB>
                    <a:lnTlToBr>
                      <a:noFill/>
                    </a:lnTlToBr>
                    <a:lnBlToTr>
                      <a:noFill/>
                    </a:lnBlToTr>
                    <a:noFill/>
                  </a:tcPr>
                </a:tc>
              </a:tr>
            </a:tbl>
          </a:graphicData>
        </a:graphic>
      </p:graphicFrame>
      <p:graphicFrame>
        <p:nvGraphicFramePr>
          <p:cNvPr id="36096" name="Group 256"/>
          <p:cNvGraphicFramePr>
            <a:graphicFrameLocks noGrp="1"/>
          </p:cNvGraphicFramePr>
          <p:nvPr/>
        </p:nvGraphicFramePr>
        <p:xfrm>
          <a:off x="1905000" y="4572000"/>
          <a:ext cx="6400800" cy="2133600"/>
        </p:xfrm>
        <a:graphic>
          <a:graphicData uri="http://schemas.openxmlformats.org/drawingml/2006/table">
            <a:tbl>
              <a:tblPr/>
              <a:tblGrid>
                <a:gridCol w="1744663"/>
                <a:gridCol w="1890712"/>
                <a:gridCol w="1622425"/>
                <a:gridCol w="1143000"/>
              </a:tblGrid>
              <a:tr h="2698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altLang="en-US" sz="1400" b="1" i="0" u="none" strike="noStrike" cap="none" normalizeH="0" baseline="0" smtClean="0">
                          <a:ln>
                            <a:noFill/>
                          </a:ln>
                          <a:solidFill>
                            <a:schemeClr val="tx1"/>
                          </a:solidFill>
                          <a:effectLst/>
                          <a:latin typeface="Comic Sans MS" pitchFamily="66" charset="0"/>
                        </a:rPr>
                        <a:t> Olive</a:t>
                      </a:r>
                    </a:p>
                  </a:txBody>
                  <a:tcPr horzOverflow="overflow">
                    <a:lnL cap="flat">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altLang="en-US" sz="1400" b="1" i="0" u="none" strike="noStrike" cap="none" normalizeH="0" baseline="0" smtClean="0">
                          <a:ln>
                            <a:noFill/>
                          </a:ln>
                          <a:solidFill>
                            <a:schemeClr val="tx1"/>
                          </a:solidFill>
                          <a:effectLst/>
                          <a:latin typeface="Comic Sans MS" pitchFamily="66" charset="0"/>
                        </a:rPr>
                        <a:t> </a:t>
                      </a:r>
                      <a:r>
                        <a:rPr kumimoji="0" lang="en-US" altLang="en-US" sz="1400" b="1" i="0" u="none" strike="noStrike" cap="none" normalizeH="0" baseline="0" smtClean="0">
                          <a:ln>
                            <a:noFill/>
                          </a:ln>
                          <a:solidFill>
                            <a:srgbClr val="FF0000"/>
                          </a:solidFill>
                          <a:effectLst/>
                          <a:latin typeface="Comic Sans MS" pitchFamily="66" charset="0"/>
                        </a:rPr>
                        <a:t>COFFEE BEAN</a:t>
                      </a:r>
                    </a:p>
                  </a:txBody>
                  <a:tcPr horzOverflow="overflow">
                    <a:lnL>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altLang="en-US" sz="1400" b="1" i="0" u="none" strike="noStrike" cap="none" normalizeH="0" baseline="0" smtClean="0">
                          <a:ln>
                            <a:noFill/>
                          </a:ln>
                          <a:solidFill>
                            <a:schemeClr val="tx1"/>
                          </a:solidFill>
                          <a:effectLst/>
                          <a:latin typeface="Comic Sans MS" pitchFamily="66" charset="0"/>
                        </a:rPr>
                        <a:t> Banana</a:t>
                      </a:r>
                    </a:p>
                  </a:txBody>
                  <a:tcPr horzOverflow="overflow">
                    <a:lnL>
                      <a:noFill/>
                    </a:lnL>
                    <a:lnR>
                      <a:noFill/>
                    </a:lnR>
                    <a:lnT cap="fla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altLang="en-US" sz="1400" b="1" i="0" u="none" strike="noStrike" cap="none" normalizeH="0" baseline="0" smtClean="0">
                          <a:ln>
                            <a:noFill/>
                          </a:ln>
                          <a:solidFill>
                            <a:schemeClr val="tx1"/>
                          </a:solidFill>
                          <a:effectLst/>
                          <a:latin typeface="Comic Sans MS" pitchFamily="66" charset="0"/>
                        </a:rPr>
                        <a:t> Rice</a:t>
                      </a:r>
                    </a:p>
                  </a:txBody>
                  <a:tcPr horzOverflow="overflow">
                    <a:lnL>
                      <a:noFill/>
                    </a:lnL>
                    <a:lnR cap="flat">
                      <a:noFill/>
                    </a:lnR>
                    <a:lnT cap="flat">
                      <a:noFill/>
                    </a:lnT>
                    <a:lnB>
                      <a:noFill/>
                    </a:lnB>
                    <a:lnTlToBr>
                      <a:noFill/>
                    </a:lnTlToBr>
                    <a:lnBlToTr>
                      <a:noFill/>
                    </a:lnBlToTr>
                    <a:noFill/>
                  </a:tcPr>
                </a:tc>
              </a:tr>
              <a:tr h="26828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altLang="en-US" sz="1400" b="1" i="0" u="none" strike="noStrike" cap="none" normalizeH="0" baseline="0" smtClean="0">
                          <a:ln>
                            <a:noFill/>
                          </a:ln>
                          <a:solidFill>
                            <a:schemeClr val="tx1"/>
                          </a:solidFill>
                          <a:effectLst/>
                          <a:latin typeface="Comic Sans MS" pitchFamily="66" charset="0"/>
                        </a:rPr>
                        <a:t> Onion</a:t>
                      </a: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altLang="en-US" sz="1400" b="1" i="0" u="none" strike="noStrike" cap="none" normalizeH="0" baseline="0" smtClean="0">
                          <a:ln>
                            <a:noFill/>
                          </a:ln>
                          <a:solidFill>
                            <a:schemeClr val="tx1"/>
                          </a:solidFill>
                          <a:effectLst/>
                          <a:latin typeface="Comic Sans MS" pitchFamily="66" charset="0"/>
                        </a:rPr>
                        <a:t> Turnip</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altLang="en-US" sz="1400" b="1" i="0" u="none" strike="noStrike" cap="none" normalizeH="0" baseline="0" smtClean="0">
                          <a:ln>
                            <a:noFill/>
                          </a:ln>
                          <a:solidFill>
                            <a:schemeClr val="tx1"/>
                          </a:solidFill>
                          <a:effectLst/>
                          <a:latin typeface="Comic Sans MS" pitchFamily="66" charset="0"/>
                        </a:rPr>
                        <a:t> Honeybee</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altLang="en-US" sz="1400" b="1" i="0" u="none" strike="noStrike" cap="none" normalizeH="0" baseline="0" smtClean="0">
                          <a:ln>
                            <a:noFill/>
                          </a:ln>
                          <a:solidFill>
                            <a:schemeClr val="tx1"/>
                          </a:solidFill>
                          <a:effectLst/>
                          <a:latin typeface="Comic Sans MS" pitchFamily="66" charset="0"/>
                        </a:rPr>
                        <a:t> Barley</a:t>
                      </a:r>
                    </a:p>
                  </a:txBody>
                  <a:tcPr horzOverflow="overflow">
                    <a:lnL>
                      <a:noFill/>
                    </a:lnL>
                    <a:lnR cap="flat">
                      <a:noFill/>
                    </a:lnR>
                    <a:lnT>
                      <a:noFill/>
                    </a:lnT>
                    <a:lnB>
                      <a:noFill/>
                    </a:lnB>
                    <a:lnTlToBr>
                      <a:noFill/>
                    </a:lnTlToBr>
                    <a:lnBlToTr>
                      <a:noFill/>
                    </a:lnBlToTr>
                    <a:noFill/>
                  </a:tcPr>
                </a:tc>
              </a:tr>
              <a:tr h="27622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altLang="en-US" sz="1400" b="1" i="0" u="none" strike="noStrike" cap="none" normalizeH="0" baseline="0" smtClean="0">
                          <a:ln>
                            <a:noFill/>
                          </a:ln>
                          <a:solidFill>
                            <a:schemeClr val="tx1"/>
                          </a:solidFill>
                          <a:effectLst/>
                          <a:latin typeface="Comic Sans MS" pitchFamily="66" charset="0"/>
                        </a:rPr>
                        <a:t> Grape</a:t>
                      </a: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altLang="en-US" sz="1400" b="1" i="0" u="none" strike="noStrike" cap="none" normalizeH="0" baseline="0" smtClean="0">
                          <a:ln>
                            <a:noFill/>
                          </a:ln>
                          <a:solidFill>
                            <a:schemeClr val="tx1"/>
                          </a:solidFill>
                          <a:effectLst/>
                          <a:latin typeface="Comic Sans MS" pitchFamily="66" charset="0"/>
                        </a:rPr>
                        <a:t> Peach</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altLang="en-US" sz="1400" b="1" i="0" u="none" strike="noStrike" cap="none" normalizeH="0" baseline="0" smtClean="0">
                          <a:ln>
                            <a:noFill/>
                          </a:ln>
                          <a:solidFill>
                            <a:schemeClr val="tx1"/>
                          </a:solidFill>
                          <a:effectLst/>
                          <a:latin typeface="Comic Sans MS" pitchFamily="66" charset="0"/>
                        </a:rPr>
                        <a:t> </a:t>
                      </a:r>
                      <a:r>
                        <a:rPr kumimoji="0" lang="en-US" altLang="en-US" sz="1400" b="1" i="0" u="none" strike="noStrike" cap="none" normalizeH="0" baseline="0" smtClean="0">
                          <a:ln>
                            <a:noFill/>
                          </a:ln>
                          <a:solidFill>
                            <a:srgbClr val="FF0000"/>
                          </a:solidFill>
                          <a:effectLst/>
                          <a:latin typeface="Comic Sans MS" pitchFamily="66" charset="0"/>
                        </a:rPr>
                        <a:t>SUGAR CANE</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altLang="en-US" sz="1400" b="1" i="0" u="none" strike="noStrike" cap="none" normalizeH="0" baseline="0" smtClean="0">
                          <a:ln>
                            <a:noFill/>
                          </a:ln>
                          <a:solidFill>
                            <a:schemeClr val="tx1"/>
                          </a:solidFill>
                          <a:effectLst/>
                          <a:latin typeface="Comic Sans MS" pitchFamily="66" charset="0"/>
                        </a:rPr>
                        <a:t> Oats</a:t>
                      </a:r>
                    </a:p>
                  </a:txBody>
                  <a:tcPr horzOverflow="overflow">
                    <a:lnL>
                      <a:noFill/>
                    </a:lnL>
                    <a:lnR cap="flat">
                      <a:noFill/>
                    </a:lnR>
                    <a:lnT>
                      <a:noFill/>
                    </a:lnT>
                    <a:lnB>
                      <a:noFill/>
                    </a:lnB>
                    <a:lnTlToBr>
                      <a:noFill/>
                    </a:lnTlToBr>
                    <a:lnBlToTr>
                      <a:noFill/>
                    </a:lnBlToTr>
                    <a:noFill/>
                  </a:tcPr>
                </a:tc>
              </a:tr>
              <a:tr h="26828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altLang="en-US" sz="1400" b="1" i="0" u="none" strike="noStrike" cap="none" normalizeH="0" baseline="0" smtClean="0">
                          <a:ln>
                            <a:noFill/>
                          </a:ln>
                          <a:solidFill>
                            <a:schemeClr val="tx1"/>
                          </a:solidFill>
                          <a:effectLst/>
                          <a:latin typeface="Comic Sans MS" pitchFamily="66" charset="0"/>
                        </a:rPr>
                        <a:t> Citrus Fruits</a:t>
                      </a: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altLang="en-US" sz="1400" b="1" i="0" u="none" strike="noStrike" cap="none" normalizeH="0" baseline="0" smtClean="0">
                          <a:ln>
                            <a:noFill/>
                          </a:ln>
                          <a:solidFill>
                            <a:schemeClr val="tx1"/>
                          </a:solidFill>
                          <a:effectLst/>
                          <a:latin typeface="Comic Sans MS" pitchFamily="66" charset="0"/>
                        </a:rPr>
                        <a:t> Pear</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altLang="en-US" sz="1400" b="1" i="0" u="none" strike="noStrike" cap="none" normalizeH="0" baseline="0" smtClean="0">
                          <a:ln>
                            <a:noFill/>
                          </a:ln>
                          <a:solidFill>
                            <a:schemeClr val="tx1"/>
                          </a:solidFill>
                          <a:effectLst/>
                          <a:latin typeface="Comic Sans MS" pitchFamily="66" charset="0"/>
                        </a:rPr>
                        <a:t> Wheat</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altLang="en-US" sz="1400" b="1" i="0" u="none" strike="noStrike" cap="none" normalizeH="0" baseline="0" smtClean="0">
                          <a:ln>
                            <a:noFill/>
                          </a:ln>
                          <a:solidFill>
                            <a:schemeClr val="tx1"/>
                          </a:solidFill>
                          <a:effectLst/>
                          <a:latin typeface="Comic Sans MS" pitchFamily="66" charset="0"/>
                        </a:rPr>
                        <a:t> </a:t>
                      </a:r>
                      <a:r>
                        <a:rPr kumimoji="0" lang="en-US" altLang="en-US" sz="1400" b="1" i="0" u="none" strike="noStrike" cap="none" normalizeH="0" baseline="0" smtClean="0">
                          <a:ln>
                            <a:noFill/>
                          </a:ln>
                          <a:solidFill>
                            <a:srgbClr val="FF0000"/>
                          </a:solidFill>
                          <a:effectLst/>
                          <a:latin typeface="Comic Sans MS" pitchFamily="66" charset="0"/>
                        </a:rPr>
                        <a:t>HORSE</a:t>
                      </a:r>
                    </a:p>
                  </a:txBody>
                  <a:tcPr horzOverflow="overflow">
                    <a:lnL>
                      <a:noFill/>
                    </a:lnL>
                    <a:lnR cap="flat">
                      <a:noFill/>
                    </a:lnR>
                    <a:lnT>
                      <a:noFill/>
                    </a:lnT>
                    <a:lnB>
                      <a:noFill/>
                    </a:lnB>
                    <a:lnTlToBr>
                      <a:noFill/>
                    </a:lnTlToBr>
                    <a:lnBlToTr>
                      <a:noFill/>
                    </a:lnBlToTr>
                    <a:noFill/>
                  </a:tcPr>
                </a:tc>
              </a:tr>
              <a:tr h="27146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altLang="en-US" sz="1400" b="1" i="0" u="none" strike="noStrike" cap="none" normalizeH="0" baseline="0" smtClean="0">
                          <a:ln>
                            <a:noFill/>
                          </a:ln>
                          <a:solidFill>
                            <a:schemeClr val="tx1"/>
                          </a:solidFill>
                          <a:effectLst/>
                          <a:latin typeface="Comic Sans MS" pitchFamily="66" charset="0"/>
                        </a:rPr>
                        <a:t> Cattle</a:t>
                      </a: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altLang="en-US" sz="1400" b="1" i="0" u="none" strike="noStrike" cap="none" normalizeH="0" baseline="0" smtClean="0">
                          <a:ln>
                            <a:noFill/>
                          </a:ln>
                          <a:solidFill>
                            <a:schemeClr val="tx1"/>
                          </a:solidFill>
                          <a:effectLst/>
                          <a:latin typeface="Comic Sans MS" pitchFamily="66" charset="0"/>
                        </a:rPr>
                        <a:t> Sheep</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altLang="en-US" sz="1400" b="1" i="0" u="none" strike="noStrike" cap="none" normalizeH="0" baseline="0" smtClean="0">
                          <a:ln>
                            <a:noFill/>
                          </a:ln>
                          <a:solidFill>
                            <a:schemeClr val="tx1"/>
                          </a:solidFill>
                          <a:effectLst/>
                          <a:latin typeface="Comic Sans MS" pitchFamily="66" charset="0"/>
                        </a:rPr>
                        <a:t> Pigs</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altLang="en-US" sz="1400" b="1" i="0" u="none" strike="noStrike" cap="none" normalizeH="0" baseline="0" smtClean="0">
                          <a:ln>
                            <a:noFill/>
                          </a:ln>
                          <a:solidFill>
                            <a:schemeClr val="tx1"/>
                          </a:solidFill>
                          <a:effectLst/>
                          <a:latin typeface="Comic Sans MS" pitchFamily="66" charset="0"/>
                        </a:rPr>
                        <a:t> </a:t>
                      </a:r>
                      <a:r>
                        <a:rPr kumimoji="0" lang="en-US" altLang="en-US" sz="1400" b="1" i="0" u="sng" strike="noStrike" cap="none" normalizeH="0" baseline="0" smtClean="0">
                          <a:ln>
                            <a:noFill/>
                          </a:ln>
                          <a:solidFill>
                            <a:schemeClr val="tx1"/>
                          </a:solidFill>
                          <a:effectLst/>
                          <a:latin typeface="Comic Sans MS" pitchFamily="66" charset="0"/>
                        </a:rPr>
                        <a:t>Smallpox</a:t>
                      </a:r>
                    </a:p>
                  </a:txBody>
                  <a:tcPr horzOverflow="overflow">
                    <a:lnL>
                      <a:noFill/>
                    </a:lnL>
                    <a:lnR cap="flat">
                      <a:noFill/>
                    </a:lnR>
                    <a:lnT>
                      <a:noFill/>
                    </a:lnT>
                    <a:lnB>
                      <a:noFill/>
                    </a:lnB>
                    <a:lnTlToBr>
                      <a:noFill/>
                    </a:lnTlToBr>
                    <a:lnBlToTr>
                      <a:noFill/>
                    </a:lnBlToTr>
                    <a:noFill/>
                  </a:tcPr>
                </a:tc>
              </a:tr>
              <a:tr h="27146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altLang="en-US" sz="1400" b="1" i="0" u="none" strike="noStrike" cap="none" normalizeH="0" baseline="0" smtClean="0">
                          <a:ln>
                            <a:noFill/>
                          </a:ln>
                          <a:solidFill>
                            <a:schemeClr val="tx1"/>
                          </a:solidFill>
                          <a:effectLst/>
                          <a:latin typeface="Comic Sans MS" pitchFamily="66" charset="0"/>
                        </a:rPr>
                        <a:t> </a:t>
                      </a:r>
                      <a:r>
                        <a:rPr kumimoji="0" lang="en-US" altLang="en-US" sz="1400" b="1" i="0" u="sng" strike="noStrike" cap="none" normalizeH="0" baseline="0" smtClean="0">
                          <a:ln>
                            <a:noFill/>
                          </a:ln>
                          <a:solidFill>
                            <a:schemeClr val="tx1"/>
                          </a:solidFill>
                          <a:effectLst/>
                          <a:latin typeface="Comic Sans MS" pitchFamily="66" charset="0"/>
                        </a:rPr>
                        <a:t>Flu</a:t>
                      </a:r>
                    </a:p>
                  </a:txBody>
                  <a:tcPr horzOverflow="overflow">
                    <a:lnL cap="flat">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altLang="en-US" sz="1400" b="1" i="0" u="none" strike="noStrike" cap="none" normalizeH="0" baseline="0" smtClean="0">
                          <a:ln>
                            <a:noFill/>
                          </a:ln>
                          <a:solidFill>
                            <a:schemeClr val="tx1"/>
                          </a:solidFill>
                          <a:effectLst/>
                          <a:latin typeface="Comic Sans MS" pitchFamily="66" charset="0"/>
                        </a:rPr>
                        <a:t> </a:t>
                      </a:r>
                      <a:r>
                        <a:rPr kumimoji="0" lang="en-US" altLang="en-US" sz="1400" b="1" i="0" u="sng" strike="noStrike" cap="none" normalizeH="0" baseline="0" smtClean="0">
                          <a:ln>
                            <a:noFill/>
                          </a:ln>
                          <a:solidFill>
                            <a:schemeClr val="tx1"/>
                          </a:solidFill>
                          <a:effectLst/>
                          <a:latin typeface="Comic Sans MS" pitchFamily="66" charset="0"/>
                        </a:rPr>
                        <a:t>Typhus</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altLang="en-US" sz="1400" b="1" i="0" u="none" strike="noStrike" cap="none" normalizeH="0" baseline="0" smtClean="0">
                          <a:ln>
                            <a:noFill/>
                          </a:ln>
                          <a:solidFill>
                            <a:schemeClr val="tx1"/>
                          </a:solidFill>
                          <a:effectLst/>
                          <a:latin typeface="Comic Sans MS" pitchFamily="66" charset="0"/>
                        </a:rPr>
                        <a:t> </a:t>
                      </a:r>
                      <a:r>
                        <a:rPr kumimoji="0" lang="en-US" altLang="en-US" sz="1400" b="1" i="0" u="sng" strike="noStrike" cap="none" normalizeH="0" baseline="0" smtClean="0">
                          <a:ln>
                            <a:noFill/>
                          </a:ln>
                          <a:solidFill>
                            <a:schemeClr val="tx1"/>
                          </a:solidFill>
                          <a:effectLst/>
                          <a:latin typeface="Comic Sans MS" pitchFamily="66" charset="0"/>
                        </a:rPr>
                        <a:t>Measles</a:t>
                      </a: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altLang="en-US" sz="1400" b="1" i="0" u="none" strike="noStrike" cap="none" normalizeH="0" baseline="0" smtClean="0">
                          <a:ln>
                            <a:noFill/>
                          </a:ln>
                          <a:solidFill>
                            <a:schemeClr val="tx1"/>
                          </a:solidFill>
                          <a:effectLst/>
                          <a:latin typeface="Comic Sans MS" pitchFamily="66" charset="0"/>
                        </a:rPr>
                        <a:t> </a:t>
                      </a:r>
                      <a:r>
                        <a:rPr kumimoji="0" lang="en-US" altLang="en-US" sz="1400" b="1" i="0" u="sng" strike="noStrike" cap="none" normalizeH="0" baseline="0" smtClean="0">
                          <a:ln>
                            <a:noFill/>
                          </a:ln>
                          <a:solidFill>
                            <a:schemeClr val="tx1"/>
                          </a:solidFill>
                          <a:effectLst/>
                          <a:latin typeface="Comic Sans MS" pitchFamily="66" charset="0"/>
                        </a:rPr>
                        <a:t>Malaria</a:t>
                      </a:r>
                    </a:p>
                  </a:txBody>
                  <a:tcPr horzOverflow="overflow">
                    <a:lnL>
                      <a:noFill/>
                    </a:lnL>
                    <a:lnR cap="flat">
                      <a:noFill/>
                    </a:lnR>
                    <a:lnT>
                      <a:noFill/>
                    </a:lnT>
                    <a:lnB>
                      <a:noFill/>
                    </a:lnB>
                    <a:lnTlToBr>
                      <a:noFill/>
                    </a:lnTlToBr>
                    <a:lnBlToTr>
                      <a:noFill/>
                    </a:lnBlToTr>
                    <a:noFill/>
                  </a:tcPr>
                </a:tc>
              </a:tr>
              <a:tr h="23495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altLang="en-US" sz="1400" b="1" i="0" u="none" strike="noStrike" cap="none" normalizeH="0" baseline="0" smtClean="0">
                          <a:ln>
                            <a:noFill/>
                          </a:ln>
                          <a:solidFill>
                            <a:schemeClr val="tx1"/>
                          </a:solidFill>
                          <a:effectLst/>
                          <a:latin typeface="Comic Sans MS" pitchFamily="66" charset="0"/>
                        </a:rPr>
                        <a:t> </a:t>
                      </a:r>
                      <a:r>
                        <a:rPr kumimoji="0" lang="en-US" altLang="en-US" sz="1400" b="1" i="0" u="sng" strike="noStrike" cap="none" normalizeH="0" baseline="0" smtClean="0">
                          <a:ln>
                            <a:noFill/>
                          </a:ln>
                          <a:solidFill>
                            <a:schemeClr val="tx1"/>
                          </a:solidFill>
                          <a:effectLst/>
                          <a:latin typeface="Comic Sans MS" pitchFamily="66" charset="0"/>
                        </a:rPr>
                        <a:t>Diptheria</a:t>
                      </a:r>
                    </a:p>
                  </a:txBody>
                  <a:tcPr horzOverflow="overflow">
                    <a:lnL cap="flat">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altLang="en-US" sz="1400" b="1" i="0" u="none" strike="noStrike" cap="none" normalizeH="0" baseline="0" smtClean="0">
                          <a:ln>
                            <a:noFill/>
                          </a:ln>
                          <a:solidFill>
                            <a:schemeClr val="tx1"/>
                          </a:solidFill>
                          <a:effectLst/>
                          <a:latin typeface="Comic Sans MS" pitchFamily="66" charset="0"/>
                        </a:rPr>
                        <a:t> </a:t>
                      </a:r>
                      <a:r>
                        <a:rPr kumimoji="0" lang="en-US" altLang="en-US" sz="1400" b="1" i="0" u="sng" strike="noStrike" cap="none" normalizeH="0" baseline="0" smtClean="0">
                          <a:ln>
                            <a:noFill/>
                          </a:ln>
                          <a:solidFill>
                            <a:schemeClr val="tx1"/>
                          </a:solidFill>
                          <a:effectLst/>
                          <a:latin typeface="Comic Sans MS" pitchFamily="66" charset="0"/>
                        </a:rPr>
                        <a:t>Whooping Cough</a:t>
                      </a:r>
                    </a:p>
                  </a:txBody>
                  <a:tcPr horzOverflow="overflow">
                    <a:lnL>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endParaRPr kumimoji="0" lang="en-US" altLang="en-US" sz="1400" b="1" i="0" u="none" strike="noStrike" cap="none" normalizeH="0" baseline="0" smtClean="0">
                        <a:ln>
                          <a:noFill/>
                        </a:ln>
                        <a:solidFill>
                          <a:schemeClr val="tx1"/>
                        </a:solidFill>
                        <a:effectLst/>
                        <a:latin typeface="Comic Sans MS" pitchFamily="66" charset="0"/>
                      </a:endParaRPr>
                    </a:p>
                  </a:txBody>
                  <a:tcPr horzOverflow="overflow">
                    <a:lnL>
                      <a:noFill/>
                    </a:lnL>
                    <a:lnR>
                      <a:noFill/>
                    </a:lnR>
                    <a:lnT>
                      <a:noFill/>
                    </a:lnT>
                    <a:lnB cap="flat">
                      <a:noFill/>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endParaRPr kumimoji="0" lang="en-US" altLang="en-US" sz="1400" b="1" i="0" u="none" strike="noStrike" cap="none" normalizeH="0" baseline="0" smtClean="0">
                        <a:ln>
                          <a:noFill/>
                        </a:ln>
                        <a:solidFill>
                          <a:schemeClr val="tx1"/>
                        </a:solidFill>
                        <a:effectLst/>
                        <a:latin typeface="Comic Sans MS" pitchFamily="66" charset="0"/>
                      </a:endParaRPr>
                    </a:p>
                  </a:txBody>
                  <a:tcPr horzOverflow="overflow">
                    <a:lnL>
                      <a:noFill/>
                    </a:lnL>
                    <a:lnR cap="flat">
                      <a:noFill/>
                    </a:lnR>
                    <a:lnT>
                      <a:noFill/>
                    </a:lnT>
                    <a:lnB cap="flat">
                      <a:noFill/>
                    </a:lnB>
                    <a:lnTlToBr>
                      <a:noFill/>
                    </a:lnTlToBr>
                    <a:lnBlToTr>
                      <a:noFill/>
                    </a:lnBlToTr>
                    <a:noFill/>
                  </a:tcPr>
                </a:tc>
              </a:tr>
            </a:tbl>
          </a:graphicData>
        </a:graphic>
      </p:graphicFrame>
      <p:graphicFrame>
        <p:nvGraphicFramePr>
          <p:cNvPr id="36084" name="Group 244"/>
          <p:cNvGraphicFramePr>
            <a:graphicFrameLocks noGrp="1"/>
          </p:cNvGraphicFramePr>
          <p:nvPr/>
        </p:nvGraphicFramePr>
        <p:xfrm>
          <a:off x="6686550" y="3122613"/>
          <a:ext cx="1162050" cy="917575"/>
        </p:xfrm>
        <a:graphic>
          <a:graphicData uri="http://schemas.openxmlformats.org/drawingml/2006/table">
            <a:tbl>
              <a:tblPr/>
              <a:tblGrid>
                <a:gridCol w="1162050"/>
              </a:tblGrid>
              <a:tr h="30480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altLang="en-US" sz="1400" b="1" i="0" u="none" strike="noStrike" cap="none" normalizeH="0" baseline="0" smtClean="0">
                          <a:ln>
                            <a:noFill/>
                          </a:ln>
                          <a:solidFill>
                            <a:schemeClr val="tx1"/>
                          </a:solidFill>
                          <a:effectLst/>
                          <a:latin typeface="Comic Sans MS" pitchFamily="66" charset="0"/>
                        </a:rPr>
                        <a:t> Trinkets</a:t>
                      </a:r>
                    </a:p>
                  </a:txBody>
                  <a:tcPr horzOverflow="overflow">
                    <a:lnL cap="flat">
                      <a:noFill/>
                    </a:lnL>
                    <a:lnR cap="flat">
                      <a:noFill/>
                    </a:lnR>
                    <a:lnT cap="flat">
                      <a:noFill/>
                    </a:lnT>
                    <a:lnB>
                      <a:noFill/>
                    </a:lnB>
                    <a:lnTlToBr>
                      <a:noFill/>
                    </a:lnTlToBr>
                    <a:lnBlToTr>
                      <a:noFill/>
                    </a:lnBlToTr>
                    <a:noFill/>
                  </a:tcPr>
                </a:tc>
              </a:tr>
              <a:tr h="26828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altLang="en-US" sz="1400" b="1" i="0" u="none" strike="noStrike" cap="none" normalizeH="0" baseline="0" smtClean="0">
                          <a:ln>
                            <a:noFill/>
                          </a:ln>
                          <a:solidFill>
                            <a:schemeClr val="tx1"/>
                          </a:solidFill>
                          <a:effectLst/>
                          <a:latin typeface="Comic Sans MS" pitchFamily="66" charset="0"/>
                        </a:rPr>
                        <a:t> Liquor</a:t>
                      </a:r>
                    </a:p>
                  </a:txBody>
                  <a:tcPr horzOverflow="overflow">
                    <a:lnL cap="flat">
                      <a:noFill/>
                    </a:lnL>
                    <a:lnR cap="flat">
                      <a:noFill/>
                    </a:lnR>
                    <a:lnT>
                      <a:noFill/>
                    </a:lnT>
                    <a:lnB>
                      <a:noFill/>
                    </a:lnB>
                    <a:lnTlToBr>
                      <a:noFill/>
                    </a:lnTlToBr>
                    <a:lnBlToTr>
                      <a:noFill/>
                    </a:lnBlToTr>
                    <a:noFill/>
                  </a:tcPr>
                </a:tc>
              </a:tr>
              <a:tr h="30797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altLang="en-US" sz="1400" b="1" i="0" u="none" strike="noStrike" cap="none" normalizeH="0" baseline="0" smtClean="0">
                          <a:ln>
                            <a:noFill/>
                          </a:ln>
                          <a:solidFill>
                            <a:schemeClr val="tx1"/>
                          </a:solidFill>
                          <a:effectLst/>
                          <a:latin typeface="Comic Sans MS" pitchFamily="66" charset="0"/>
                        </a:rPr>
                        <a:t> </a:t>
                      </a:r>
                      <a:r>
                        <a:rPr kumimoji="0" lang="en-US" altLang="en-US" sz="1400" b="1" i="0" u="none" strike="noStrike" cap="none" normalizeH="0" baseline="0" smtClean="0">
                          <a:ln>
                            <a:noFill/>
                          </a:ln>
                          <a:solidFill>
                            <a:srgbClr val="FF0000"/>
                          </a:solidFill>
                          <a:effectLst/>
                          <a:latin typeface="Comic Sans MS" pitchFamily="66" charset="0"/>
                        </a:rPr>
                        <a:t>GUNS</a:t>
                      </a:r>
                    </a:p>
                  </a:txBody>
                  <a:tcPr horzOverflow="overflow">
                    <a:lnL cap="flat">
                      <a:noFill/>
                    </a:lnL>
                    <a:lnR cap="flat">
                      <a:noFill/>
                    </a:lnR>
                    <a:lnT>
                      <a:noFill/>
                    </a:lnT>
                    <a:lnB cap="flat">
                      <a:noFill/>
                    </a:lnB>
                    <a:lnTlToBr>
                      <a:noFill/>
                    </a:lnTlToBr>
                    <a:lnBlToTr>
                      <a:noFill/>
                    </a:lnBlToTr>
                    <a:noFill/>
                  </a:tcPr>
                </a:tc>
              </a:tr>
            </a:tbl>
          </a:graphicData>
        </a:graphic>
      </p:graphicFrame>
    </p:spTree>
    <p:extLst>
      <p:ext uri="{BB962C8B-B14F-4D97-AF65-F5344CB8AC3E}">
        <p14:creationId xmlns="" xmlns:p14="http://schemas.microsoft.com/office/powerpoint/2010/main" val="17551582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wipe(left)">
                                      <p:cBhvr>
                                        <p:cTn id="7" dur="2000"/>
                                        <p:tgtEl>
                                          <p:spTgt spid="35843"/>
                                        </p:tgtEl>
                                      </p:cBhvr>
                                    </p:animEffect>
                                  </p:childTnLst>
                                </p:cTn>
                              </p:par>
                              <p:par>
                                <p:cTn id="8" presetID="22" presetClass="entr" presetSubtype="8" fill="hold" nodeType="withEffect">
                                  <p:stCondLst>
                                    <p:cond delay="0"/>
                                  </p:stCondLst>
                                  <p:childTnLst>
                                    <p:set>
                                      <p:cBhvr>
                                        <p:cTn id="9" dur="1" fill="hold">
                                          <p:stCondLst>
                                            <p:cond delay="0"/>
                                          </p:stCondLst>
                                        </p:cTn>
                                        <p:tgtEl>
                                          <p:spTgt spid="36041"/>
                                        </p:tgtEl>
                                        <p:attrNameLst>
                                          <p:attrName>style.visibility</p:attrName>
                                        </p:attrNameLst>
                                      </p:cBhvr>
                                      <p:to>
                                        <p:strVal val="visible"/>
                                      </p:to>
                                    </p:set>
                                    <p:animEffect transition="in" filter="wipe(left)">
                                      <p:cBhvr>
                                        <p:cTn id="10" dur="2000"/>
                                        <p:tgtEl>
                                          <p:spTgt spid="3604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35848"/>
                                        </p:tgtEl>
                                        <p:attrNameLst>
                                          <p:attrName>style.visibility</p:attrName>
                                        </p:attrNameLst>
                                      </p:cBhvr>
                                      <p:to>
                                        <p:strVal val="visible"/>
                                      </p:to>
                                    </p:set>
                                    <p:animEffect transition="in" filter="wipe(up)">
                                      <p:cBhvr>
                                        <p:cTn id="15" dur="2000"/>
                                        <p:tgtEl>
                                          <p:spTgt spid="35848"/>
                                        </p:tgtEl>
                                      </p:cBhvr>
                                    </p:animEffect>
                                  </p:childTnLst>
                                </p:cTn>
                              </p:par>
                              <p:par>
                                <p:cTn id="16" presetID="22" presetClass="entr" presetSubtype="1" fill="hold" nodeType="withEffect">
                                  <p:stCondLst>
                                    <p:cond delay="0"/>
                                  </p:stCondLst>
                                  <p:childTnLst>
                                    <p:set>
                                      <p:cBhvr>
                                        <p:cTn id="17" dur="1" fill="hold">
                                          <p:stCondLst>
                                            <p:cond delay="0"/>
                                          </p:stCondLst>
                                        </p:cTn>
                                        <p:tgtEl>
                                          <p:spTgt spid="36084"/>
                                        </p:tgtEl>
                                        <p:attrNameLst>
                                          <p:attrName>style.visibility</p:attrName>
                                        </p:attrNameLst>
                                      </p:cBhvr>
                                      <p:to>
                                        <p:strVal val="visible"/>
                                      </p:to>
                                    </p:set>
                                    <p:animEffect transition="in" filter="wipe(up)">
                                      <p:cBhvr>
                                        <p:cTn id="18" dur="2000"/>
                                        <p:tgtEl>
                                          <p:spTgt spid="3608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2" fill="hold" nodeType="clickEffect">
                                  <p:stCondLst>
                                    <p:cond delay="0"/>
                                  </p:stCondLst>
                                  <p:childTnLst>
                                    <p:set>
                                      <p:cBhvr>
                                        <p:cTn id="22" dur="1" fill="hold">
                                          <p:stCondLst>
                                            <p:cond delay="0"/>
                                          </p:stCondLst>
                                        </p:cTn>
                                        <p:tgtEl>
                                          <p:spTgt spid="35844"/>
                                        </p:tgtEl>
                                        <p:attrNameLst>
                                          <p:attrName>style.visibility</p:attrName>
                                        </p:attrNameLst>
                                      </p:cBhvr>
                                      <p:to>
                                        <p:strVal val="visible"/>
                                      </p:to>
                                    </p:set>
                                    <p:animEffect transition="in" filter="wipe(right)">
                                      <p:cBhvr>
                                        <p:cTn id="23" dur="2000"/>
                                        <p:tgtEl>
                                          <p:spTgt spid="35844"/>
                                        </p:tgtEl>
                                      </p:cBhvr>
                                    </p:animEffect>
                                  </p:childTnLst>
                                </p:cTn>
                              </p:par>
                              <p:par>
                                <p:cTn id="24" presetID="22" presetClass="entr" presetSubtype="2" fill="hold" nodeType="withEffect">
                                  <p:stCondLst>
                                    <p:cond delay="0"/>
                                  </p:stCondLst>
                                  <p:childTnLst>
                                    <p:set>
                                      <p:cBhvr>
                                        <p:cTn id="25" dur="1" fill="hold">
                                          <p:stCondLst>
                                            <p:cond delay="0"/>
                                          </p:stCondLst>
                                        </p:cTn>
                                        <p:tgtEl>
                                          <p:spTgt spid="36096"/>
                                        </p:tgtEl>
                                        <p:attrNameLst>
                                          <p:attrName>style.visibility</p:attrName>
                                        </p:attrNameLst>
                                      </p:cBhvr>
                                      <p:to>
                                        <p:strVal val="visible"/>
                                      </p:to>
                                    </p:set>
                                    <p:animEffect transition="in" filter="wipe(right)">
                                      <p:cBhvr>
                                        <p:cTn id="26" dur="2000"/>
                                        <p:tgtEl>
                                          <p:spTgt spid="360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0"/>
            <a:ext cx="8229600" cy="639762"/>
          </a:xfrm>
        </p:spPr>
        <p:txBody>
          <a:bodyPr>
            <a:normAutofit fontScale="90000"/>
          </a:bodyPr>
          <a:lstStyle/>
          <a:p>
            <a:r>
              <a:rPr lang="en-US" dirty="0" smtClean="0">
                <a:solidFill>
                  <a:srgbClr val="6DF927"/>
                </a:solidFill>
              </a:rPr>
              <a:t>Columbian Exchange</a:t>
            </a:r>
            <a:endParaRPr lang="en-US" dirty="0">
              <a:solidFill>
                <a:srgbClr val="6DF927"/>
              </a:solidFill>
            </a:endParaRPr>
          </a:p>
        </p:txBody>
      </p:sp>
      <p:sp>
        <p:nvSpPr>
          <p:cNvPr id="10" name="Text Placeholder 9"/>
          <p:cNvSpPr>
            <a:spLocks noGrp="1"/>
          </p:cNvSpPr>
          <p:nvPr>
            <p:ph type="body" idx="1"/>
          </p:nvPr>
        </p:nvSpPr>
        <p:spPr>
          <a:xfrm>
            <a:off x="457200" y="685800"/>
            <a:ext cx="4040188" cy="381000"/>
          </a:xfrm>
        </p:spPr>
        <p:txBody>
          <a:bodyPr>
            <a:normAutofit fontScale="92500" lnSpcReduction="20000"/>
          </a:bodyPr>
          <a:lstStyle/>
          <a:p>
            <a:pPr algn="ctr"/>
            <a:r>
              <a:rPr lang="en-US" u="sng" dirty="0" smtClean="0">
                <a:solidFill>
                  <a:srgbClr val="FFC000"/>
                </a:solidFill>
              </a:rPr>
              <a:t>OLD WORLD TO NEW</a:t>
            </a:r>
            <a:endParaRPr lang="en-US" u="sng" dirty="0">
              <a:solidFill>
                <a:srgbClr val="FFC000"/>
              </a:solidFill>
            </a:endParaRPr>
          </a:p>
        </p:txBody>
      </p:sp>
      <p:sp>
        <p:nvSpPr>
          <p:cNvPr id="11" name="Content Placeholder 10"/>
          <p:cNvSpPr>
            <a:spLocks noGrp="1"/>
          </p:cNvSpPr>
          <p:nvPr>
            <p:ph sz="half" idx="2"/>
          </p:nvPr>
        </p:nvSpPr>
        <p:spPr>
          <a:xfrm>
            <a:off x="457200" y="1143000"/>
            <a:ext cx="4040188" cy="4983163"/>
          </a:xfrm>
        </p:spPr>
        <p:txBody>
          <a:bodyPr>
            <a:normAutofit lnSpcReduction="10000"/>
          </a:bodyPr>
          <a:lstStyle/>
          <a:p>
            <a:r>
              <a:rPr lang="en-US" dirty="0" smtClean="0"/>
              <a:t>Horses</a:t>
            </a:r>
          </a:p>
          <a:p>
            <a:r>
              <a:rPr lang="en-US" dirty="0" smtClean="0"/>
              <a:t>Cattle, Pigs, sheep, chicken</a:t>
            </a:r>
          </a:p>
          <a:p>
            <a:r>
              <a:rPr lang="en-US" dirty="0" smtClean="0"/>
              <a:t>Wheat, barley, rice &amp; oats</a:t>
            </a:r>
          </a:p>
          <a:p>
            <a:r>
              <a:rPr lang="en-US" dirty="0" smtClean="0"/>
              <a:t>Bananas, citrus &amp; melons, grapes, peaches, pears</a:t>
            </a:r>
          </a:p>
          <a:p>
            <a:r>
              <a:rPr lang="en-US" dirty="0" smtClean="0"/>
              <a:t>Onions, cabbage, lettuce, peas &amp; cauliflower</a:t>
            </a:r>
            <a:r>
              <a:rPr lang="en-US" smtClean="0"/>
              <a:t>, olives</a:t>
            </a:r>
            <a:endParaRPr lang="en-US" dirty="0" smtClean="0"/>
          </a:p>
          <a:p>
            <a:r>
              <a:rPr lang="en-US" dirty="0" smtClean="0"/>
              <a:t>Coffee, black pepper, sugar</a:t>
            </a:r>
          </a:p>
          <a:p>
            <a:r>
              <a:rPr lang="en-US" dirty="0" smtClean="0"/>
              <a:t>Wheel &amp; iron</a:t>
            </a:r>
          </a:p>
          <a:p>
            <a:r>
              <a:rPr lang="en-US" dirty="0" smtClean="0"/>
              <a:t>Gunpowder &amp; firearms</a:t>
            </a:r>
          </a:p>
          <a:p>
            <a:r>
              <a:rPr lang="en-US" dirty="0" smtClean="0"/>
              <a:t>Smallpox, measles &amp; influenza</a:t>
            </a:r>
          </a:p>
          <a:p>
            <a:endParaRPr lang="en-US" dirty="0" smtClean="0"/>
          </a:p>
          <a:p>
            <a:endParaRPr lang="en-US" dirty="0"/>
          </a:p>
        </p:txBody>
      </p:sp>
      <p:sp>
        <p:nvSpPr>
          <p:cNvPr id="12" name="Text Placeholder 11"/>
          <p:cNvSpPr>
            <a:spLocks noGrp="1"/>
          </p:cNvSpPr>
          <p:nvPr>
            <p:ph type="body" sz="quarter" idx="3"/>
          </p:nvPr>
        </p:nvSpPr>
        <p:spPr>
          <a:xfrm>
            <a:off x="4648200" y="685800"/>
            <a:ext cx="4041775" cy="381000"/>
          </a:xfrm>
        </p:spPr>
        <p:txBody>
          <a:bodyPr>
            <a:normAutofit fontScale="92500" lnSpcReduction="20000"/>
          </a:bodyPr>
          <a:lstStyle/>
          <a:p>
            <a:pPr algn="ctr"/>
            <a:r>
              <a:rPr lang="en-US" u="sng" dirty="0" smtClean="0">
                <a:solidFill>
                  <a:srgbClr val="66FFFF"/>
                </a:solidFill>
              </a:rPr>
              <a:t>NEW WORLD TO OLD</a:t>
            </a:r>
            <a:endParaRPr lang="en-US" u="sng" dirty="0">
              <a:solidFill>
                <a:srgbClr val="66FFFF"/>
              </a:solidFill>
            </a:endParaRPr>
          </a:p>
        </p:txBody>
      </p:sp>
      <p:sp>
        <p:nvSpPr>
          <p:cNvPr id="13" name="Content Placeholder 12"/>
          <p:cNvSpPr>
            <a:spLocks noGrp="1"/>
          </p:cNvSpPr>
          <p:nvPr>
            <p:ph sz="quarter" idx="4"/>
          </p:nvPr>
        </p:nvSpPr>
        <p:spPr>
          <a:xfrm>
            <a:off x="4645025" y="1143000"/>
            <a:ext cx="4041775" cy="4983163"/>
          </a:xfrm>
        </p:spPr>
        <p:txBody>
          <a:bodyPr>
            <a:normAutofit/>
          </a:bodyPr>
          <a:lstStyle/>
          <a:p>
            <a:r>
              <a:rPr lang="en-US" dirty="0" smtClean="0"/>
              <a:t>Turkey</a:t>
            </a:r>
          </a:p>
          <a:p>
            <a:r>
              <a:rPr lang="en-US" dirty="0" smtClean="0"/>
              <a:t>Rattlesnake, catfish</a:t>
            </a:r>
          </a:p>
          <a:p>
            <a:r>
              <a:rPr lang="en-US" dirty="0" smtClean="0"/>
              <a:t>Tobacco</a:t>
            </a:r>
          </a:p>
          <a:p>
            <a:r>
              <a:rPr lang="en-US" dirty="0" smtClean="0"/>
              <a:t>Potatoes, beans, tomatoes, chili peppers, corn </a:t>
            </a:r>
          </a:p>
          <a:p>
            <a:r>
              <a:rPr lang="en-US" dirty="0" smtClean="0"/>
              <a:t>Peanuts &amp; cashews</a:t>
            </a:r>
          </a:p>
          <a:p>
            <a:r>
              <a:rPr lang="en-US" dirty="0" smtClean="0"/>
              <a:t>Pumpkin &amp; many kinds of squash</a:t>
            </a:r>
          </a:p>
          <a:p>
            <a:r>
              <a:rPr lang="en-US" dirty="0" smtClean="0"/>
              <a:t>pineapple, avocado, papaya</a:t>
            </a:r>
          </a:p>
          <a:p>
            <a:r>
              <a:rPr lang="en-US" dirty="0" smtClean="0"/>
              <a:t>Chocolate, vanilla beans</a:t>
            </a:r>
          </a:p>
          <a:p>
            <a:r>
              <a:rPr lang="en-US" dirty="0" smtClean="0"/>
              <a:t>syphilis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checkerboard(across)">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checkerboard(across)">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ox(in)">
                                      <p:cBhvr>
                                        <p:cTn id="17" dur="500"/>
                                        <p:tgtEl>
                                          <p:spTgt spid="11">
                                            <p:txEl>
                                              <p:pRg st="0" end="0"/>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Effect transition="in" filter="box(in)">
                                      <p:cBhvr>
                                        <p:cTn id="20" dur="500"/>
                                        <p:tgtEl>
                                          <p:spTgt spid="11">
                                            <p:txEl>
                                              <p:pRg st="1" end="1"/>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Effect transition="in" filter="box(in)">
                                      <p:cBhvr>
                                        <p:cTn id="23" dur="500"/>
                                        <p:tgtEl>
                                          <p:spTgt spid="11">
                                            <p:txEl>
                                              <p:pRg st="2" end="2"/>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11">
                                            <p:txEl>
                                              <p:pRg st="3" end="3"/>
                                            </p:txEl>
                                          </p:spTgt>
                                        </p:tgtEl>
                                        <p:attrNameLst>
                                          <p:attrName>style.visibility</p:attrName>
                                        </p:attrNameLst>
                                      </p:cBhvr>
                                      <p:to>
                                        <p:strVal val="visible"/>
                                      </p:to>
                                    </p:set>
                                    <p:animEffect transition="in" filter="box(in)">
                                      <p:cBhvr>
                                        <p:cTn id="26" dur="500"/>
                                        <p:tgtEl>
                                          <p:spTgt spid="11">
                                            <p:txEl>
                                              <p:pRg st="3" end="3"/>
                                            </p:txEl>
                                          </p:spTgt>
                                        </p:tgtEl>
                                      </p:cBhvr>
                                    </p:animEffect>
                                  </p:childTnLst>
                                </p:cTn>
                              </p:par>
                              <p:par>
                                <p:cTn id="27" presetID="4" presetClass="entr" presetSubtype="16" fill="hold" nodeType="withEffect">
                                  <p:stCondLst>
                                    <p:cond delay="0"/>
                                  </p:stCondLst>
                                  <p:childTnLst>
                                    <p:set>
                                      <p:cBhvr>
                                        <p:cTn id="28" dur="1" fill="hold">
                                          <p:stCondLst>
                                            <p:cond delay="0"/>
                                          </p:stCondLst>
                                        </p:cTn>
                                        <p:tgtEl>
                                          <p:spTgt spid="11">
                                            <p:txEl>
                                              <p:pRg st="4" end="4"/>
                                            </p:txEl>
                                          </p:spTgt>
                                        </p:tgtEl>
                                        <p:attrNameLst>
                                          <p:attrName>style.visibility</p:attrName>
                                        </p:attrNameLst>
                                      </p:cBhvr>
                                      <p:to>
                                        <p:strVal val="visible"/>
                                      </p:to>
                                    </p:set>
                                    <p:animEffect transition="in" filter="box(in)">
                                      <p:cBhvr>
                                        <p:cTn id="29" dur="500"/>
                                        <p:tgtEl>
                                          <p:spTgt spid="11">
                                            <p:txEl>
                                              <p:pRg st="4" end="4"/>
                                            </p:txEl>
                                          </p:spTgt>
                                        </p:tgtEl>
                                      </p:cBhvr>
                                    </p:animEffect>
                                  </p:childTnLst>
                                </p:cTn>
                              </p:par>
                              <p:par>
                                <p:cTn id="30" presetID="4" presetClass="entr" presetSubtype="16" fill="hold" nodeType="with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box(in)">
                                      <p:cBhvr>
                                        <p:cTn id="32" dur="500"/>
                                        <p:tgtEl>
                                          <p:spTgt spid="11">
                                            <p:txEl>
                                              <p:pRg st="5" end="5"/>
                                            </p:txEl>
                                          </p:spTgt>
                                        </p:tgtEl>
                                      </p:cBhvr>
                                    </p:animEffect>
                                  </p:childTnLst>
                                </p:cTn>
                              </p:par>
                              <p:par>
                                <p:cTn id="33" presetID="4" presetClass="entr" presetSubtype="16" fill="hold" nodeType="with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animEffect transition="in" filter="box(in)">
                                      <p:cBhvr>
                                        <p:cTn id="35" dur="500"/>
                                        <p:tgtEl>
                                          <p:spTgt spid="11">
                                            <p:txEl>
                                              <p:pRg st="6" end="6"/>
                                            </p:txEl>
                                          </p:spTgt>
                                        </p:tgtEl>
                                      </p:cBhvr>
                                    </p:animEffect>
                                  </p:childTnLst>
                                </p:cTn>
                              </p:par>
                              <p:par>
                                <p:cTn id="36" presetID="4" presetClass="entr" presetSubtype="16" fill="hold" nodeType="withEffect">
                                  <p:stCondLst>
                                    <p:cond delay="0"/>
                                  </p:stCondLst>
                                  <p:childTnLst>
                                    <p:set>
                                      <p:cBhvr>
                                        <p:cTn id="37" dur="1" fill="hold">
                                          <p:stCondLst>
                                            <p:cond delay="0"/>
                                          </p:stCondLst>
                                        </p:cTn>
                                        <p:tgtEl>
                                          <p:spTgt spid="11">
                                            <p:txEl>
                                              <p:pRg st="7" end="7"/>
                                            </p:txEl>
                                          </p:spTgt>
                                        </p:tgtEl>
                                        <p:attrNameLst>
                                          <p:attrName>style.visibility</p:attrName>
                                        </p:attrNameLst>
                                      </p:cBhvr>
                                      <p:to>
                                        <p:strVal val="visible"/>
                                      </p:to>
                                    </p:set>
                                    <p:animEffect transition="in" filter="box(in)">
                                      <p:cBhvr>
                                        <p:cTn id="38" dur="500"/>
                                        <p:tgtEl>
                                          <p:spTgt spid="11">
                                            <p:txEl>
                                              <p:pRg st="7" end="7"/>
                                            </p:txEl>
                                          </p:spTgt>
                                        </p:tgtEl>
                                      </p:cBhvr>
                                    </p:animEffect>
                                  </p:childTnLst>
                                </p:cTn>
                              </p:par>
                              <p:par>
                                <p:cTn id="39" presetID="4" presetClass="entr" presetSubtype="16" fill="hold" nodeType="withEffect">
                                  <p:stCondLst>
                                    <p:cond delay="0"/>
                                  </p:stCondLst>
                                  <p:childTnLst>
                                    <p:set>
                                      <p:cBhvr>
                                        <p:cTn id="40" dur="1" fill="hold">
                                          <p:stCondLst>
                                            <p:cond delay="0"/>
                                          </p:stCondLst>
                                        </p:cTn>
                                        <p:tgtEl>
                                          <p:spTgt spid="11">
                                            <p:txEl>
                                              <p:pRg st="8" end="8"/>
                                            </p:txEl>
                                          </p:spTgt>
                                        </p:tgtEl>
                                        <p:attrNameLst>
                                          <p:attrName>style.visibility</p:attrName>
                                        </p:attrNameLst>
                                      </p:cBhvr>
                                      <p:to>
                                        <p:strVal val="visible"/>
                                      </p:to>
                                    </p:set>
                                    <p:animEffect transition="in" filter="box(in)">
                                      <p:cBhvr>
                                        <p:cTn id="41" dur="500"/>
                                        <p:tgtEl>
                                          <p:spTgt spid="11">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nodeType="click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box(in)">
                                      <p:cBhvr>
                                        <p:cTn id="46" dur="500"/>
                                        <p:tgtEl>
                                          <p:spTgt spid="13">
                                            <p:txEl>
                                              <p:pRg st="0" end="0"/>
                                            </p:txEl>
                                          </p:spTgt>
                                        </p:tgtEl>
                                      </p:cBhvr>
                                    </p:animEffect>
                                  </p:childTnLst>
                                </p:cTn>
                              </p:par>
                              <p:par>
                                <p:cTn id="47" presetID="4" presetClass="entr" presetSubtype="16" fill="hold" nodeType="withEffect">
                                  <p:stCondLst>
                                    <p:cond delay="0"/>
                                  </p:stCondLst>
                                  <p:childTnLst>
                                    <p:set>
                                      <p:cBhvr>
                                        <p:cTn id="48" dur="1" fill="hold">
                                          <p:stCondLst>
                                            <p:cond delay="0"/>
                                          </p:stCondLst>
                                        </p:cTn>
                                        <p:tgtEl>
                                          <p:spTgt spid="13">
                                            <p:txEl>
                                              <p:pRg st="1" end="1"/>
                                            </p:txEl>
                                          </p:spTgt>
                                        </p:tgtEl>
                                        <p:attrNameLst>
                                          <p:attrName>style.visibility</p:attrName>
                                        </p:attrNameLst>
                                      </p:cBhvr>
                                      <p:to>
                                        <p:strVal val="visible"/>
                                      </p:to>
                                    </p:set>
                                    <p:animEffect transition="in" filter="box(in)">
                                      <p:cBhvr>
                                        <p:cTn id="49" dur="500"/>
                                        <p:tgtEl>
                                          <p:spTgt spid="13">
                                            <p:txEl>
                                              <p:pRg st="1" end="1"/>
                                            </p:txEl>
                                          </p:spTgt>
                                        </p:tgtEl>
                                      </p:cBhvr>
                                    </p:animEffect>
                                  </p:childTnLst>
                                </p:cTn>
                              </p:par>
                              <p:par>
                                <p:cTn id="50" presetID="4" presetClass="entr" presetSubtype="16" fill="hold" nodeType="withEffect">
                                  <p:stCondLst>
                                    <p:cond delay="0"/>
                                  </p:stCondLst>
                                  <p:childTnLst>
                                    <p:set>
                                      <p:cBhvr>
                                        <p:cTn id="51" dur="1" fill="hold">
                                          <p:stCondLst>
                                            <p:cond delay="0"/>
                                          </p:stCondLst>
                                        </p:cTn>
                                        <p:tgtEl>
                                          <p:spTgt spid="13">
                                            <p:txEl>
                                              <p:pRg st="2" end="2"/>
                                            </p:txEl>
                                          </p:spTgt>
                                        </p:tgtEl>
                                        <p:attrNameLst>
                                          <p:attrName>style.visibility</p:attrName>
                                        </p:attrNameLst>
                                      </p:cBhvr>
                                      <p:to>
                                        <p:strVal val="visible"/>
                                      </p:to>
                                    </p:set>
                                    <p:animEffect transition="in" filter="box(in)">
                                      <p:cBhvr>
                                        <p:cTn id="52" dur="500"/>
                                        <p:tgtEl>
                                          <p:spTgt spid="13">
                                            <p:txEl>
                                              <p:pRg st="2" end="2"/>
                                            </p:txEl>
                                          </p:spTgt>
                                        </p:tgtEl>
                                      </p:cBhvr>
                                    </p:animEffect>
                                  </p:childTnLst>
                                </p:cTn>
                              </p:par>
                              <p:par>
                                <p:cTn id="53" presetID="4" presetClass="entr" presetSubtype="16" fill="hold" nodeType="withEffect">
                                  <p:stCondLst>
                                    <p:cond delay="0"/>
                                  </p:stCondLst>
                                  <p:childTnLst>
                                    <p:set>
                                      <p:cBhvr>
                                        <p:cTn id="54" dur="1" fill="hold">
                                          <p:stCondLst>
                                            <p:cond delay="0"/>
                                          </p:stCondLst>
                                        </p:cTn>
                                        <p:tgtEl>
                                          <p:spTgt spid="13">
                                            <p:txEl>
                                              <p:pRg st="3" end="3"/>
                                            </p:txEl>
                                          </p:spTgt>
                                        </p:tgtEl>
                                        <p:attrNameLst>
                                          <p:attrName>style.visibility</p:attrName>
                                        </p:attrNameLst>
                                      </p:cBhvr>
                                      <p:to>
                                        <p:strVal val="visible"/>
                                      </p:to>
                                    </p:set>
                                    <p:animEffect transition="in" filter="box(in)">
                                      <p:cBhvr>
                                        <p:cTn id="55" dur="500"/>
                                        <p:tgtEl>
                                          <p:spTgt spid="13">
                                            <p:txEl>
                                              <p:pRg st="3" end="3"/>
                                            </p:txEl>
                                          </p:spTgt>
                                        </p:tgtEl>
                                      </p:cBhvr>
                                    </p:animEffect>
                                  </p:childTnLst>
                                </p:cTn>
                              </p:par>
                              <p:par>
                                <p:cTn id="56" presetID="4" presetClass="entr" presetSubtype="16" fill="hold" nodeType="withEffect">
                                  <p:stCondLst>
                                    <p:cond delay="0"/>
                                  </p:stCondLst>
                                  <p:childTnLst>
                                    <p:set>
                                      <p:cBhvr>
                                        <p:cTn id="57" dur="1" fill="hold">
                                          <p:stCondLst>
                                            <p:cond delay="0"/>
                                          </p:stCondLst>
                                        </p:cTn>
                                        <p:tgtEl>
                                          <p:spTgt spid="13">
                                            <p:txEl>
                                              <p:pRg st="4" end="4"/>
                                            </p:txEl>
                                          </p:spTgt>
                                        </p:tgtEl>
                                        <p:attrNameLst>
                                          <p:attrName>style.visibility</p:attrName>
                                        </p:attrNameLst>
                                      </p:cBhvr>
                                      <p:to>
                                        <p:strVal val="visible"/>
                                      </p:to>
                                    </p:set>
                                    <p:animEffect transition="in" filter="box(in)">
                                      <p:cBhvr>
                                        <p:cTn id="58" dur="500"/>
                                        <p:tgtEl>
                                          <p:spTgt spid="13">
                                            <p:txEl>
                                              <p:pRg st="4" end="4"/>
                                            </p:txEl>
                                          </p:spTgt>
                                        </p:tgtEl>
                                      </p:cBhvr>
                                    </p:animEffect>
                                  </p:childTnLst>
                                </p:cTn>
                              </p:par>
                              <p:par>
                                <p:cTn id="59" presetID="4" presetClass="entr" presetSubtype="16" fill="hold" nodeType="withEffect">
                                  <p:stCondLst>
                                    <p:cond delay="0"/>
                                  </p:stCondLst>
                                  <p:childTnLst>
                                    <p:set>
                                      <p:cBhvr>
                                        <p:cTn id="60" dur="1" fill="hold">
                                          <p:stCondLst>
                                            <p:cond delay="0"/>
                                          </p:stCondLst>
                                        </p:cTn>
                                        <p:tgtEl>
                                          <p:spTgt spid="13">
                                            <p:txEl>
                                              <p:pRg st="5" end="5"/>
                                            </p:txEl>
                                          </p:spTgt>
                                        </p:tgtEl>
                                        <p:attrNameLst>
                                          <p:attrName>style.visibility</p:attrName>
                                        </p:attrNameLst>
                                      </p:cBhvr>
                                      <p:to>
                                        <p:strVal val="visible"/>
                                      </p:to>
                                    </p:set>
                                    <p:animEffect transition="in" filter="box(in)">
                                      <p:cBhvr>
                                        <p:cTn id="61" dur="500"/>
                                        <p:tgtEl>
                                          <p:spTgt spid="13">
                                            <p:txEl>
                                              <p:pRg st="5" end="5"/>
                                            </p:txEl>
                                          </p:spTgt>
                                        </p:tgtEl>
                                      </p:cBhvr>
                                    </p:animEffect>
                                  </p:childTnLst>
                                </p:cTn>
                              </p:par>
                              <p:par>
                                <p:cTn id="62" presetID="4" presetClass="entr" presetSubtype="16" fill="hold" nodeType="withEffect">
                                  <p:stCondLst>
                                    <p:cond delay="0"/>
                                  </p:stCondLst>
                                  <p:childTnLst>
                                    <p:set>
                                      <p:cBhvr>
                                        <p:cTn id="63" dur="1" fill="hold">
                                          <p:stCondLst>
                                            <p:cond delay="0"/>
                                          </p:stCondLst>
                                        </p:cTn>
                                        <p:tgtEl>
                                          <p:spTgt spid="13">
                                            <p:txEl>
                                              <p:pRg st="6" end="6"/>
                                            </p:txEl>
                                          </p:spTgt>
                                        </p:tgtEl>
                                        <p:attrNameLst>
                                          <p:attrName>style.visibility</p:attrName>
                                        </p:attrNameLst>
                                      </p:cBhvr>
                                      <p:to>
                                        <p:strVal val="visible"/>
                                      </p:to>
                                    </p:set>
                                    <p:animEffect transition="in" filter="box(in)">
                                      <p:cBhvr>
                                        <p:cTn id="64" dur="500"/>
                                        <p:tgtEl>
                                          <p:spTgt spid="13">
                                            <p:txEl>
                                              <p:pRg st="6" end="6"/>
                                            </p:txEl>
                                          </p:spTgt>
                                        </p:tgtEl>
                                      </p:cBhvr>
                                    </p:animEffect>
                                  </p:childTnLst>
                                </p:cTn>
                              </p:par>
                              <p:par>
                                <p:cTn id="65" presetID="4" presetClass="entr" presetSubtype="16" fill="hold" nodeType="withEffect">
                                  <p:stCondLst>
                                    <p:cond delay="0"/>
                                  </p:stCondLst>
                                  <p:childTnLst>
                                    <p:set>
                                      <p:cBhvr>
                                        <p:cTn id="66" dur="1" fill="hold">
                                          <p:stCondLst>
                                            <p:cond delay="0"/>
                                          </p:stCondLst>
                                        </p:cTn>
                                        <p:tgtEl>
                                          <p:spTgt spid="13">
                                            <p:txEl>
                                              <p:pRg st="7" end="7"/>
                                            </p:txEl>
                                          </p:spTgt>
                                        </p:tgtEl>
                                        <p:attrNameLst>
                                          <p:attrName>style.visibility</p:attrName>
                                        </p:attrNameLst>
                                      </p:cBhvr>
                                      <p:to>
                                        <p:strVal val="visible"/>
                                      </p:to>
                                    </p:set>
                                    <p:animEffect transition="in" filter="box(in)">
                                      <p:cBhvr>
                                        <p:cTn id="67" dur="500"/>
                                        <p:tgtEl>
                                          <p:spTgt spid="13">
                                            <p:txEl>
                                              <p:pRg st="7" end="7"/>
                                            </p:txEl>
                                          </p:spTgt>
                                        </p:tgtEl>
                                      </p:cBhvr>
                                    </p:animEffect>
                                  </p:childTnLst>
                                </p:cTn>
                              </p:par>
                              <p:par>
                                <p:cTn id="68" presetID="4" presetClass="entr" presetSubtype="16" fill="hold" nodeType="withEffect">
                                  <p:stCondLst>
                                    <p:cond delay="0"/>
                                  </p:stCondLst>
                                  <p:childTnLst>
                                    <p:set>
                                      <p:cBhvr>
                                        <p:cTn id="69" dur="1" fill="hold">
                                          <p:stCondLst>
                                            <p:cond delay="0"/>
                                          </p:stCondLst>
                                        </p:cTn>
                                        <p:tgtEl>
                                          <p:spTgt spid="13">
                                            <p:txEl>
                                              <p:pRg st="8" end="8"/>
                                            </p:txEl>
                                          </p:spTgt>
                                        </p:tgtEl>
                                        <p:attrNameLst>
                                          <p:attrName>style.visibility</p:attrName>
                                        </p:attrNameLst>
                                      </p:cBhvr>
                                      <p:to>
                                        <p:strVal val="visible"/>
                                      </p:to>
                                    </p:set>
                                    <p:animEffect transition="in" filter="box(in)">
                                      <p:cBhvr>
                                        <p:cTn id="70" dur="500"/>
                                        <p:tgtEl>
                                          <p:spTgt spid="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792162"/>
          </a:xfrm>
        </p:spPr>
        <p:txBody>
          <a:bodyPr>
            <a:noAutofit/>
          </a:bodyPr>
          <a:lstStyle/>
          <a:p>
            <a:r>
              <a:rPr lang="en-US" sz="3600" dirty="0" smtClean="0"/>
              <a:t>Answer the following on a separate piece of paper:</a:t>
            </a:r>
            <a:endParaRPr lang="en-US" sz="3600" dirty="0"/>
          </a:p>
        </p:txBody>
      </p:sp>
      <p:sp>
        <p:nvSpPr>
          <p:cNvPr id="8" name="Content Placeholder 7"/>
          <p:cNvSpPr>
            <a:spLocks noGrp="1"/>
          </p:cNvSpPr>
          <p:nvPr>
            <p:ph idx="1"/>
          </p:nvPr>
        </p:nvSpPr>
        <p:spPr>
          <a:xfrm>
            <a:off x="457200" y="1600200"/>
            <a:ext cx="8229600" cy="4525963"/>
          </a:xfrm>
        </p:spPr>
        <p:txBody>
          <a:bodyPr/>
          <a:lstStyle/>
          <a:p>
            <a:pPr algn="ctr">
              <a:buFont typeface="Wingdings" pitchFamily="2" charset="2"/>
              <a:buChar char="Ø"/>
            </a:pPr>
            <a:r>
              <a:rPr lang="en-US" dirty="0" smtClean="0"/>
              <a:t>What is your </a:t>
            </a:r>
            <a:r>
              <a:rPr lang="en-US" dirty="0" smtClean="0">
                <a:solidFill>
                  <a:srgbClr val="FFFF00"/>
                </a:solidFill>
              </a:rPr>
              <a:t>favorite food/meal?</a:t>
            </a:r>
          </a:p>
          <a:p>
            <a:pPr algn="ctr">
              <a:buFont typeface="Wingdings" pitchFamily="2" charset="2"/>
              <a:buChar char="Ø"/>
            </a:pPr>
            <a:endParaRPr lang="en-US" dirty="0" smtClean="0"/>
          </a:p>
          <a:p>
            <a:pPr algn="ctr"/>
            <a:r>
              <a:rPr lang="en-US" dirty="0" smtClean="0"/>
              <a:t>If you lived in the </a:t>
            </a:r>
            <a:r>
              <a:rPr lang="en-US" dirty="0" smtClean="0">
                <a:solidFill>
                  <a:srgbClr val="6DF927"/>
                </a:solidFill>
              </a:rPr>
              <a:t>Americas</a:t>
            </a:r>
            <a:r>
              <a:rPr lang="en-US" dirty="0" smtClean="0"/>
              <a:t> prior to the Columbian Exchange…could you make it/enjoy it???</a:t>
            </a:r>
          </a:p>
          <a:p>
            <a:pPr algn="ctr"/>
            <a:endParaRPr lang="en-US" dirty="0" smtClean="0"/>
          </a:p>
          <a:p>
            <a:pPr algn="ctr"/>
            <a:r>
              <a:rPr lang="en-US" dirty="0" smtClean="0"/>
              <a:t>If you lived in </a:t>
            </a:r>
            <a:r>
              <a:rPr lang="en-US" smtClean="0">
                <a:solidFill>
                  <a:srgbClr val="FFC000"/>
                </a:solidFill>
              </a:rPr>
              <a:t>Europe</a:t>
            </a:r>
            <a:r>
              <a:rPr lang="en-US"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checkerboard(across)">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checkerboard(across)">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checkerboard(across)">
                                      <p:cBhvr>
                                        <p:cTn id="2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b="1" dirty="0" smtClean="0">
                <a:solidFill>
                  <a:schemeClr val="accent6"/>
                </a:solidFill>
              </a:rPr>
              <a:t>Meal Activity – Create a Menu</a:t>
            </a:r>
            <a:endParaRPr lang="en-US" b="1" dirty="0">
              <a:solidFill>
                <a:schemeClr val="accent6"/>
              </a:solidFill>
            </a:endParaRPr>
          </a:p>
        </p:txBody>
      </p:sp>
      <p:sp>
        <p:nvSpPr>
          <p:cNvPr id="3" name="Content Placeholder 2"/>
          <p:cNvSpPr>
            <a:spLocks noGrp="1"/>
          </p:cNvSpPr>
          <p:nvPr>
            <p:ph idx="1"/>
          </p:nvPr>
        </p:nvSpPr>
        <p:spPr>
          <a:xfrm>
            <a:off x="0" y="533400"/>
            <a:ext cx="9144000" cy="6324600"/>
          </a:xfrm>
        </p:spPr>
        <p:txBody>
          <a:bodyPr>
            <a:normAutofit fontScale="92500" lnSpcReduction="10000"/>
          </a:bodyPr>
          <a:lstStyle/>
          <a:p>
            <a:r>
              <a:rPr lang="en-US" dirty="0" smtClean="0"/>
              <a:t>Your group is going to create a menu for </a:t>
            </a:r>
            <a:r>
              <a:rPr lang="en-US" b="1" dirty="0" smtClean="0">
                <a:solidFill>
                  <a:srgbClr val="FFFF00"/>
                </a:solidFill>
              </a:rPr>
              <a:t>a fictitious 15</a:t>
            </a:r>
            <a:r>
              <a:rPr lang="en-US" b="1" baseline="30000" dirty="0" smtClean="0">
                <a:solidFill>
                  <a:srgbClr val="FFFF00"/>
                </a:solidFill>
              </a:rPr>
              <a:t>th</a:t>
            </a:r>
            <a:r>
              <a:rPr lang="en-US" b="1" dirty="0" smtClean="0">
                <a:solidFill>
                  <a:srgbClr val="FFFF00"/>
                </a:solidFill>
              </a:rPr>
              <a:t> century restaurant (pre-Columbus) </a:t>
            </a:r>
            <a:r>
              <a:rPr lang="en-US" dirty="0" smtClean="0"/>
              <a:t>in either the </a:t>
            </a:r>
            <a:r>
              <a:rPr lang="en-US" b="1" dirty="0" smtClean="0">
                <a:solidFill>
                  <a:srgbClr val="FFFF00"/>
                </a:solidFill>
              </a:rPr>
              <a:t>Old </a:t>
            </a:r>
            <a:r>
              <a:rPr lang="en-US" dirty="0" smtClean="0"/>
              <a:t>or the </a:t>
            </a:r>
            <a:r>
              <a:rPr lang="en-US" b="1" dirty="0" smtClean="0">
                <a:solidFill>
                  <a:srgbClr val="FFFF00"/>
                </a:solidFill>
              </a:rPr>
              <a:t>New World</a:t>
            </a:r>
            <a:r>
              <a:rPr lang="en-US" dirty="0" smtClean="0"/>
              <a:t>.</a:t>
            </a:r>
          </a:p>
          <a:p>
            <a:r>
              <a:rPr lang="en-US" dirty="0" smtClean="0"/>
              <a:t>Referring to the lists of what came from either location, create a menu that includes 3 courses:</a:t>
            </a:r>
          </a:p>
          <a:p>
            <a:pPr marL="514350" indent="-514350">
              <a:buAutoNum type="alphaLcParenR"/>
            </a:pPr>
            <a:r>
              <a:rPr lang="en-US" b="1" dirty="0" smtClean="0">
                <a:solidFill>
                  <a:srgbClr val="FFFF00"/>
                </a:solidFill>
              </a:rPr>
              <a:t>Appetizers     b)  main course including vegetable</a:t>
            </a:r>
          </a:p>
          <a:p>
            <a:pPr marL="514350" indent="-514350">
              <a:buNone/>
            </a:pPr>
            <a:r>
              <a:rPr lang="en-US" b="1" dirty="0" smtClean="0">
                <a:solidFill>
                  <a:srgbClr val="FFFF00"/>
                </a:solidFill>
              </a:rPr>
              <a:t>                   c)  dessert            d)  beverages</a:t>
            </a:r>
          </a:p>
          <a:p>
            <a:pPr marL="514350" indent="-514350">
              <a:buNone/>
            </a:pPr>
            <a:r>
              <a:rPr lang="en-US" dirty="0" smtClean="0"/>
              <a:t>*Be sure to have </a:t>
            </a:r>
            <a:r>
              <a:rPr lang="en-US" b="1" i="1" dirty="0" smtClean="0">
                <a:solidFill>
                  <a:srgbClr val="FFFF00"/>
                </a:solidFill>
              </a:rPr>
              <a:t>at least </a:t>
            </a:r>
            <a:r>
              <a:rPr lang="en-US" b="1" i="1" u="sng" dirty="0" smtClean="0">
                <a:solidFill>
                  <a:srgbClr val="FFFF00"/>
                </a:solidFill>
              </a:rPr>
              <a:t>TWO </a:t>
            </a:r>
            <a:r>
              <a:rPr lang="en-US" b="1" i="1" dirty="0" smtClean="0">
                <a:solidFill>
                  <a:srgbClr val="FFFF00"/>
                </a:solidFill>
              </a:rPr>
              <a:t>choices for each</a:t>
            </a:r>
          </a:p>
          <a:p>
            <a:pPr marL="514350" indent="-514350">
              <a:buNone/>
            </a:pPr>
            <a:r>
              <a:rPr lang="en-US" dirty="0" smtClean="0"/>
              <a:t>**Take care to realize </a:t>
            </a:r>
            <a:r>
              <a:rPr lang="en-US" b="1" u="sng" dirty="0" smtClean="0">
                <a:solidFill>
                  <a:srgbClr val="92D050"/>
                </a:solidFill>
              </a:rPr>
              <a:t>the INGREDIENTS </a:t>
            </a:r>
            <a:r>
              <a:rPr lang="en-US" dirty="0" smtClean="0"/>
              <a:t>that may go into making each of your dishes!</a:t>
            </a:r>
          </a:p>
          <a:p>
            <a:pPr marL="514350" indent="-514350" algn="ctr">
              <a:buFont typeface="Wingdings" pitchFamily="2" charset="2"/>
              <a:buChar char="Ø"/>
            </a:pPr>
            <a:r>
              <a:rPr lang="en-US" dirty="0" smtClean="0"/>
              <a:t>Don’t forget to </a:t>
            </a:r>
            <a:r>
              <a:rPr lang="en-US" b="1" dirty="0" smtClean="0">
                <a:solidFill>
                  <a:schemeClr val="accent2">
                    <a:lumMod val="40000"/>
                    <a:lumOff val="60000"/>
                  </a:schemeClr>
                </a:solidFill>
              </a:rPr>
              <a:t>come up with a name </a:t>
            </a:r>
            <a:r>
              <a:rPr lang="en-US" dirty="0" smtClean="0"/>
              <a:t>for your restaurant!!</a:t>
            </a:r>
          </a:p>
          <a:p>
            <a:pPr marL="514350" indent="-514350">
              <a:buNone/>
            </a:pPr>
            <a:r>
              <a:rPr lang="en-US" dirty="0" smtClean="0"/>
              <a:t>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solidFill>
                  <a:srgbClr val="FFC000"/>
                </a:solidFill>
              </a:rPr>
              <a:t>“The Three G’s”</a:t>
            </a:r>
            <a:endParaRPr lang="en-US" dirty="0"/>
          </a:p>
        </p:txBody>
      </p:sp>
      <p:sp>
        <p:nvSpPr>
          <p:cNvPr id="3" name="Content Placeholder 2"/>
          <p:cNvSpPr>
            <a:spLocks noGrp="1"/>
          </p:cNvSpPr>
          <p:nvPr>
            <p:ph idx="1"/>
          </p:nvPr>
        </p:nvSpPr>
        <p:spPr>
          <a:xfrm>
            <a:off x="457200" y="1066800"/>
            <a:ext cx="8229600" cy="5059363"/>
          </a:xfrm>
        </p:spPr>
        <p:txBody>
          <a:bodyPr>
            <a:normAutofit/>
          </a:bodyPr>
          <a:lstStyle/>
          <a:p>
            <a:pPr marL="514350" indent="-514350"/>
            <a:r>
              <a:rPr lang="en-US" dirty="0" smtClean="0">
                <a:solidFill>
                  <a:srgbClr val="92D050"/>
                </a:solidFill>
              </a:rPr>
              <a:t>GOD</a:t>
            </a:r>
            <a:r>
              <a:rPr lang="en-US" dirty="0" smtClean="0">
                <a:solidFill>
                  <a:srgbClr val="FF0000"/>
                </a:solidFill>
              </a:rPr>
              <a:t> </a:t>
            </a:r>
            <a:r>
              <a:rPr lang="en-US" dirty="0" smtClean="0"/>
              <a:t>– Missionary activity; especially among Catholic countries like </a:t>
            </a:r>
            <a:r>
              <a:rPr lang="en-US" dirty="0" smtClean="0">
                <a:solidFill>
                  <a:schemeClr val="accent6">
                    <a:lumMod val="60000"/>
                    <a:lumOff val="40000"/>
                  </a:schemeClr>
                </a:solidFill>
              </a:rPr>
              <a:t>Spain= Jesuits</a:t>
            </a:r>
          </a:p>
          <a:p>
            <a:pPr marL="514350" indent="-514350">
              <a:buNone/>
            </a:pPr>
            <a:endParaRPr lang="en-US" dirty="0" smtClean="0"/>
          </a:p>
          <a:p>
            <a:pPr>
              <a:buNone/>
            </a:pPr>
            <a:endParaRPr lang="en-US" dirty="0"/>
          </a:p>
        </p:txBody>
      </p:sp>
      <p:pic>
        <p:nvPicPr>
          <p:cNvPr id="4" name="Picture 8" descr="S:\Bill\missionaries.jpg"/>
          <p:cNvPicPr>
            <a:picLocks noChangeAspect="1" noChangeArrowheads="1"/>
          </p:cNvPicPr>
          <p:nvPr/>
        </p:nvPicPr>
        <p:blipFill>
          <a:blip r:embed="rId3" cstate="print"/>
          <a:srcRect/>
          <a:stretch>
            <a:fillRect/>
          </a:stretch>
        </p:blipFill>
        <p:spPr bwMode="auto">
          <a:xfrm>
            <a:off x="0" y="2209800"/>
            <a:ext cx="3930650" cy="4648200"/>
          </a:xfrm>
          <a:prstGeom prst="rect">
            <a:avLst/>
          </a:prstGeom>
          <a:noFill/>
        </p:spPr>
      </p:pic>
      <p:pic>
        <p:nvPicPr>
          <p:cNvPr id="5" name="Picture 4" descr="S:\Bill\la salle.jpg"/>
          <p:cNvPicPr>
            <a:picLocks noChangeAspect="1" noChangeArrowheads="1"/>
          </p:cNvPicPr>
          <p:nvPr/>
        </p:nvPicPr>
        <p:blipFill>
          <a:blip r:embed="rId4" cstate="print"/>
          <a:srcRect/>
          <a:stretch>
            <a:fillRect/>
          </a:stretch>
        </p:blipFill>
        <p:spPr bwMode="auto">
          <a:xfrm>
            <a:off x="3945460" y="3505200"/>
            <a:ext cx="5198540" cy="3352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rgbClr val="FFFF00"/>
                </a:solidFill>
              </a:rPr>
              <a:t>Voyages also made possible by </a:t>
            </a:r>
            <a:r>
              <a:rPr lang="en-US" sz="3600" dirty="0" smtClean="0">
                <a:solidFill>
                  <a:srgbClr val="FC72F2"/>
                </a:solidFill>
              </a:rPr>
              <a:t>new scientific progress</a:t>
            </a:r>
            <a:r>
              <a:rPr lang="en-US" sz="3600" dirty="0" smtClean="0">
                <a:solidFill>
                  <a:srgbClr val="FFFF00"/>
                </a:solidFill>
              </a:rPr>
              <a:t> &amp; </a:t>
            </a:r>
            <a:r>
              <a:rPr lang="en-US" sz="3600" dirty="0" smtClean="0">
                <a:solidFill>
                  <a:srgbClr val="FC72F2"/>
                </a:solidFill>
              </a:rPr>
              <a:t>technological developments</a:t>
            </a:r>
            <a:r>
              <a:rPr lang="en-US" sz="3600" dirty="0" smtClean="0">
                <a:solidFill>
                  <a:srgbClr val="FFFF00"/>
                </a:solidFill>
              </a:rPr>
              <a:t>:</a:t>
            </a:r>
            <a:r>
              <a:rPr lang="en-US" dirty="0" smtClean="0"/>
              <a:t/>
            </a:r>
            <a:br>
              <a:rPr lang="en-US" dirty="0" smtClean="0"/>
            </a:br>
            <a:endParaRPr lang="en-US" dirty="0"/>
          </a:p>
        </p:txBody>
      </p:sp>
      <p:pic>
        <p:nvPicPr>
          <p:cNvPr id="4" name="Picture 6" descr="S:\Bill\caravel.jpg"/>
          <p:cNvPicPr>
            <a:picLocks noGrp="1" noChangeAspect="1" noChangeArrowheads="1"/>
          </p:cNvPicPr>
          <p:nvPr>
            <p:ph idx="1"/>
          </p:nvPr>
        </p:nvPicPr>
        <p:blipFill>
          <a:blip r:embed="rId3" cstate="print"/>
          <a:srcRect/>
          <a:stretch>
            <a:fillRect/>
          </a:stretch>
        </p:blipFill>
        <p:spPr>
          <a:xfrm>
            <a:off x="3505200" y="3429000"/>
            <a:ext cx="2467356" cy="3429000"/>
          </a:xfrm>
          <a:noFill/>
          <a:ln/>
        </p:spPr>
      </p:pic>
      <p:pic>
        <p:nvPicPr>
          <p:cNvPr id="5" name="Picture 6" descr="S:\Bill\astrolabe.jpg"/>
          <p:cNvPicPr>
            <a:picLocks noChangeAspect="1" noChangeArrowheads="1"/>
          </p:cNvPicPr>
          <p:nvPr/>
        </p:nvPicPr>
        <p:blipFill>
          <a:blip r:embed="rId4" cstate="print"/>
          <a:srcRect/>
          <a:stretch>
            <a:fillRect/>
          </a:stretch>
        </p:blipFill>
        <p:spPr>
          <a:xfrm>
            <a:off x="6893680" y="3429000"/>
            <a:ext cx="2250319" cy="3429000"/>
          </a:xfrm>
          <a:prstGeom prst="rect">
            <a:avLst/>
          </a:prstGeom>
          <a:noFill/>
          <a:ln/>
        </p:spPr>
      </p:pic>
      <p:pic>
        <p:nvPicPr>
          <p:cNvPr id="6" name="Picture 6" descr="S:\Bill\MercatormapFullEurope16thcentury.jpg"/>
          <p:cNvPicPr>
            <a:picLocks noChangeAspect="1" noChangeArrowheads="1"/>
          </p:cNvPicPr>
          <p:nvPr/>
        </p:nvPicPr>
        <p:blipFill>
          <a:blip r:embed="rId5" cstate="print"/>
          <a:srcRect/>
          <a:stretch>
            <a:fillRect/>
          </a:stretch>
        </p:blipFill>
        <p:spPr bwMode="auto">
          <a:xfrm>
            <a:off x="3733800" y="1219200"/>
            <a:ext cx="2971800" cy="2175243"/>
          </a:xfrm>
          <a:prstGeom prst="rect">
            <a:avLst/>
          </a:prstGeom>
          <a:noFill/>
        </p:spPr>
      </p:pic>
      <p:pic>
        <p:nvPicPr>
          <p:cNvPr id="22530" name="Picture 2" descr="http://newsimg.bbc.co.uk/media/images/41243000/jpg/_41243259_cannon_32pdr_inf416.jpg"/>
          <p:cNvPicPr>
            <a:picLocks noChangeAspect="1" noChangeArrowheads="1"/>
          </p:cNvPicPr>
          <p:nvPr/>
        </p:nvPicPr>
        <p:blipFill>
          <a:blip r:embed="rId6" cstate="print"/>
          <a:srcRect/>
          <a:stretch>
            <a:fillRect/>
          </a:stretch>
        </p:blipFill>
        <p:spPr bwMode="auto">
          <a:xfrm>
            <a:off x="0" y="1219200"/>
            <a:ext cx="3581400" cy="2221157"/>
          </a:xfrm>
          <a:prstGeom prst="rect">
            <a:avLst/>
          </a:prstGeom>
          <a:noFill/>
        </p:spPr>
      </p:pic>
      <p:pic>
        <p:nvPicPr>
          <p:cNvPr id="22532" name="Picture 4" descr="Compass"/>
          <p:cNvPicPr>
            <a:picLocks noChangeAspect="1" noChangeArrowheads="1"/>
          </p:cNvPicPr>
          <p:nvPr/>
        </p:nvPicPr>
        <p:blipFill>
          <a:blip r:embed="rId7" cstate="print"/>
          <a:srcRect/>
          <a:stretch>
            <a:fillRect/>
          </a:stretch>
        </p:blipFill>
        <p:spPr bwMode="auto">
          <a:xfrm>
            <a:off x="7010400" y="1295400"/>
            <a:ext cx="1981200" cy="2133600"/>
          </a:xfrm>
          <a:prstGeom prst="rect">
            <a:avLst/>
          </a:prstGeom>
          <a:noFill/>
        </p:spPr>
      </p:pic>
      <p:pic>
        <p:nvPicPr>
          <p:cNvPr id="22534" name="Picture 6" descr="American Conquest">
            <a:hlinkClick r:id="rId8"/>
          </p:cNvPr>
          <p:cNvPicPr>
            <a:picLocks noChangeAspect="1" noChangeArrowheads="1"/>
          </p:cNvPicPr>
          <p:nvPr/>
        </p:nvPicPr>
        <p:blipFill>
          <a:blip r:embed="rId9" cstate="print"/>
          <a:srcRect/>
          <a:stretch>
            <a:fillRect/>
          </a:stretch>
        </p:blipFill>
        <p:spPr bwMode="auto">
          <a:xfrm>
            <a:off x="0" y="3581400"/>
            <a:ext cx="2685460" cy="32766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2532"/>
                                        </p:tgtEl>
                                        <p:attrNameLst>
                                          <p:attrName>style.visibility</p:attrName>
                                        </p:attrNameLst>
                                      </p:cBhvr>
                                      <p:to>
                                        <p:strVal val="visible"/>
                                      </p:to>
                                    </p:set>
                                    <p:animEffect transition="in" filter="box(in)">
                                      <p:cBhvr>
                                        <p:cTn id="17" dur="500"/>
                                        <p:tgtEl>
                                          <p:spTgt spid="2253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2530"/>
                                        </p:tgtEl>
                                        <p:attrNameLst>
                                          <p:attrName>style.visibility</p:attrName>
                                        </p:attrNameLst>
                                      </p:cBhvr>
                                      <p:to>
                                        <p:strVal val="visible"/>
                                      </p:to>
                                    </p:set>
                                    <p:animEffect transition="in" filter="box(in)">
                                      <p:cBhvr>
                                        <p:cTn id="27" dur="500"/>
                                        <p:tgtEl>
                                          <p:spTgt spid="2253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2534"/>
                                        </p:tgtEl>
                                        <p:attrNameLst>
                                          <p:attrName>style.visibility</p:attrName>
                                        </p:attrNameLst>
                                      </p:cBhvr>
                                      <p:to>
                                        <p:strVal val="visible"/>
                                      </p:to>
                                    </p:set>
                                    <p:animEffect transition="in" filter="box(in)">
                                      <p:cBhvr>
                                        <p:cTn id="32" dur="500"/>
                                        <p:tgtEl>
                                          <p:spTgt spid="22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Science &amp; Technology</a:t>
            </a:r>
            <a:endParaRPr lang="en-US" dirty="0">
              <a:solidFill>
                <a:srgbClr val="FFFF00"/>
              </a:solidFill>
            </a:endParaRPr>
          </a:p>
        </p:txBody>
      </p:sp>
      <p:sp>
        <p:nvSpPr>
          <p:cNvPr id="3" name="Content Placeholder 2"/>
          <p:cNvSpPr>
            <a:spLocks noGrp="1"/>
          </p:cNvSpPr>
          <p:nvPr>
            <p:ph idx="1"/>
          </p:nvPr>
        </p:nvSpPr>
        <p:spPr/>
        <p:txBody>
          <a:bodyPr/>
          <a:lstStyle/>
          <a:p>
            <a:pPr marL="514350" indent="-514350"/>
            <a:r>
              <a:rPr lang="en-US" dirty="0" smtClean="0"/>
              <a:t>Improved </a:t>
            </a:r>
            <a:r>
              <a:rPr lang="en-US" dirty="0" smtClean="0">
                <a:solidFill>
                  <a:srgbClr val="92D050"/>
                </a:solidFill>
              </a:rPr>
              <a:t>maps</a:t>
            </a:r>
          </a:p>
          <a:p>
            <a:pPr marL="514350" indent="-514350"/>
            <a:r>
              <a:rPr lang="en-US" dirty="0" smtClean="0">
                <a:solidFill>
                  <a:schemeClr val="accent5">
                    <a:lumMod val="20000"/>
                    <a:lumOff val="80000"/>
                  </a:schemeClr>
                </a:solidFill>
              </a:rPr>
              <a:t>Navigational instruments </a:t>
            </a:r>
          </a:p>
          <a:p>
            <a:pPr marL="514350" indent="-514350" algn="ctr">
              <a:buNone/>
            </a:pPr>
            <a:r>
              <a:rPr lang="en-US" dirty="0" smtClean="0"/>
              <a:t>(compass, astrolabe)</a:t>
            </a:r>
          </a:p>
          <a:p>
            <a:pPr marL="514350" indent="-514350"/>
            <a:r>
              <a:rPr lang="en-US" dirty="0" smtClean="0"/>
              <a:t>New ship design </a:t>
            </a:r>
            <a:r>
              <a:rPr lang="en-US" dirty="0" smtClean="0">
                <a:solidFill>
                  <a:schemeClr val="accent6">
                    <a:lumMod val="60000"/>
                    <a:lumOff val="40000"/>
                  </a:schemeClr>
                </a:solidFill>
              </a:rPr>
              <a:t>(caravel)</a:t>
            </a:r>
          </a:p>
          <a:p>
            <a:pPr marL="514350" indent="-514350"/>
            <a:r>
              <a:rPr lang="en-US" dirty="0" smtClean="0">
                <a:solidFill>
                  <a:schemeClr val="accent2">
                    <a:lumMod val="40000"/>
                    <a:lumOff val="60000"/>
                  </a:schemeClr>
                </a:solidFill>
              </a:rPr>
              <a:t>Weapons</a:t>
            </a:r>
            <a:r>
              <a:rPr lang="en-US" dirty="0" smtClean="0"/>
              <a:t> – gunpowder, canon &amp; the </a:t>
            </a:r>
            <a:r>
              <a:rPr lang="en-US" dirty="0" smtClean="0">
                <a:solidFill>
                  <a:srgbClr val="FFFF00"/>
                </a:solidFill>
              </a:rPr>
              <a:t>horse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32"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4413</TotalTime>
  <Words>3622</Words>
  <Application>Microsoft Office PowerPoint</Application>
  <PresentationFormat>On-screen Show (4:3)</PresentationFormat>
  <Paragraphs>596</Paragraphs>
  <Slides>68</Slides>
  <Notes>58</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Theme</vt:lpstr>
      <vt:lpstr>Age of Exploration</vt:lpstr>
      <vt:lpstr>Age of Exploration</vt:lpstr>
      <vt:lpstr>Age of Exploration &amp; Discovery  (1400’s – 1700’s)</vt:lpstr>
      <vt:lpstr>Motivated by the “Three G’s”: </vt:lpstr>
      <vt:lpstr>Eastern Trade Routes</vt:lpstr>
      <vt:lpstr>“The Three G’s”</vt:lpstr>
      <vt:lpstr>“The Three G’s”</vt:lpstr>
      <vt:lpstr>Voyages also made possible by new scientific progress &amp; technological developments: </vt:lpstr>
      <vt:lpstr>Science &amp; Technology</vt:lpstr>
      <vt:lpstr>Explorer Chart</vt:lpstr>
      <vt:lpstr>DO NOW</vt:lpstr>
      <vt:lpstr>Slide 12</vt:lpstr>
      <vt:lpstr>Slide 13</vt:lpstr>
      <vt:lpstr>Slide 14</vt:lpstr>
      <vt:lpstr>Timeline of Exploration</vt:lpstr>
      <vt:lpstr>Portugal</vt:lpstr>
      <vt:lpstr>Competition from Spain</vt:lpstr>
      <vt:lpstr>Spain</vt:lpstr>
      <vt:lpstr>3. Competition &amp; Potential Conflict</vt:lpstr>
      <vt:lpstr>Slide 20</vt:lpstr>
      <vt:lpstr>4.  Spanish “Conquistadors”</vt:lpstr>
      <vt:lpstr>Slide 22</vt:lpstr>
      <vt:lpstr>Spanish “Conquistadors”</vt:lpstr>
      <vt:lpstr>Slide 24</vt:lpstr>
      <vt:lpstr>5. Spanish Colonies</vt:lpstr>
      <vt:lpstr>Slide 26</vt:lpstr>
      <vt:lpstr>Slide 27</vt:lpstr>
      <vt:lpstr>6. Ferdinand Magellan</vt:lpstr>
      <vt:lpstr>Magellan’s Route</vt:lpstr>
      <vt:lpstr>                                         Magellan</vt:lpstr>
      <vt:lpstr>7.  Northern Europeans</vt:lpstr>
      <vt:lpstr>The Dutch</vt:lpstr>
      <vt:lpstr>7.  Northern Europeans</vt:lpstr>
      <vt:lpstr>England</vt:lpstr>
      <vt:lpstr>Sir Francis Drake</vt:lpstr>
      <vt:lpstr>7.  Northern Europeans</vt:lpstr>
      <vt:lpstr>Zheng He</vt:lpstr>
      <vt:lpstr>Admiral Zheng He (Cheng Ho)</vt:lpstr>
      <vt:lpstr>The Tribute System</vt:lpstr>
      <vt:lpstr>Admiral Zheng He (Cheng Ho)</vt:lpstr>
      <vt:lpstr>Admiral Zheng He’s Voyages</vt:lpstr>
      <vt:lpstr>Slide 42</vt:lpstr>
      <vt:lpstr>Why did expeditions stop?</vt:lpstr>
      <vt:lpstr>Vocabulary Sheets</vt:lpstr>
      <vt:lpstr>Slide 45</vt:lpstr>
      <vt:lpstr>Slide 46</vt:lpstr>
      <vt:lpstr>Slide 47</vt:lpstr>
      <vt:lpstr>Slide 48</vt:lpstr>
      <vt:lpstr>Slide 49</vt:lpstr>
      <vt:lpstr>The Atlantic Slave Trade</vt:lpstr>
      <vt:lpstr>Early Portuguese Slave Trade</vt:lpstr>
      <vt:lpstr>The Atlantic Slave Trade</vt:lpstr>
      <vt:lpstr>The Atlantic Slave Trade</vt:lpstr>
      <vt:lpstr>Slide 54</vt:lpstr>
      <vt:lpstr>Slide 55</vt:lpstr>
      <vt:lpstr>Exploitation around the World</vt:lpstr>
      <vt:lpstr>Slide 57</vt:lpstr>
      <vt:lpstr>Exploitation around the World</vt:lpstr>
      <vt:lpstr>Characteristics of American Slavery</vt:lpstr>
      <vt:lpstr>Joint-stock company : </vt:lpstr>
      <vt:lpstr>Vocabulary Sheets</vt:lpstr>
      <vt:lpstr>Results / Effects of Exploration</vt:lpstr>
      <vt:lpstr>Results / Effects of Exploration</vt:lpstr>
      <vt:lpstr>The Columbian Exchange</vt:lpstr>
      <vt:lpstr>Slide 65</vt:lpstr>
      <vt:lpstr>Columbian Exchange</vt:lpstr>
      <vt:lpstr>Answer the following on a separate piece of paper:</vt:lpstr>
      <vt:lpstr>Meal Activity – Create a Menu</vt:lpstr>
    </vt:vector>
  </TitlesOfParts>
  <Company>Jackson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 of Exploration &amp; Discovery  (1400’s – 1700’s)</dc:title>
  <dc:creator>gregas</dc:creator>
  <cp:lastModifiedBy>admin</cp:lastModifiedBy>
  <cp:revision>191</cp:revision>
  <dcterms:created xsi:type="dcterms:W3CDTF">2007-10-14T07:08:13Z</dcterms:created>
  <dcterms:modified xsi:type="dcterms:W3CDTF">2017-03-30T12:52:29Z</dcterms:modified>
</cp:coreProperties>
</file>