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69"/>
  </p:notesMasterIdLst>
  <p:handoutMasterIdLst>
    <p:handoutMasterId r:id="rId70"/>
  </p:handoutMasterIdLst>
  <p:sldIdLst>
    <p:sldId id="271" r:id="rId2"/>
    <p:sldId id="291" r:id="rId3"/>
    <p:sldId id="275" r:id="rId4"/>
    <p:sldId id="256" r:id="rId5"/>
    <p:sldId id="276" r:id="rId6"/>
    <p:sldId id="284" r:id="rId7"/>
    <p:sldId id="273" r:id="rId8"/>
    <p:sldId id="257" r:id="rId9"/>
    <p:sldId id="340" r:id="rId10"/>
    <p:sldId id="341" r:id="rId11"/>
    <p:sldId id="285" r:id="rId12"/>
    <p:sldId id="279" r:id="rId13"/>
    <p:sldId id="278" r:id="rId14"/>
    <p:sldId id="280" r:id="rId15"/>
    <p:sldId id="281" r:id="rId16"/>
    <p:sldId id="282" r:id="rId17"/>
    <p:sldId id="283" r:id="rId18"/>
    <p:sldId id="258" r:id="rId19"/>
    <p:sldId id="286" r:id="rId20"/>
    <p:sldId id="264" r:id="rId21"/>
    <p:sldId id="287" r:id="rId22"/>
    <p:sldId id="288" r:id="rId23"/>
    <p:sldId id="289" r:id="rId24"/>
    <p:sldId id="290" r:id="rId25"/>
    <p:sldId id="292" r:id="rId26"/>
    <p:sldId id="314" r:id="rId27"/>
    <p:sldId id="293" r:id="rId28"/>
    <p:sldId id="315" r:id="rId29"/>
    <p:sldId id="294" r:id="rId30"/>
    <p:sldId id="298" r:id="rId31"/>
    <p:sldId id="316" r:id="rId32"/>
    <p:sldId id="295" r:id="rId33"/>
    <p:sldId id="299" r:id="rId34"/>
    <p:sldId id="318" r:id="rId35"/>
    <p:sldId id="346" r:id="rId36"/>
    <p:sldId id="297" r:id="rId37"/>
    <p:sldId id="301" r:id="rId38"/>
    <p:sldId id="319" r:id="rId39"/>
    <p:sldId id="344" r:id="rId40"/>
    <p:sldId id="296" r:id="rId41"/>
    <p:sldId id="300" r:id="rId42"/>
    <p:sldId id="270" r:id="rId43"/>
    <p:sldId id="320" r:id="rId44"/>
    <p:sldId id="345" r:id="rId45"/>
    <p:sldId id="302" r:id="rId46"/>
    <p:sldId id="303" r:id="rId47"/>
    <p:sldId id="321" r:id="rId48"/>
    <p:sldId id="304" r:id="rId49"/>
    <p:sldId id="313" r:id="rId50"/>
    <p:sldId id="343" r:id="rId51"/>
    <p:sldId id="267" r:id="rId52"/>
    <p:sldId id="323" r:id="rId53"/>
    <p:sldId id="330" r:id="rId54"/>
    <p:sldId id="325" r:id="rId55"/>
    <p:sldId id="347" r:id="rId56"/>
    <p:sldId id="348" r:id="rId57"/>
    <p:sldId id="326" r:id="rId58"/>
    <p:sldId id="327" r:id="rId59"/>
    <p:sldId id="328" r:id="rId60"/>
    <p:sldId id="350" r:id="rId61"/>
    <p:sldId id="329" r:id="rId62"/>
    <p:sldId id="349" r:id="rId63"/>
    <p:sldId id="305" r:id="rId64"/>
    <p:sldId id="260" r:id="rId65"/>
    <p:sldId id="261" r:id="rId66"/>
    <p:sldId id="262" r:id="rId67"/>
    <p:sldId id="263" r:id="rId68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2FFF8D"/>
    <a:srgbClr val="00FFFF"/>
    <a:srgbClr val="44EA60"/>
    <a:srgbClr val="85FFBC"/>
    <a:srgbClr val="FF5050"/>
    <a:srgbClr val="F846D2"/>
    <a:srgbClr val="EBC435"/>
    <a:srgbClr val="CCCCFF"/>
    <a:srgbClr val="FE4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995" autoAdjust="0"/>
    <p:restoredTop sz="94706" autoAdjust="0"/>
  </p:normalViewPr>
  <p:slideViewPr>
    <p:cSldViewPr>
      <p:cViewPr varScale="1">
        <p:scale>
          <a:sx n="69" d="100"/>
          <a:sy n="69" d="100"/>
        </p:scale>
        <p:origin x="-4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75" tIns="46588" rIns="93175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3175" tIns="46588" rIns="93175" bIns="46588" rtlCol="0"/>
          <a:lstStyle>
            <a:lvl1pPr algn="r">
              <a:defRPr sz="1200"/>
            </a:lvl1pPr>
          </a:lstStyle>
          <a:p>
            <a:fld id="{5D6A516F-A497-417F-B0D6-CEE9A4F2BFEF}" type="datetimeFigureOut">
              <a:rPr lang="en-US" smtClean="0"/>
              <a:pPr/>
              <a:t>12/8/2016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75" tIns="46588" rIns="93175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3175" tIns="46588" rIns="93175" bIns="46588" rtlCol="0" anchor="b"/>
          <a:lstStyle>
            <a:lvl1pPr algn="r">
              <a:defRPr sz="1200"/>
            </a:lvl1pPr>
          </a:lstStyle>
          <a:p>
            <a:fld id="{5941B9B1-DC58-421E-830F-C64B16A8C3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1226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75" tIns="46588" rIns="93175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3175" tIns="46588" rIns="93175" bIns="46588" rtlCol="0"/>
          <a:lstStyle>
            <a:lvl1pPr algn="r">
              <a:defRPr sz="1200"/>
            </a:lvl1pPr>
          </a:lstStyle>
          <a:p>
            <a:fld id="{CF951C16-8D24-47B5-9289-0F2BB450E58B}" type="datetimeFigureOut">
              <a:rPr lang="en-US" smtClean="0"/>
              <a:pPr/>
              <a:t>12/8/2016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8" rIns="93175" bIns="4658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3175" tIns="46588" rIns="93175" bIns="4658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75" tIns="46588" rIns="93175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3175" tIns="46588" rIns="93175" bIns="46588" rtlCol="0" anchor="b"/>
          <a:lstStyle>
            <a:lvl1pPr algn="r">
              <a:defRPr sz="1200"/>
            </a:lvl1pPr>
          </a:lstStyle>
          <a:p>
            <a:fld id="{AD6425E0-D488-4E79-933A-3761058CB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7841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25E0-D488-4E79-933A-3761058CBE24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601050-C686-400D-946D-633CEDD622D7}" type="slidenum">
              <a:rPr lang="en-US"/>
              <a:pPr/>
              <a:t>10</a:t>
            </a:fld>
            <a:endParaRPr lang="en-US"/>
          </a:p>
        </p:txBody>
      </p:sp>
      <p:sp>
        <p:nvSpPr>
          <p:cNvPr id="537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25E0-D488-4E79-933A-3761058CBE2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25E0-D488-4E79-933A-3761058CBE2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25E0-D488-4E79-933A-3761058CBE2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25E0-D488-4E79-933A-3761058CBE2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25E0-D488-4E79-933A-3761058CBE2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25E0-D488-4E79-933A-3761058CBE2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25E0-D488-4E79-933A-3761058CBE2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25E0-D488-4E79-933A-3761058CBE2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25E0-D488-4E79-933A-3761058CBE2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25E0-D488-4E79-933A-3761058CBE2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25E0-D488-4E79-933A-3761058CBE2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25E0-D488-4E79-933A-3761058CBE2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25E0-D488-4E79-933A-3761058CBE2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25E0-D488-4E79-933A-3761058CBE2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25E0-D488-4E79-933A-3761058CBE2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25E0-D488-4E79-933A-3761058CBE2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25E0-D488-4E79-933A-3761058CBE24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25E0-D488-4E79-933A-3761058CBE24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25E0-D488-4E79-933A-3761058CBE24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25E0-D488-4E79-933A-3761058CBE24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25E0-D488-4E79-933A-3761058CBE24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25E0-D488-4E79-933A-3761058CBE24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25E0-D488-4E79-933A-3761058CBE24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25E0-D488-4E79-933A-3761058CBE24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25E0-D488-4E79-933A-3761058CBE24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25E0-D488-4E79-933A-3761058CBE24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25E0-D488-4E79-933A-3761058CBE24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25E0-D488-4E79-933A-3761058CBE24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25E0-D488-4E79-933A-3761058CBE24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25E0-D488-4E79-933A-3761058CBE24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25E0-D488-4E79-933A-3761058CBE24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25E0-D488-4E79-933A-3761058CBE24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25E0-D488-4E79-933A-3761058CBE24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25E0-D488-4E79-933A-3761058CBE24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25E0-D488-4E79-933A-3761058CBE24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25E0-D488-4E79-933A-3761058CBE24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25E0-D488-4E79-933A-3761058CBE24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25E0-D488-4E79-933A-3761058CBE24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25E0-D488-4E79-933A-3761058CBE24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25E0-D488-4E79-933A-3761058CBE24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25E0-D488-4E79-933A-3761058CBE24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25E0-D488-4E79-933A-3761058CBE24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25E0-D488-4E79-933A-3761058CBE24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25E0-D488-4E79-933A-3761058CBE24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25E0-D488-4E79-933A-3761058CBE24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25E0-D488-4E79-933A-3761058CBE24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25E0-D488-4E79-933A-3761058CBE24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25E0-D488-4E79-933A-3761058CBE24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25E0-D488-4E79-933A-3761058CBE24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25E0-D488-4E79-933A-3761058CBE24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25E0-D488-4E79-933A-3761058CBE24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25E0-D488-4E79-933A-3761058CBE24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25E0-D488-4E79-933A-3761058CBE24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25E0-D488-4E79-933A-3761058CBE24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25E0-D488-4E79-933A-3761058CBE24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25E0-D488-4E79-933A-3761058CBE24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25E0-D488-4E79-933A-3761058CBE2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FF662E-82BD-48C2-A9A2-F37D2E10951D}" type="slidenum">
              <a:rPr lang="en-US"/>
              <a:pPr/>
              <a:t>9</a:t>
            </a:fld>
            <a:endParaRPr lang="en-US"/>
          </a:p>
        </p:txBody>
      </p:sp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3DD24-428F-40CE-8BA8-00E896E924B4}" type="datetimeFigureOut">
              <a:rPr lang="en-US" smtClean="0"/>
              <a:pPr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5C25B-AEFA-4C81-9E96-0F6064D88F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3DD24-428F-40CE-8BA8-00E896E924B4}" type="datetimeFigureOut">
              <a:rPr lang="en-US" smtClean="0"/>
              <a:pPr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5C25B-AEFA-4C81-9E96-0F6064D88F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3DD24-428F-40CE-8BA8-00E896E924B4}" type="datetimeFigureOut">
              <a:rPr lang="en-US" smtClean="0"/>
              <a:pPr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5C25B-AEFA-4C81-9E96-0F6064D88F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3DD24-428F-40CE-8BA8-00E896E924B4}" type="datetimeFigureOut">
              <a:rPr lang="en-US" smtClean="0"/>
              <a:pPr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5C25B-AEFA-4C81-9E96-0F6064D88F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3DD24-428F-40CE-8BA8-00E896E924B4}" type="datetimeFigureOut">
              <a:rPr lang="en-US" smtClean="0"/>
              <a:pPr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5C25B-AEFA-4C81-9E96-0F6064D88F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3DD24-428F-40CE-8BA8-00E896E924B4}" type="datetimeFigureOut">
              <a:rPr lang="en-US" smtClean="0"/>
              <a:pPr/>
              <a:t>12/8/2016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5C25B-AEFA-4C81-9E96-0F6064D88F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3DD24-428F-40CE-8BA8-00E896E924B4}" type="datetimeFigureOut">
              <a:rPr lang="en-US" smtClean="0"/>
              <a:pPr/>
              <a:t>12/8/2016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5C25B-AEFA-4C81-9E96-0F6064D88F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3DD24-428F-40CE-8BA8-00E896E924B4}" type="datetimeFigureOut">
              <a:rPr lang="en-US" smtClean="0"/>
              <a:pPr/>
              <a:t>12/8/2016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5C25B-AEFA-4C81-9E96-0F6064D88F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3DD24-428F-40CE-8BA8-00E896E924B4}" type="datetimeFigureOut">
              <a:rPr lang="en-US" smtClean="0"/>
              <a:pPr/>
              <a:t>12/8/2016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5C25B-AEFA-4C81-9E96-0F6064D88F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3DD24-428F-40CE-8BA8-00E896E924B4}" type="datetimeFigureOut">
              <a:rPr lang="en-US" smtClean="0"/>
              <a:pPr/>
              <a:t>12/8/2016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5C25B-AEFA-4C81-9E96-0F6064D88F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3DD24-428F-40CE-8BA8-00E896E924B4}" type="datetimeFigureOut">
              <a:rPr lang="en-US" smtClean="0"/>
              <a:pPr/>
              <a:t>12/8/2016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5C25B-AEFA-4C81-9E96-0F6064D88F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3DD24-428F-40CE-8BA8-00E896E924B4}" type="datetimeFigureOut">
              <a:rPr lang="en-US" smtClean="0"/>
              <a:pPr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5C25B-AEFA-4C81-9E96-0F6064D88F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6.jpeg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gif"/><Relationship Id="rId4" Type="http://schemas.openxmlformats.org/officeDocument/2006/relationships/hyperlink" Target="http://www.crwflags.com/fotw/images/f/fr.gif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8.gi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ridethatpony.com/bishops.jpg&amp;imgrefurl=http://www.ridethatpony.com/&amp;h=320&amp;w=480&amp;sz=38&amp;hl=en&amp;start=2&amp;um=1&amp;tbnid=d_rY7ZXXzhr12M:&amp;tbnh=86&amp;tbnw=129&amp;prev=/images?q=+bishops&amp;ndsp=21&amp;um=1&amp;hl=en&amp;rlz=1T4DKUS_enUS267US269&amp;sa=N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gi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0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gif"/><Relationship Id="rId5" Type="http://schemas.openxmlformats.org/officeDocument/2006/relationships/image" Target="../media/image20.jpeg"/><Relationship Id="rId4" Type="http://schemas.openxmlformats.org/officeDocument/2006/relationships/hyperlink" Target="http://images.google.com/imgres?imgurl=http://www.ridethatpony.com/bishops.jpg&amp;imgrefurl=http://www.ridethatpony.com/&amp;h=320&amp;w=480&amp;sz=38&amp;hl=en&amp;start=2&amp;um=1&amp;tbnid=d_rY7ZXXzhr12M:&amp;tbnh=86&amp;tbnw=129&amp;prev=/images?q=+bishops&amp;ndsp=21&amp;um=1&amp;hl=en&amp;rlz=1T4DKUS_enUS267US269&amp;sa=N" TargetMode="External"/><Relationship Id="rId9" Type="http://schemas.openxmlformats.org/officeDocument/2006/relationships/image" Target="../media/image22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FF5050"/>
                </a:solidFill>
              </a:rPr>
              <a:t>The French Revolution</a:t>
            </a:r>
            <a:endParaRPr lang="en-US" b="1" dirty="0">
              <a:solidFill>
                <a:srgbClr val="FF5050"/>
              </a:solidFill>
            </a:endParaRPr>
          </a:p>
        </p:txBody>
      </p:sp>
      <p:pic>
        <p:nvPicPr>
          <p:cNvPr id="5" name="Picture 2056" descr="S:\Publishing\powerpoint\World history\ZP922\pix\threeestate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0"/>
            <a:ext cx="2613814" cy="2895600"/>
          </a:xfrm>
          <a:prstGeom prst="rect">
            <a:avLst/>
          </a:prstGeom>
          <a:noFill/>
        </p:spPr>
      </p:pic>
      <p:pic>
        <p:nvPicPr>
          <p:cNvPr id="4" name="Picture 5" descr="S:\Publishing\powerpoint\World history\ZP922\pix\FrenchRev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85801"/>
            <a:ext cx="3200400" cy="2552819"/>
          </a:xfrm>
          <a:prstGeom prst="rect">
            <a:avLst/>
          </a:prstGeom>
          <a:noFill/>
        </p:spPr>
      </p:pic>
      <p:pic>
        <p:nvPicPr>
          <p:cNvPr id="6" name="Picture 11" descr="S:\Publishing\powerpoint\World history\ZP922\pix\tenniscourtoat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4770382"/>
            <a:ext cx="3276600" cy="2087617"/>
          </a:xfrm>
          <a:prstGeom prst="rect">
            <a:avLst/>
          </a:prstGeom>
          <a:noFill/>
        </p:spPr>
      </p:pic>
      <p:pic>
        <p:nvPicPr>
          <p:cNvPr id="7" name="Picture 8" descr="S:\Publishing\powerpoint\World history\ZP922\pix\marketwome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685800"/>
            <a:ext cx="3399974" cy="1905000"/>
          </a:xfrm>
          <a:prstGeom prst="rect">
            <a:avLst/>
          </a:prstGeom>
          <a:noFill/>
        </p:spPr>
      </p:pic>
      <p:pic>
        <p:nvPicPr>
          <p:cNvPr id="8" name="Picture 9" descr="declaratio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182055"/>
            <a:ext cx="2895600" cy="3675946"/>
          </a:xfrm>
          <a:prstGeom prst="rect">
            <a:avLst/>
          </a:prstGeom>
          <a:noFill/>
        </p:spPr>
      </p:pic>
      <p:pic>
        <p:nvPicPr>
          <p:cNvPr id="11" name="Picture 14" descr="S:\Publishing\powerpoint\World history\ZP922\pix\execloui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77000" y="2895600"/>
            <a:ext cx="2667000" cy="1846897"/>
          </a:xfrm>
          <a:prstGeom prst="rect">
            <a:avLst/>
          </a:prstGeom>
          <a:noFill/>
        </p:spPr>
      </p:pic>
      <p:pic>
        <p:nvPicPr>
          <p:cNvPr id="13314" name="Picture 2" descr="http://www.wsu.edu/~dee/GRAPHICS/GALLERY/VIGEE/VIGEE1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00600" y="2438400"/>
            <a:ext cx="1729764" cy="2362200"/>
          </a:xfrm>
          <a:prstGeom prst="rect">
            <a:avLst/>
          </a:prstGeom>
          <a:noFill/>
        </p:spPr>
      </p:pic>
      <p:pic>
        <p:nvPicPr>
          <p:cNvPr id="13316" name="Picture 4" descr="Louis XVI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95600" y="2438400"/>
            <a:ext cx="1905000" cy="2511138"/>
          </a:xfrm>
          <a:prstGeom prst="rect">
            <a:avLst/>
          </a:prstGeom>
          <a:noFill/>
        </p:spPr>
      </p:pic>
      <p:pic>
        <p:nvPicPr>
          <p:cNvPr id="14" name="Picture 4" descr="S:\Publishing\powerpoint\World history\ZP922\pix\FRpostr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98877" y="4495800"/>
            <a:ext cx="1793711" cy="2362200"/>
          </a:xfrm>
          <a:prstGeom prst="rect">
            <a:avLst/>
          </a:prstGeom>
          <a:noFill/>
        </p:spPr>
      </p:pic>
      <p:pic>
        <p:nvPicPr>
          <p:cNvPr id="15" name="Picture 8" descr="S:\Publishing\powerpoint\World history\ZP922\pix\Robespierre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191000" y="4572001"/>
            <a:ext cx="1721446" cy="2285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Text Box 2"/>
          <p:cNvSpPr txBox="1">
            <a:spLocks noChangeArrowheads="1"/>
          </p:cNvSpPr>
          <p:nvPr/>
        </p:nvSpPr>
        <p:spPr bwMode="auto">
          <a:xfrm>
            <a:off x="1295400" y="376238"/>
            <a:ext cx="65500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The French Urban Poor</a:t>
            </a:r>
          </a:p>
        </p:txBody>
      </p:sp>
      <p:graphicFrame>
        <p:nvGraphicFramePr>
          <p:cNvPr id="536579" name="Object 3"/>
          <p:cNvGraphicFramePr>
            <a:graphicFrameLocks noChangeAspect="1"/>
          </p:cNvGraphicFramePr>
          <p:nvPr/>
        </p:nvGraphicFramePr>
        <p:xfrm>
          <a:off x="914400" y="1295400"/>
          <a:ext cx="7315200" cy="5334000"/>
        </p:xfrm>
        <a:graphic>
          <a:graphicData uri="http://schemas.openxmlformats.org/presentationml/2006/ole">
            <p:oleObj spid="_x0000_s102412" name="Chart" r:id="rId4" imgW="6096060" imgH="4067085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5050"/>
                </a:solidFill>
              </a:rPr>
              <a:t>Abuses of the “Old Regime”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u="sng" dirty="0" smtClean="0">
                <a:solidFill>
                  <a:srgbClr val="FFFF00"/>
                </a:solidFill>
              </a:rPr>
              <a:t>Complaints</a:t>
            </a:r>
            <a:r>
              <a:rPr lang="en-US" dirty="0" smtClean="0">
                <a:solidFill>
                  <a:srgbClr val="FFFF00"/>
                </a:solidFill>
              </a:rPr>
              <a:t>:</a:t>
            </a:r>
          </a:p>
          <a:p>
            <a:r>
              <a:rPr lang="en-US" b="1" dirty="0" smtClean="0">
                <a:solidFill>
                  <a:srgbClr val="00FFFF"/>
                </a:solidFill>
              </a:rPr>
              <a:t>Nobles &amp; higher clergy </a:t>
            </a:r>
            <a:r>
              <a:rPr lang="en-US" dirty="0" smtClean="0"/>
              <a:t>dislike lack of power; Nobles want a “limited” monarchy.  Many (especially higher clergy) opposed Enlightenment!</a:t>
            </a:r>
          </a:p>
          <a:p>
            <a:endParaRPr lang="en-US" dirty="0" smtClean="0"/>
          </a:p>
          <a:p>
            <a:pPr algn="ctr"/>
            <a:r>
              <a:rPr lang="en-US" b="1" dirty="0" smtClean="0">
                <a:solidFill>
                  <a:srgbClr val="2FFF8D"/>
                </a:solidFill>
              </a:rPr>
              <a:t>Bourgeoisie</a:t>
            </a:r>
            <a:r>
              <a:rPr lang="en-US" dirty="0" smtClean="0"/>
              <a:t> want rights, privileges &amp; political influence similar to the nobility</a:t>
            </a:r>
          </a:p>
          <a:p>
            <a:endParaRPr lang="en-US" dirty="0" smtClean="0"/>
          </a:p>
          <a:p>
            <a:pPr algn="ctr"/>
            <a:r>
              <a:rPr lang="en-US" b="1" dirty="0" smtClean="0">
                <a:solidFill>
                  <a:srgbClr val="FFC000"/>
                </a:solidFill>
              </a:rPr>
              <a:t>Peasants &amp; workers </a:t>
            </a:r>
            <a:r>
              <a:rPr lang="en-US" dirty="0" smtClean="0"/>
              <a:t>are tired of paying all the taxes as well as high prices &amp; cost of living while wages were low (poor economy)</a:t>
            </a:r>
          </a:p>
          <a:p>
            <a:pPr algn="ctr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FFFF00"/>
                </a:solidFill>
              </a:rPr>
              <a:t>(Have the least $ yet pay the most in tax)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message does this image convey about French society?</a:t>
            </a:r>
            <a:endParaRPr lang="en-US" dirty="0"/>
          </a:p>
        </p:txBody>
      </p:sp>
      <p:pic>
        <p:nvPicPr>
          <p:cNvPr id="4" name="Picture 1029" descr="S:\Publishing\powerpoint\World history\ZP922\pix\threeestate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415150"/>
            <a:ext cx="4876800" cy="54025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" y="1828800"/>
            <a:ext cx="18630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Who do each of</a:t>
            </a:r>
          </a:p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the figures</a:t>
            </a:r>
          </a:p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represent?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58594" y="4038600"/>
            <a:ext cx="218540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In addition to tax</a:t>
            </a:r>
          </a:p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burden, poor</a:t>
            </a:r>
          </a:p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weather in the</a:t>
            </a:r>
          </a:p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1780’s caused crop</a:t>
            </a:r>
          </a:p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failures &amp; food</a:t>
            </a:r>
          </a:p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shortages.</a:t>
            </a:r>
            <a:endParaRPr lang="en-US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rgbClr val="FF5050"/>
                </a:solidFill>
              </a:rPr>
              <a:t>Causes of the French Revolution</a:t>
            </a:r>
            <a:endParaRPr lang="en-US" dirty="0">
              <a:solidFill>
                <a:srgbClr val="FF5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6019800"/>
          </a:xfrm>
        </p:spPr>
        <p:txBody>
          <a:bodyPr/>
          <a:lstStyle/>
          <a:p>
            <a:pPr marL="514350" indent="-514350">
              <a:buAutoNum type="arabicPeriod" startAt="2"/>
            </a:pPr>
            <a:r>
              <a:rPr lang="en-US" dirty="0" smtClean="0">
                <a:solidFill>
                  <a:srgbClr val="FFFF00"/>
                </a:solidFill>
              </a:rPr>
              <a:t>Enlightenment Thinkers – </a:t>
            </a:r>
            <a:r>
              <a:rPr lang="en-US" dirty="0" smtClean="0"/>
              <a:t>Inspire well educated </a:t>
            </a:r>
            <a:r>
              <a:rPr lang="en-US" dirty="0" smtClean="0">
                <a:solidFill>
                  <a:srgbClr val="00FFFF"/>
                </a:solidFill>
              </a:rPr>
              <a:t>bourgeoisie</a:t>
            </a:r>
            <a:r>
              <a:rPr lang="en-US" dirty="0" smtClean="0"/>
              <a:t> to demand change.</a:t>
            </a:r>
          </a:p>
          <a:p>
            <a:pPr marL="514350" indent="-514350" algn="ctr"/>
            <a:r>
              <a:rPr lang="en-US" sz="2400" b="1" dirty="0" smtClean="0">
                <a:solidFill>
                  <a:srgbClr val="FFFF00"/>
                </a:solidFill>
              </a:rPr>
              <a:t>Natural rights / freedoms</a:t>
            </a:r>
          </a:p>
          <a:p>
            <a:pPr marL="514350" indent="-514350" algn="ctr"/>
            <a:r>
              <a:rPr lang="en-US" sz="2400" b="1" dirty="0" smtClean="0">
                <a:solidFill>
                  <a:srgbClr val="2FFF8D"/>
                </a:solidFill>
              </a:rPr>
              <a:t>Separation of powers</a:t>
            </a:r>
          </a:p>
          <a:p>
            <a:pPr marL="514350" indent="-514350" algn="ctr"/>
            <a:r>
              <a:rPr lang="en-US" sz="2400" b="1" dirty="0" smtClean="0">
                <a:solidFill>
                  <a:srgbClr val="FFC000"/>
                </a:solidFill>
              </a:rPr>
              <a:t>Popular sovereignty</a:t>
            </a:r>
          </a:p>
          <a:p>
            <a:pPr marL="514350" indent="-514350" algn="ctr"/>
            <a:r>
              <a:rPr lang="en-US" sz="2400" b="1" dirty="0" smtClean="0">
                <a:solidFill>
                  <a:srgbClr val="00FFFF"/>
                </a:solidFill>
              </a:rPr>
              <a:t>Criticisms of inequality &amp; injustice</a:t>
            </a:r>
          </a:p>
          <a:p>
            <a:pPr marL="514350" indent="-514350" algn="ctr"/>
            <a:r>
              <a:rPr lang="en-US" sz="2400" b="1" dirty="0" smtClean="0">
                <a:solidFill>
                  <a:srgbClr val="FF5050"/>
                </a:solidFill>
              </a:rPr>
              <a:t>“social contract” &amp; people’s right to change government</a:t>
            </a:r>
          </a:p>
        </p:txBody>
      </p:sp>
      <p:pic>
        <p:nvPicPr>
          <p:cNvPr id="4" name="Picture 8" descr="locke portra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84918"/>
            <a:ext cx="2209800" cy="2773082"/>
          </a:xfrm>
          <a:prstGeom prst="rect">
            <a:avLst/>
          </a:prstGeom>
          <a:noFill/>
        </p:spPr>
      </p:pic>
      <p:pic>
        <p:nvPicPr>
          <p:cNvPr id="5" name="Picture 9" descr="rousseau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4048600"/>
            <a:ext cx="2209800" cy="2809399"/>
          </a:xfrm>
          <a:prstGeom prst="rect">
            <a:avLst/>
          </a:prstGeom>
          <a:noFill/>
        </p:spPr>
      </p:pic>
      <p:pic>
        <p:nvPicPr>
          <p:cNvPr id="6" name="Picture 2" descr="http://www.constitution.org/img/montesquie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4114800"/>
            <a:ext cx="2084219" cy="2743200"/>
          </a:xfrm>
          <a:prstGeom prst="rect">
            <a:avLst/>
          </a:prstGeom>
          <a:noFill/>
        </p:spPr>
      </p:pic>
      <p:pic>
        <p:nvPicPr>
          <p:cNvPr id="7" name="Picture 2" descr="http://www.geocities.com/Athens/7308/portr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1" y="4096196"/>
            <a:ext cx="2362199" cy="27618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838200"/>
          </a:xfrm>
        </p:spPr>
        <p:txBody>
          <a:bodyPr/>
          <a:lstStyle/>
          <a:p>
            <a:r>
              <a:rPr lang="en-US" dirty="0" smtClean="0">
                <a:solidFill>
                  <a:srgbClr val="FF5050"/>
                </a:solidFill>
              </a:rPr>
              <a:t>Causes of the French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 marL="514350" indent="-514350">
              <a:buAutoNum type="arabicPeriod" startAt="3"/>
            </a:pPr>
            <a:r>
              <a:rPr lang="en-US" dirty="0" smtClean="0"/>
              <a:t>Success of </a:t>
            </a:r>
            <a:r>
              <a:rPr lang="en-US" b="1" dirty="0" smtClean="0">
                <a:solidFill>
                  <a:srgbClr val="FF5050"/>
                </a:solidFill>
              </a:rPr>
              <a:t>English</a:t>
            </a:r>
            <a:r>
              <a:rPr lang="en-US" dirty="0" smtClean="0">
                <a:solidFill>
                  <a:srgbClr val="FF2F2F"/>
                </a:solidFill>
              </a:rPr>
              <a:t> </a:t>
            </a:r>
            <a:r>
              <a:rPr lang="en-US" dirty="0" smtClean="0"/>
              <a:t>&amp; </a:t>
            </a:r>
            <a:r>
              <a:rPr lang="en-US" dirty="0" smtClean="0">
                <a:solidFill>
                  <a:srgbClr val="00FFFF"/>
                </a:solidFill>
              </a:rPr>
              <a:t>American Revolutions</a:t>
            </a:r>
          </a:p>
          <a:p>
            <a:pPr marL="514350" indent="-514350"/>
            <a:r>
              <a:rPr lang="en-US" dirty="0" smtClean="0"/>
              <a:t>the </a:t>
            </a:r>
            <a:r>
              <a:rPr lang="en-US" b="1" dirty="0" smtClean="0">
                <a:solidFill>
                  <a:srgbClr val="FFFF00"/>
                </a:solidFill>
              </a:rPr>
              <a:t>ideals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influenced French thinking</a:t>
            </a:r>
          </a:p>
          <a:p>
            <a:pPr marL="514350" indent="-514350"/>
            <a:r>
              <a:rPr lang="en-US" dirty="0" smtClean="0"/>
              <a:t>Success in </a:t>
            </a:r>
            <a:r>
              <a:rPr lang="en-US" b="1" dirty="0" smtClean="0">
                <a:solidFill>
                  <a:srgbClr val="00FFFF"/>
                </a:solidFill>
              </a:rPr>
              <a:t>America inspired </a:t>
            </a:r>
            <a:r>
              <a:rPr lang="en-US" dirty="0" smtClean="0"/>
              <a:t>call for change</a:t>
            </a:r>
          </a:p>
          <a:p>
            <a:pPr marL="514350" indent="-514350"/>
            <a:r>
              <a:rPr lang="en-US" dirty="0" smtClean="0"/>
              <a:t>Aiding Americans vs. British = </a:t>
            </a:r>
            <a:r>
              <a:rPr lang="en-US" b="1" dirty="0" smtClean="0">
                <a:solidFill>
                  <a:srgbClr val="2FFF8D"/>
                </a:solidFill>
              </a:rPr>
              <a:t>costly</a:t>
            </a:r>
          </a:p>
          <a:p>
            <a:endParaRPr lang="en-US" dirty="0"/>
          </a:p>
        </p:txBody>
      </p:sp>
      <p:pic>
        <p:nvPicPr>
          <p:cNvPr id="4" name="Picture 8" descr="S:\Publishing\powerpoint\World history\ZP922\pix\MarquisdeLafayet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317096"/>
            <a:ext cx="2743200" cy="35409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71800" y="3505200"/>
            <a:ext cx="28218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Marquis de Lafayette</a:t>
            </a:r>
          </a:p>
          <a:p>
            <a:r>
              <a:rPr lang="en-US" sz="2000" b="1" dirty="0" smtClean="0">
                <a:solidFill>
                  <a:srgbClr val="FFFF00"/>
                </a:solidFill>
              </a:rPr>
              <a:t>Aided cause of American</a:t>
            </a:r>
          </a:p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Independence</a:t>
            </a:r>
            <a:endParaRPr lang="en-US" sz="2000" b="1" dirty="0">
              <a:solidFill>
                <a:srgbClr val="FFFF00"/>
              </a:solidFill>
            </a:endParaRPr>
          </a:p>
        </p:txBody>
      </p:sp>
      <p:pic>
        <p:nvPicPr>
          <p:cNvPr id="60420" name="Picture 4" descr="spirit.jpg (23471 bytes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59813" y="3740150"/>
            <a:ext cx="3184187" cy="311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rgbClr val="FF5050"/>
                </a:solidFill>
              </a:rPr>
              <a:t>Causes of the French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marL="514350" indent="-514350">
              <a:buNone/>
            </a:pPr>
            <a:r>
              <a:rPr lang="en-US" dirty="0" smtClean="0">
                <a:solidFill>
                  <a:srgbClr val="2FFF8D"/>
                </a:solidFill>
              </a:rPr>
              <a:t>4.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rgbClr val="2FFF8D"/>
                </a:solidFill>
              </a:rPr>
              <a:t>DEBT</a:t>
            </a:r>
            <a:r>
              <a:rPr lang="en-US" b="1" dirty="0" smtClean="0"/>
              <a:t> </a:t>
            </a:r>
            <a:r>
              <a:rPr lang="en-US" dirty="0" smtClean="0"/>
              <a:t>– Financial Crisis by 1750’s… </a:t>
            </a:r>
            <a:r>
              <a:rPr lang="en-US" b="1" dirty="0" smtClean="0">
                <a:solidFill>
                  <a:srgbClr val="FFFF00"/>
                </a:solidFill>
              </a:rPr>
              <a:t>WHY?</a:t>
            </a:r>
          </a:p>
          <a:p>
            <a:pPr algn="ctr"/>
            <a:r>
              <a:rPr lang="en-US" dirty="0" smtClean="0"/>
              <a:t>Wars, extravagance of royal court, aid to Americans and outstanding loans.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1780’s French government near </a:t>
            </a:r>
            <a:r>
              <a:rPr lang="en-US" b="1" dirty="0" smtClean="0">
                <a:solidFill>
                  <a:srgbClr val="FFC000"/>
                </a:solidFill>
              </a:rPr>
              <a:t>bankruptcy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Poor were already </a:t>
            </a:r>
            <a:r>
              <a:rPr lang="en-US" b="1" dirty="0" smtClean="0">
                <a:solidFill>
                  <a:srgbClr val="2FFF8D"/>
                </a:solidFill>
              </a:rPr>
              <a:t>overburdened</a:t>
            </a:r>
            <a:r>
              <a:rPr lang="en-US" dirty="0" smtClean="0"/>
              <a:t> with taxes</a:t>
            </a:r>
            <a:endParaRPr lang="en-US" dirty="0"/>
          </a:p>
        </p:txBody>
      </p:sp>
      <p:graphicFrame>
        <p:nvGraphicFramePr>
          <p:cNvPr id="58369" name="Object 1"/>
          <p:cNvGraphicFramePr>
            <a:graphicFrameLocks noChangeAspect="1"/>
          </p:cNvGraphicFramePr>
          <p:nvPr/>
        </p:nvGraphicFramePr>
        <p:xfrm>
          <a:off x="228600" y="3886200"/>
          <a:ext cx="3810000" cy="2971800"/>
        </p:xfrm>
        <a:graphic>
          <a:graphicData uri="http://schemas.openxmlformats.org/presentationml/2006/ole">
            <p:oleObj spid="_x0000_s58381" name="PhotoImpact" r:id="rId4" imgW="8126984" imgH="6095238" progId="">
              <p:embed/>
            </p:oleObj>
          </a:graphicData>
        </a:graphic>
      </p:graphicFrame>
      <p:pic>
        <p:nvPicPr>
          <p:cNvPr id="5" name="Picture 1029" descr="S:\Publishing\powerpoint\World history\ZP922\pix\louis15franc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886200"/>
            <a:ext cx="2461440" cy="2971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934200" y="4495800"/>
            <a:ext cx="195316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Louis XV:</a:t>
            </a:r>
          </a:p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“</a:t>
            </a:r>
            <a:r>
              <a:rPr lang="en-US" sz="2800" dirty="0" err="1" smtClean="0">
                <a:solidFill>
                  <a:srgbClr val="FFFF00"/>
                </a:solidFill>
              </a:rPr>
              <a:t>Apres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moi</a:t>
            </a:r>
            <a:r>
              <a:rPr lang="en-US" sz="2800" dirty="0" smtClean="0">
                <a:solidFill>
                  <a:srgbClr val="FFFF00"/>
                </a:solidFill>
              </a:rPr>
              <a:t>, </a:t>
            </a:r>
          </a:p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le deluge!”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58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rgbClr val="FF5050"/>
                </a:solidFill>
              </a:rPr>
              <a:t>Causes of the French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/>
          <a:lstStyle/>
          <a:p>
            <a:pPr algn="r">
              <a:buFont typeface="Wingdings" pitchFamily="2" charset="2"/>
              <a:buChar char="Ø"/>
            </a:pPr>
            <a:r>
              <a:rPr lang="en-US" dirty="0" smtClean="0"/>
              <a:t>This financial crisis fell onto the lap of king </a:t>
            </a:r>
            <a:r>
              <a:rPr lang="en-US" b="1" dirty="0" smtClean="0">
                <a:solidFill>
                  <a:srgbClr val="FFFF00"/>
                </a:solidFill>
              </a:rPr>
              <a:t>Louis XVI gr</a:t>
            </a:r>
            <a:r>
              <a:rPr lang="en-US" b="1" i="1" dirty="0" smtClean="0">
                <a:solidFill>
                  <a:srgbClr val="FFFF00"/>
                </a:solidFill>
              </a:rPr>
              <a:t>andson     </a:t>
            </a:r>
            <a:r>
              <a:rPr lang="en-US" b="1" dirty="0" smtClean="0">
                <a:solidFill>
                  <a:srgbClr val="FFFF00"/>
                </a:solidFill>
              </a:rPr>
              <a:t>(1774-1792)   </a:t>
            </a:r>
          </a:p>
          <a:p>
            <a:pPr algn="ctr">
              <a:buFont typeface="Wingdings" pitchFamily="2" charset="2"/>
              <a:buChar char="Ø"/>
            </a:pPr>
            <a:endParaRPr lang="en-US" dirty="0" smtClean="0"/>
          </a:p>
          <a:p>
            <a:pPr algn="r">
              <a:buFont typeface="Wingdings" pitchFamily="2" charset="2"/>
              <a:buChar char="Ø"/>
            </a:pPr>
            <a:r>
              <a:rPr lang="en-US" dirty="0" smtClean="0"/>
              <a:t>Finance minister </a:t>
            </a:r>
            <a:r>
              <a:rPr lang="en-US" b="1" dirty="0" smtClean="0">
                <a:solidFill>
                  <a:srgbClr val="2FFF8D"/>
                </a:solidFill>
              </a:rPr>
              <a:t>Jacques Necker</a:t>
            </a:r>
          </a:p>
          <a:p>
            <a:pPr algn="r">
              <a:buNone/>
            </a:pPr>
            <a:r>
              <a:rPr lang="en-US" dirty="0" smtClean="0"/>
              <a:t>realized a new source of revenue</a:t>
            </a:r>
          </a:p>
          <a:p>
            <a:pPr algn="ctr">
              <a:buNone/>
            </a:pPr>
            <a:r>
              <a:rPr lang="en-US" dirty="0" smtClean="0"/>
              <a:t>   needed to be found.</a:t>
            </a:r>
          </a:p>
          <a:p>
            <a:pPr algn="ctr">
              <a:buNone/>
            </a:pPr>
            <a:endParaRPr lang="en-US" dirty="0" smtClean="0"/>
          </a:p>
          <a:p>
            <a:pPr>
              <a:buNone/>
            </a:pPr>
            <a:r>
              <a:rPr lang="en-US" sz="2800" dirty="0" smtClean="0"/>
              <a:t>Necker recommended a </a:t>
            </a:r>
            <a:r>
              <a:rPr lang="en-US" sz="2800" b="1" dirty="0" smtClean="0">
                <a:solidFill>
                  <a:srgbClr val="FFC000"/>
                </a:solidFill>
              </a:rPr>
              <a:t>tax on land</a:t>
            </a:r>
          </a:p>
          <a:p>
            <a:pPr>
              <a:buNone/>
            </a:pPr>
            <a:r>
              <a:rPr lang="en-US" sz="2800" dirty="0" smtClean="0"/>
              <a:t>which meant the </a:t>
            </a:r>
            <a:r>
              <a:rPr lang="en-US" sz="2800" b="1" dirty="0" smtClean="0">
                <a:solidFill>
                  <a:srgbClr val="00FFFF"/>
                </a:solidFill>
              </a:rPr>
              <a:t>clergy &amp; nobles</a:t>
            </a:r>
          </a:p>
          <a:p>
            <a:pPr>
              <a:buNone/>
            </a:pPr>
            <a:r>
              <a:rPr lang="en-US" sz="2800" dirty="0" smtClean="0"/>
              <a:t>would have to pay.  </a:t>
            </a:r>
            <a:endParaRPr lang="en-US" sz="2800" dirty="0"/>
          </a:p>
        </p:txBody>
      </p:sp>
      <p:pic>
        <p:nvPicPr>
          <p:cNvPr id="4" name="Picture 4" descr="Louis X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447800"/>
            <a:ext cx="1905000" cy="2511138"/>
          </a:xfrm>
          <a:prstGeom prst="rect">
            <a:avLst/>
          </a:prstGeom>
          <a:noFill/>
        </p:spPr>
      </p:pic>
      <p:pic>
        <p:nvPicPr>
          <p:cNvPr id="5" name="Picture 8" descr="S:\Publishing\powerpoint\World history\ZP922\JaNeck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707010" y="3505200"/>
            <a:ext cx="2436989" cy="33528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FF5050"/>
                </a:solidFill>
              </a:rPr>
              <a:t>Louis XVI</a:t>
            </a:r>
            <a:endParaRPr lang="en-US" b="1" dirty="0">
              <a:solidFill>
                <a:srgbClr val="FF5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943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Not a bad ruler, but weak &amp; indecisive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“</a:t>
            </a:r>
            <a:r>
              <a:rPr lang="en-US" b="1" dirty="0" err="1" smtClean="0">
                <a:solidFill>
                  <a:srgbClr val="FFFF00"/>
                </a:solidFill>
              </a:rPr>
              <a:t>wishy</a:t>
            </a:r>
            <a:r>
              <a:rPr lang="en-US" b="1" dirty="0" smtClean="0">
                <a:solidFill>
                  <a:srgbClr val="FFFF00"/>
                </a:solidFill>
              </a:rPr>
              <a:t>, washy Louis”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Fears </a:t>
            </a:r>
            <a:r>
              <a:rPr lang="en-US" b="1" dirty="0" smtClean="0">
                <a:solidFill>
                  <a:srgbClr val="44EA60"/>
                </a:solidFill>
              </a:rPr>
              <a:t>noble reaction </a:t>
            </a:r>
            <a:r>
              <a:rPr lang="en-US" dirty="0" smtClean="0"/>
              <a:t>to this “attack” on their birthright of tax exemption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With pressure from nobility,</a:t>
            </a:r>
          </a:p>
          <a:p>
            <a:pPr>
              <a:buNone/>
            </a:pPr>
            <a:r>
              <a:rPr lang="en-US" dirty="0" smtClean="0"/>
              <a:t>decides to convene a meeting</a:t>
            </a:r>
          </a:p>
          <a:p>
            <a:pPr>
              <a:buNone/>
            </a:pPr>
            <a:r>
              <a:rPr lang="en-US" dirty="0" smtClean="0"/>
              <a:t>          of the </a:t>
            </a:r>
            <a:r>
              <a:rPr lang="en-US" b="1" dirty="0" smtClean="0">
                <a:solidFill>
                  <a:srgbClr val="00FFFF"/>
                </a:solidFill>
              </a:rPr>
              <a:t>Estates-General</a:t>
            </a:r>
            <a:r>
              <a:rPr lang="en-US" dirty="0" smtClean="0"/>
              <a:t>;  </a:t>
            </a:r>
          </a:p>
          <a:p>
            <a:pPr>
              <a:buNone/>
            </a:pPr>
            <a:r>
              <a:rPr lang="en-US" dirty="0" smtClean="0"/>
              <a:t>The </a:t>
            </a:r>
            <a:r>
              <a:rPr lang="en-US" b="1" dirty="0" smtClean="0">
                <a:solidFill>
                  <a:srgbClr val="FFC000"/>
                </a:solidFill>
              </a:rPr>
              <a:t>representative body </a:t>
            </a:r>
            <a:r>
              <a:rPr lang="en-US" dirty="0" smtClean="0"/>
              <a:t>of </a:t>
            </a:r>
          </a:p>
          <a:p>
            <a:pPr>
              <a:buNone/>
            </a:pPr>
            <a:r>
              <a:rPr lang="en-US" dirty="0" smtClean="0"/>
              <a:t>                    France</a:t>
            </a:r>
            <a:endParaRPr lang="en-US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pic>
        <p:nvPicPr>
          <p:cNvPr id="66562" name="Picture 2" descr="http://cache.eb.com/eb/image?id=82591&amp;rendTypeId=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199266"/>
            <a:ext cx="3276600" cy="36587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Moderate start to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II –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FF00"/>
                </a:solidFill>
              </a:rPr>
              <a:t>The Estates-General</a:t>
            </a:r>
          </a:p>
          <a:p>
            <a:r>
              <a:rPr lang="en-US" b="1" dirty="0" smtClean="0">
                <a:solidFill>
                  <a:srgbClr val="00FFFF"/>
                </a:solidFill>
              </a:rPr>
              <a:t>Louis XVI </a:t>
            </a:r>
            <a:r>
              <a:rPr lang="en-US" dirty="0" smtClean="0"/>
              <a:t>summons the </a:t>
            </a:r>
            <a:r>
              <a:rPr lang="en-US" b="1" dirty="0" smtClean="0">
                <a:solidFill>
                  <a:srgbClr val="FFFF00"/>
                </a:solidFill>
              </a:rPr>
              <a:t>Estates-General</a:t>
            </a:r>
            <a:r>
              <a:rPr lang="en-US" dirty="0" smtClean="0"/>
              <a:t> to help deal with the financial crisis. </a:t>
            </a:r>
            <a:r>
              <a:rPr lang="en-US" b="1" dirty="0" smtClean="0">
                <a:solidFill>
                  <a:srgbClr val="FFC000"/>
                </a:solidFill>
              </a:rPr>
              <a:t>(May, 1789)</a:t>
            </a:r>
          </a:p>
          <a:p>
            <a:r>
              <a:rPr lang="en-US" dirty="0" smtClean="0"/>
              <a:t>It had not met since </a:t>
            </a:r>
            <a:r>
              <a:rPr lang="en-US" b="1" dirty="0" smtClean="0">
                <a:solidFill>
                  <a:srgbClr val="2FFF8D"/>
                </a:solidFill>
              </a:rPr>
              <a:t>1614</a:t>
            </a:r>
          </a:p>
        </p:txBody>
      </p:sp>
      <p:pic>
        <p:nvPicPr>
          <p:cNvPr id="4" name="Picture 8" descr="S:\Publishing\powerpoint\World history\ZP922\pix\estates gener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576637"/>
            <a:ext cx="5867400" cy="32813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" y="3962400"/>
            <a:ext cx="3124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FFF00"/>
                </a:solidFill>
              </a:rPr>
              <a:t>Representatives of the </a:t>
            </a:r>
          </a:p>
          <a:p>
            <a:pPr algn="ctr"/>
            <a:r>
              <a:rPr lang="en-US" sz="2200" b="1" dirty="0" smtClean="0">
                <a:solidFill>
                  <a:srgbClr val="FFFF00"/>
                </a:solidFill>
              </a:rPr>
              <a:t>3 estates were chosen</a:t>
            </a:r>
          </a:p>
          <a:p>
            <a:pPr algn="ctr"/>
            <a:r>
              <a:rPr lang="en-US" sz="2200" b="1" dirty="0" smtClean="0">
                <a:solidFill>
                  <a:srgbClr val="FFFF00"/>
                </a:solidFill>
              </a:rPr>
              <a:t>from throughout the country </a:t>
            </a:r>
          </a:p>
          <a:p>
            <a:pPr algn="ctr"/>
            <a:r>
              <a:rPr lang="en-US" sz="2200" b="1" dirty="0" smtClean="0">
                <a:solidFill>
                  <a:srgbClr val="FFFF00"/>
                </a:solidFill>
              </a:rPr>
              <a:t>and met in Paris</a:t>
            </a:r>
          </a:p>
          <a:p>
            <a:pPr algn="ctr"/>
            <a:endParaRPr lang="en-US" sz="22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2FFF8D"/>
                </a:solidFill>
              </a:rPr>
              <a:t>“cahiers”</a:t>
            </a:r>
          </a:p>
          <a:p>
            <a:pPr algn="ctr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2FFF8D"/>
                </a:solidFill>
              </a:rPr>
              <a:t>List of complaints</a:t>
            </a:r>
            <a:endParaRPr lang="en-US" sz="2800" b="1" dirty="0">
              <a:solidFill>
                <a:srgbClr val="2FFF8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Estates-General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8674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Voting is </a:t>
            </a:r>
            <a:r>
              <a:rPr lang="en-US" dirty="0" smtClean="0">
                <a:solidFill>
                  <a:srgbClr val="FFC000"/>
                </a:solidFill>
              </a:rPr>
              <a:t>UNFAIR!</a:t>
            </a:r>
          </a:p>
          <a:p>
            <a:pPr marL="514350" indent="-514350"/>
            <a:r>
              <a:rPr lang="en-US" dirty="0" smtClean="0">
                <a:solidFill>
                  <a:srgbClr val="00FFFF"/>
                </a:solidFill>
              </a:rPr>
              <a:t>Each estate gets ONE vote…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rgbClr val="2FFF8D"/>
                </a:solidFill>
              </a:rPr>
              <a:t>(3%) 1</a:t>
            </a:r>
            <a:r>
              <a:rPr lang="en-US" baseline="30000" dirty="0" smtClean="0">
                <a:solidFill>
                  <a:srgbClr val="2FFF8D"/>
                </a:solidFill>
              </a:rPr>
              <a:t>st</a:t>
            </a:r>
            <a:r>
              <a:rPr lang="en-US" dirty="0" smtClean="0">
                <a:solidFill>
                  <a:srgbClr val="2FFF8D"/>
                </a:solidFill>
              </a:rPr>
              <a:t> estate (300 delegates)=1vote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 smtClean="0">
                <a:solidFill>
                  <a:srgbClr val="2FFF8D"/>
                </a:solidFill>
              </a:rPr>
              <a:t>         2</a:t>
            </a:r>
            <a:r>
              <a:rPr lang="en-US" baseline="30000" dirty="0" smtClean="0">
                <a:solidFill>
                  <a:srgbClr val="2FFF8D"/>
                </a:solidFill>
              </a:rPr>
              <a:t>nd</a:t>
            </a:r>
            <a:r>
              <a:rPr lang="en-US" dirty="0" smtClean="0">
                <a:solidFill>
                  <a:srgbClr val="2FFF8D"/>
                </a:solidFill>
              </a:rPr>
              <a:t> estate (300 delegates)=1vote           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 smtClean="0">
                <a:solidFill>
                  <a:srgbClr val="FFFF00"/>
                </a:solidFill>
              </a:rPr>
              <a:t>(97%) 3</a:t>
            </a:r>
            <a:r>
              <a:rPr lang="en-US" baseline="30000" dirty="0" smtClean="0">
                <a:solidFill>
                  <a:srgbClr val="FFFF00"/>
                </a:solidFill>
              </a:rPr>
              <a:t>rd</a:t>
            </a:r>
            <a:r>
              <a:rPr lang="en-US" dirty="0" smtClean="0">
                <a:solidFill>
                  <a:srgbClr val="FFFF00"/>
                </a:solidFill>
              </a:rPr>
              <a:t> estate (over 600 delegates)=1vote</a:t>
            </a:r>
          </a:p>
          <a:p>
            <a:endParaRPr lang="en-US" dirty="0"/>
          </a:p>
        </p:txBody>
      </p:sp>
      <p:pic>
        <p:nvPicPr>
          <p:cNvPr id="128002" name="Picture 2" descr="http://academic.brooklyn.cuny.edu/history/dfg/core/estat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10000"/>
            <a:ext cx="4572000" cy="32480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800600" y="4191000"/>
            <a:ext cx="39823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***1</a:t>
            </a:r>
            <a:r>
              <a:rPr lang="en-US" sz="2800" b="1" baseline="30000" dirty="0" smtClean="0">
                <a:solidFill>
                  <a:srgbClr val="FFFF00"/>
                </a:solidFill>
              </a:rPr>
              <a:t>st</a:t>
            </a:r>
            <a:r>
              <a:rPr lang="en-US" sz="2800" b="1" dirty="0" smtClean="0">
                <a:solidFill>
                  <a:srgbClr val="FFFF00"/>
                </a:solidFill>
              </a:rPr>
              <a:t> two estates always</a:t>
            </a:r>
          </a:p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 vote together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DO NOW: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867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1. What was meant by the </a:t>
            </a:r>
            <a:r>
              <a:rPr lang="en-US" b="1" dirty="0" smtClean="0">
                <a:solidFill>
                  <a:srgbClr val="EBC435"/>
                </a:solidFill>
              </a:rPr>
              <a:t>“Old Regime?”</a:t>
            </a:r>
          </a:p>
          <a:p>
            <a:pPr>
              <a:buNone/>
            </a:pPr>
            <a:r>
              <a:rPr lang="en-US" b="1" dirty="0" smtClean="0"/>
              <a:t>2. Explain how the following quote reflects the state/condition of French society on the eve of Revolution (1789): </a:t>
            </a:r>
          </a:p>
          <a:p>
            <a:pPr algn="ctr">
              <a:buFont typeface="Wingdings" pitchFamily="2" charset="2"/>
              <a:buChar char="Ø"/>
            </a:pPr>
            <a:r>
              <a:rPr lang="en-US" b="1" i="1" dirty="0" smtClean="0">
                <a:solidFill>
                  <a:srgbClr val="2FFF8D"/>
                </a:solidFill>
              </a:rPr>
              <a:t>“It was the best of times, it was the worst of times.”</a:t>
            </a:r>
          </a:p>
          <a:p>
            <a:pPr algn="ctr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FFFF"/>
                </a:solidFill>
              </a:rPr>
              <a:t>Does anyone know what book this quote is taken from???</a:t>
            </a:r>
            <a:endParaRPr lang="en-US" b="1" dirty="0">
              <a:solidFill>
                <a:srgbClr val="00FFFF"/>
              </a:solidFill>
            </a:endParaRPr>
          </a:p>
        </p:txBody>
      </p:sp>
      <p:pic>
        <p:nvPicPr>
          <p:cNvPr id="4" name="Picture 8" descr="S:\Publishing\powerpoint\World history\ZP922\pix\marketwom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29200"/>
            <a:ext cx="3263975" cy="1828800"/>
          </a:xfrm>
          <a:prstGeom prst="rect">
            <a:avLst/>
          </a:prstGeom>
          <a:noFill/>
        </p:spPr>
      </p:pic>
      <p:pic>
        <p:nvPicPr>
          <p:cNvPr id="5" name="Picture 14" descr="S:\Publishing\powerpoint\World history\ZP922\pix\execloui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4905566"/>
            <a:ext cx="2819400" cy="1952434"/>
          </a:xfrm>
          <a:prstGeom prst="rect">
            <a:avLst/>
          </a:prstGeom>
          <a:noFill/>
        </p:spPr>
      </p:pic>
      <p:pic>
        <p:nvPicPr>
          <p:cNvPr id="6" name="Picture 4" descr="Louis XV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5105401"/>
            <a:ext cx="1329557" cy="1752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5050"/>
                </a:solidFill>
              </a:rPr>
              <a:t>The French Revolution</a:t>
            </a:r>
            <a:endParaRPr lang="en-US" b="1" dirty="0">
              <a:solidFill>
                <a:srgbClr val="FF5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 marL="514350" indent="-514350">
              <a:buAutoNum type="arabicPeriod" startAt="2"/>
            </a:pPr>
            <a:r>
              <a:rPr lang="en-US" dirty="0" smtClean="0"/>
              <a:t>Call for </a:t>
            </a:r>
            <a:r>
              <a:rPr lang="en-US" dirty="0" smtClean="0">
                <a:solidFill>
                  <a:srgbClr val="00FFFF"/>
                </a:solidFill>
              </a:rPr>
              <a:t>voting reform </a:t>
            </a:r>
            <a:r>
              <a:rPr lang="en-US" dirty="0" smtClean="0">
                <a:solidFill>
                  <a:srgbClr val="FFFF00"/>
                </a:solidFill>
              </a:rPr>
              <a:t>rejected</a:t>
            </a:r>
          </a:p>
          <a:p>
            <a:pPr marL="514350" indent="-514350"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 by King Louis XVI</a:t>
            </a:r>
          </a:p>
          <a:p>
            <a:pPr marL="514350" indent="-514350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estate forms the </a:t>
            </a:r>
            <a:r>
              <a:rPr lang="en-US" b="1" dirty="0" smtClean="0">
                <a:solidFill>
                  <a:srgbClr val="85FFBC"/>
                </a:solidFill>
              </a:rPr>
              <a:t>National Assembly</a:t>
            </a:r>
          </a:p>
          <a:p>
            <a:pPr marL="514350" indent="-514350"/>
            <a:r>
              <a:rPr lang="en-US" dirty="0" smtClean="0"/>
              <a:t>Encouraged by </a:t>
            </a:r>
            <a:r>
              <a:rPr lang="en-US" b="1" dirty="0" err="1" smtClean="0">
                <a:solidFill>
                  <a:srgbClr val="FFC000"/>
                </a:solidFill>
              </a:rPr>
              <a:t>Abbe</a:t>
            </a:r>
            <a:r>
              <a:rPr lang="en-US" b="1" dirty="0" smtClean="0">
                <a:solidFill>
                  <a:srgbClr val="FFC000"/>
                </a:solidFill>
              </a:rPr>
              <a:t>’ Sieyes’ </a:t>
            </a:r>
            <a:r>
              <a:rPr lang="en-US" dirty="0" smtClean="0"/>
              <a:t>pamphlet:</a:t>
            </a:r>
          </a:p>
          <a:p>
            <a:pPr marL="514350" indent="-514350"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“What is the Third Estate?”</a:t>
            </a:r>
          </a:p>
          <a:p>
            <a:pPr marL="514350" indent="-514350"/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19810" name="Picture 2" descr="http://books.google.com/images/cleardo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886199" y="-3276600"/>
            <a:ext cx="2514600" cy="8867775"/>
          </a:xfrm>
          <a:prstGeom prst="rect">
            <a:avLst/>
          </a:prstGeom>
          <a:noFill/>
        </p:spPr>
      </p:pic>
      <p:pic>
        <p:nvPicPr>
          <p:cNvPr id="123906" name="Picture 2" descr="l'abbé Sieyè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05200"/>
            <a:ext cx="2646947" cy="3352800"/>
          </a:xfrm>
          <a:prstGeom prst="rect">
            <a:avLst/>
          </a:prstGeom>
          <a:noFill/>
        </p:spPr>
      </p:pic>
      <p:pic>
        <p:nvPicPr>
          <p:cNvPr id="7" name="Picture 10" descr="S:\Publishing\powerpoint\World history\ZP922\pix\third estat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14232" y="3505200"/>
            <a:ext cx="3829768" cy="3352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667000" y="4800600"/>
            <a:ext cx="26638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“The 3</a:t>
            </a:r>
            <a:r>
              <a:rPr lang="en-US" b="1" baseline="30000" dirty="0" smtClean="0">
                <a:solidFill>
                  <a:srgbClr val="FFFF00"/>
                </a:solidFill>
              </a:rPr>
              <a:t>rd</a:t>
            </a:r>
            <a:r>
              <a:rPr lang="en-US" b="1" dirty="0" smtClean="0">
                <a:solidFill>
                  <a:srgbClr val="FFFF00"/>
                </a:solidFill>
              </a:rPr>
              <a:t> Estate Awakens”;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 the formation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of the National Assembly 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(June17, 1789)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is the first act of the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 French Revolution.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9400" y="3581400"/>
            <a:ext cx="1330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FF00"/>
                </a:solidFill>
              </a:rPr>
              <a:t>Abbe</a:t>
            </a:r>
            <a:r>
              <a:rPr lang="en-US" b="1" dirty="0" smtClean="0">
                <a:solidFill>
                  <a:srgbClr val="FFFF00"/>
                </a:solidFill>
              </a:rPr>
              <a:t> Sieyes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2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“Tennis Court Oath”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6248400"/>
          </a:xfrm>
        </p:spPr>
        <p:txBody>
          <a:bodyPr>
            <a:normAutofit/>
          </a:bodyPr>
          <a:lstStyle/>
          <a:p>
            <a:pPr marL="514350" indent="-514350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2FFF8D"/>
                </a:solidFill>
              </a:rPr>
              <a:t>Louis XVI </a:t>
            </a:r>
            <a:r>
              <a:rPr lang="en-US" dirty="0" smtClean="0"/>
              <a:t>refused to recognize</a:t>
            </a:r>
          </a:p>
          <a:p>
            <a:pPr marL="514350" indent="-514350">
              <a:buNone/>
            </a:pPr>
            <a:r>
              <a:rPr lang="en-US" dirty="0" smtClean="0"/>
              <a:t> this assembly &amp; </a:t>
            </a:r>
            <a:r>
              <a:rPr lang="en-US" i="1" dirty="0" smtClean="0">
                <a:solidFill>
                  <a:srgbClr val="FFC000"/>
                </a:solidFill>
              </a:rPr>
              <a:t>“locked them out”</a:t>
            </a:r>
          </a:p>
          <a:p>
            <a:pPr marL="514350" indent="-514350">
              <a:buNone/>
            </a:pPr>
            <a:r>
              <a:rPr lang="en-US" dirty="0" smtClean="0"/>
              <a:t> of the meeting hall. </a:t>
            </a:r>
          </a:p>
          <a:p>
            <a:pPr marL="514350" indent="-514350">
              <a:buFont typeface="Wingdings" pitchFamily="2" charset="2"/>
              <a:buChar char="Ø"/>
            </a:pPr>
            <a:endParaRPr lang="en-US" dirty="0" smtClean="0"/>
          </a:p>
          <a:p>
            <a:pPr marL="514350" indent="-514350">
              <a:buFont typeface="Wingdings" pitchFamily="2" charset="2"/>
              <a:buChar char="Ø"/>
            </a:pPr>
            <a:r>
              <a:rPr lang="en-US" dirty="0" smtClean="0"/>
              <a:t>Delegates of the </a:t>
            </a:r>
            <a:r>
              <a:rPr lang="en-US" b="1" dirty="0" smtClean="0">
                <a:solidFill>
                  <a:srgbClr val="00FFFF"/>
                </a:solidFill>
              </a:rPr>
              <a:t>National Assembly </a:t>
            </a:r>
            <a:r>
              <a:rPr lang="en-US" dirty="0" smtClean="0"/>
              <a:t>met at</a:t>
            </a:r>
          </a:p>
          <a:p>
            <a:pPr marL="514350" indent="-514350" algn="r">
              <a:buNone/>
            </a:pPr>
            <a:r>
              <a:rPr lang="en-US" dirty="0" smtClean="0"/>
              <a:t> nearby </a:t>
            </a:r>
            <a:r>
              <a:rPr lang="en-US" b="1" i="1" dirty="0" smtClean="0">
                <a:solidFill>
                  <a:srgbClr val="2FFF8D"/>
                </a:solidFill>
              </a:rPr>
              <a:t>tennis court </a:t>
            </a:r>
          </a:p>
          <a:p>
            <a:pPr marL="514350" indent="-514350" algn="r">
              <a:buNone/>
            </a:pPr>
            <a:r>
              <a:rPr lang="en-US" dirty="0" smtClean="0"/>
              <a:t>  pledged not to </a:t>
            </a:r>
          </a:p>
          <a:p>
            <a:pPr marL="514350" indent="-514350" algn="r">
              <a:buNone/>
            </a:pPr>
            <a:r>
              <a:rPr lang="en-US" dirty="0" smtClean="0"/>
              <a:t>disband until </a:t>
            </a:r>
          </a:p>
          <a:p>
            <a:pPr marL="514350" indent="-514350" algn="r">
              <a:buNone/>
            </a:pPr>
            <a:r>
              <a:rPr lang="en-US" dirty="0" smtClean="0"/>
              <a:t>France had a</a:t>
            </a:r>
          </a:p>
          <a:p>
            <a:pPr marL="514350" indent="-514350" algn="r">
              <a:buNone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FFFF00"/>
                </a:solidFill>
              </a:rPr>
              <a:t>written constitution</a:t>
            </a:r>
          </a:p>
          <a:p>
            <a:pPr marL="514350" indent="-514350"/>
            <a:endParaRPr lang="en-US" dirty="0" smtClean="0">
              <a:solidFill>
                <a:srgbClr val="00B050"/>
              </a:solidFill>
            </a:endParaRPr>
          </a:p>
          <a:p>
            <a:pPr marL="514350" indent="-514350"/>
            <a:endParaRPr lang="en-US" dirty="0" smtClean="0">
              <a:solidFill>
                <a:srgbClr val="00B050"/>
              </a:solidFill>
            </a:endParaRPr>
          </a:p>
          <a:p>
            <a:pPr marL="514350" indent="-514350"/>
            <a:endParaRPr lang="en-US" dirty="0" smtClean="0">
              <a:solidFill>
                <a:srgbClr val="00B050"/>
              </a:solidFill>
            </a:endParaRPr>
          </a:p>
          <a:p>
            <a:pPr marL="514350" indent="-514350">
              <a:buNone/>
            </a:pPr>
            <a:endParaRPr lang="en-US" dirty="0" smtClean="0"/>
          </a:p>
        </p:txBody>
      </p:sp>
      <p:pic>
        <p:nvPicPr>
          <p:cNvPr id="4" name="Picture 4" descr="Louis X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0"/>
            <a:ext cx="1905000" cy="2511138"/>
          </a:xfrm>
          <a:prstGeom prst="rect">
            <a:avLst/>
          </a:prstGeom>
          <a:noFill/>
        </p:spPr>
      </p:pic>
      <p:pic>
        <p:nvPicPr>
          <p:cNvPr id="5" name="Picture 11" descr="S:\Publishing\powerpoint\World history\ZP922\pix\tenniscourtoat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77459"/>
            <a:ext cx="5029200" cy="32805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FFFF"/>
                </a:solidFill>
              </a:rPr>
              <a:t>Storming the Bastille</a:t>
            </a:r>
            <a:endParaRPr lang="en-US" b="1" dirty="0">
              <a:solidFill>
                <a:srgbClr val="00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6172200"/>
          </a:xfrm>
        </p:spPr>
        <p:txBody>
          <a:bodyPr/>
          <a:lstStyle/>
          <a:p>
            <a:pPr marL="514350" indent="-514350" algn="ctr">
              <a:buFont typeface="Wingdings" pitchFamily="2" charset="2"/>
              <a:buChar char="Ø"/>
            </a:pPr>
            <a:r>
              <a:rPr lang="en-US" dirty="0" smtClean="0"/>
              <a:t>Louis orders members of all 3 estates to join National Assembly </a:t>
            </a:r>
            <a:r>
              <a:rPr lang="en-US" b="1" dirty="0" smtClean="0">
                <a:solidFill>
                  <a:srgbClr val="FF99CC"/>
                </a:solidFill>
              </a:rPr>
              <a:t>(1man/1vote)</a:t>
            </a:r>
          </a:p>
          <a:p>
            <a:pPr marL="514350" indent="-514350" algn="ctr">
              <a:buAutoNum type="arabicPeriod" startAt="3"/>
            </a:pPr>
            <a:r>
              <a:rPr lang="en-US" dirty="0" smtClean="0"/>
              <a:t>By July, Louis </a:t>
            </a:r>
            <a:r>
              <a:rPr lang="en-US" b="1" dirty="0" smtClean="0">
                <a:solidFill>
                  <a:srgbClr val="FFC000"/>
                </a:solidFill>
              </a:rPr>
              <a:t>masses troops </a:t>
            </a:r>
            <a:r>
              <a:rPr lang="en-US" dirty="0" smtClean="0"/>
              <a:t>&amp; plots to stop the Assembly . . .  </a:t>
            </a:r>
            <a:r>
              <a:rPr lang="en-US" i="1" dirty="0" smtClean="0">
                <a:solidFill>
                  <a:srgbClr val="FFFF00"/>
                </a:solidFill>
              </a:rPr>
              <a:t>(mistake)</a:t>
            </a:r>
          </a:p>
          <a:p>
            <a:pPr marL="514350" indent="-514350"/>
            <a:r>
              <a:rPr lang="en-US" dirty="0" smtClean="0"/>
              <a:t>riots in Paris (fear Louis’ troops) </a:t>
            </a:r>
          </a:p>
          <a:p>
            <a:pPr marL="514350" indent="-514350"/>
            <a:r>
              <a:rPr lang="en-US" b="1" dirty="0" smtClean="0">
                <a:solidFill>
                  <a:srgbClr val="2FFF8D"/>
                </a:solidFill>
              </a:rPr>
              <a:t>July 14, 1789 </a:t>
            </a:r>
          </a:p>
          <a:p>
            <a:pPr marL="514350" indent="-514350">
              <a:buNone/>
            </a:pPr>
            <a:r>
              <a:rPr lang="en-US" dirty="0" smtClean="0"/>
              <a:t>the storming of the</a:t>
            </a:r>
          </a:p>
          <a:p>
            <a:pPr marL="514350" indent="-514350">
              <a:buNone/>
            </a:pPr>
            <a:r>
              <a:rPr lang="en-US" dirty="0" smtClean="0"/>
              <a:t>     </a:t>
            </a:r>
            <a:r>
              <a:rPr lang="en-US" b="1" dirty="0" smtClean="0">
                <a:solidFill>
                  <a:srgbClr val="FFFF00"/>
                </a:solidFill>
              </a:rPr>
              <a:t>Bastille prison</a:t>
            </a:r>
          </a:p>
          <a:p>
            <a:pPr marL="514350" indent="-514350">
              <a:buNone/>
            </a:pPr>
            <a:r>
              <a:rPr lang="en-US" dirty="0" smtClean="0"/>
              <a:t> (symbol of tyranny)</a:t>
            </a:r>
          </a:p>
          <a:p>
            <a:endParaRPr lang="en-US" dirty="0"/>
          </a:p>
        </p:txBody>
      </p:sp>
      <p:pic>
        <p:nvPicPr>
          <p:cNvPr id="139266" name="Picture 2" descr="Storming the Bastille 14 July 17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6832" y="3429001"/>
            <a:ext cx="4607168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3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5050"/>
                </a:solidFill>
              </a:rPr>
              <a:t>“Bastille Day” – July 14</a:t>
            </a:r>
            <a:br>
              <a:rPr lang="en-US" b="1" dirty="0" smtClean="0">
                <a:solidFill>
                  <a:srgbClr val="FF5050"/>
                </a:solidFill>
              </a:rPr>
            </a:br>
            <a:r>
              <a:rPr lang="en-US" b="1" dirty="0" smtClean="0">
                <a:solidFill>
                  <a:srgbClr val="00FFFF"/>
                </a:solidFill>
              </a:rPr>
              <a:t>French Independence Day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9" descr="S:\Publishing\powerpoint\World history\ZP922\pix\bastill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9200"/>
            <a:ext cx="5943600" cy="468239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943600" y="1143000"/>
            <a:ext cx="3355599" cy="3908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smtClean="0">
                <a:solidFill>
                  <a:srgbClr val="FFFF00"/>
                </a:solidFill>
              </a:rPr>
              <a:t>July 14, </a:t>
            </a:r>
            <a:r>
              <a:rPr lang="en-US" sz="2200" b="1" dirty="0" smtClean="0">
                <a:solidFill>
                  <a:srgbClr val="FFFF00"/>
                </a:solidFill>
              </a:rPr>
              <a:t>1789, Parisian</a:t>
            </a:r>
          </a:p>
          <a:p>
            <a:pPr algn="ctr"/>
            <a:r>
              <a:rPr lang="en-US" sz="2200" b="1" dirty="0" smtClean="0">
                <a:solidFill>
                  <a:srgbClr val="FFFF00"/>
                </a:solidFill>
              </a:rPr>
              <a:t>mobs storm the Bastille,</a:t>
            </a:r>
          </a:p>
          <a:p>
            <a:pPr algn="ctr"/>
            <a:r>
              <a:rPr lang="en-US" sz="2200" b="1" dirty="0" smtClean="0">
                <a:solidFill>
                  <a:srgbClr val="FFFF00"/>
                </a:solidFill>
              </a:rPr>
              <a:t>prison. This emotional</a:t>
            </a:r>
          </a:p>
          <a:p>
            <a:pPr algn="ctr"/>
            <a:r>
              <a:rPr lang="en-US" sz="2200" b="1" dirty="0" smtClean="0">
                <a:solidFill>
                  <a:srgbClr val="FFFF00"/>
                </a:solidFill>
              </a:rPr>
              <a:t>action against tyranny was </a:t>
            </a:r>
          </a:p>
          <a:p>
            <a:pPr algn="ctr"/>
            <a:r>
              <a:rPr lang="en-US" sz="2200" b="1" dirty="0" smtClean="0">
                <a:solidFill>
                  <a:srgbClr val="FFFF00"/>
                </a:solidFill>
              </a:rPr>
              <a:t>also an effort to secure</a:t>
            </a:r>
          </a:p>
          <a:p>
            <a:pPr algn="ctr"/>
            <a:r>
              <a:rPr lang="en-US" sz="2200" b="1" dirty="0" smtClean="0">
                <a:solidFill>
                  <a:srgbClr val="FFFF00"/>
                </a:solidFill>
              </a:rPr>
              <a:t> weapons.  </a:t>
            </a:r>
          </a:p>
          <a:p>
            <a:pPr algn="ctr"/>
            <a:endParaRPr lang="en-US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The 7 prisoners were</a:t>
            </a:r>
          </a:p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freed and most of the </a:t>
            </a:r>
          </a:p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garrison defenders were</a:t>
            </a:r>
          </a:p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killed. 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943600"/>
            <a:ext cx="51971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FF99CC"/>
                </a:solidFill>
              </a:rPr>
              <a:t>Lafayette &amp; the National Guard </a:t>
            </a:r>
          </a:p>
          <a:p>
            <a:r>
              <a:rPr lang="en-US" sz="2800" b="1" dirty="0" smtClean="0">
                <a:solidFill>
                  <a:srgbClr val="FF99CC"/>
                </a:solidFill>
              </a:rPr>
              <a:t>        restores order in Paris</a:t>
            </a:r>
            <a:endParaRPr lang="en-US" sz="2800" b="1" dirty="0">
              <a:solidFill>
                <a:srgbClr val="FF99CC"/>
              </a:solidFill>
            </a:endParaRPr>
          </a:p>
        </p:txBody>
      </p:sp>
      <p:pic>
        <p:nvPicPr>
          <p:cNvPr id="7" name="Picture 4" descr="[French Flag]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4953000"/>
            <a:ext cx="1943100" cy="129540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781800" y="6324600"/>
            <a:ext cx="22334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FFFF"/>
                </a:solidFill>
              </a:rPr>
              <a:t>The “tricolor”</a:t>
            </a:r>
            <a:endParaRPr lang="en-US" sz="2800" b="1" dirty="0">
              <a:solidFill>
                <a:srgbClr val="00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Great Fear &amp; Violence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715000"/>
          </a:xfrm>
        </p:spPr>
        <p:txBody>
          <a:bodyPr/>
          <a:lstStyle/>
          <a:p>
            <a:pPr marL="514350" indent="-514350" algn="ctr">
              <a:buFont typeface="Wingdings" pitchFamily="2" charset="2"/>
              <a:buChar char="Ø"/>
            </a:pPr>
            <a:r>
              <a:rPr lang="en-US" dirty="0" smtClean="0"/>
              <a:t>(July-August) </a:t>
            </a:r>
            <a:r>
              <a:rPr lang="en-US" b="1" dirty="0" smtClean="0">
                <a:solidFill>
                  <a:srgbClr val="FFC000"/>
                </a:solidFill>
              </a:rPr>
              <a:t>peasant violence </a:t>
            </a:r>
            <a:r>
              <a:rPr lang="en-US" dirty="0" smtClean="0"/>
              <a:t>spread throughout the countryside </a:t>
            </a:r>
            <a:r>
              <a:rPr lang="en-US" b="1" dirty="0" smtClean="0">
                <a:solidFill>
                  <a:srgbClr val="00FFFF"/>
                </a:solidFill>
              </a:rPr>
              <a:t>against nobles </a:t>
            </a:r>
            <a:r>
              <a:rPr lang="en-US" dirty="0" smtClean="0"/>
              <a:t>&amp; the “Old Regime”</a:t>
            </a:r>
          </a:p>
          <a:p>
            <a:pPr marL="514350" indent="-514350">
              <a:buNone/>
            </a:pPr>
            <a:r>
              <a:rPr lang="en-US" dirty="0" smtClean="0"/>
              <a:t>(allegedly fearing noble/monarch retaliation)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 algn="r">
              <a:buFont typeface="Wingdings" pitchFamily="2" charset="2"/>
              <a:buChar char="Ø"/>
            </a:pPr>
            <a:r>
              <a:rPr lang="en-US" dirty="0" smtClean="0"/>
              <a:t>Many nobles, fearful</a:t>
            </a:r>
          </a:p>
          <a:p>
            <a:pPr marL="514350" indent="-514350" algn="r">
              <a:buNone/>
            </a:pPr>
            <a:r>
              <a:rPr lang="en-US" dirty="0" smtClean="0"/>
              <a:t>of spreading violence</a:t>
            </a:r>
          </a:p>
          <a:p>
            <a:pPr marL="514350" indent="-514350" algn="r">
              <a:buNone/>
            </a:pPr>
            <a:r>
              <a:rPr lang="en-US" dirty="0" smtClean="0"/>
              <a:t>flee the country</a:t>
            </a:r>
          </a:p>
          <a:p>
            <a:pPr marL="514350" indent="-514350" algn="r">
              <a:buNone/>
            </a:pPr>
            <a:r>
              <a:rPr lang="en-US" b="1" dirty="0" smtClean="0">
                <a:solidFill>
                  <a:srgbClr val="85FFBC"/>
                </a:solidFill>
              </a:rPr>
              <a:t>“</a:t>
            </a:r>
            <a:r>
              <a:rPr lang="en-US" b="1" dirty="0" err="1" smtClean="0">
                <a:solidFill>
                  <a:srgbClr val="85FFBC"/>
                </a:solidFill>
              </a:rPr>
              <a:t>emigres</a:t>
            </a:r>
            <a:r>
              <a:rPr lang="en-US" dirty="0" smtClean="0"/>
              <a:t>”</a:t>
            </a:r>
          </a:p>
        </p:txBody>
      </p:sp>
      <p:pic>
        <p:nvPicPr>
          <p:cNvPr id="4" name="Picture 1029" descr="S:\Publishing\powerpoint\World history\ZP922\pix\great fe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54073"/>
            <a:ext cx="4191000" cy="3903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b="1" dirty="0" smtClean="0">
                <a:solidFill>
                  <a:srgbClr val="FF99CC"/>
                </a:solidFill>
              </a:rPr>
              <a:t>Moderate Phase of the Revolution</a:t>
            </a:r>
            <a:endParaRPr lang="en-US" b="1" dirty="0">
              <a:solidFill>
                <a:srgbClr val="FF99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b="1" dirty="0" smtClean="0">
                <a:solidFill>
                  <a:srgbClr val="00FFFF"/>
                </a:solidFill>
              </a:rPr>
              <a:t>Work of the National Assembly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FFFF00"/>
                </a:solidFill>
              </a:rPr>
              <a:t>What actions were taken by the National Assembly to end oppression, injustice &amp; inequality?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FFFF00"/>
                </a:solidFill>
              </a:rPr>
              <a:t>What was the Declaration of the Rights of Man?</a:t>
            </a:r>
          </a:p>
          <a:p>
            <a:pPr marL="514350" indent="-514350" algn="ctr"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(What influenced it? What did it say?</a:t>
            </a:r>
          </a:p>
          <a:p>
            <a:pPr marL="514350" indent="-514350" algn="ctr"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 What was its purpose?)</a:t>
            </a:r>
          </a:p>
          <a:p>
            <a:pPr marL="514350" indent="-514350">
              <a:buAutoNum type="arabicPeriod" startAt="3"/>
            </a:pPr>
            <a:r>
              <a:rPr lang="en-US" sz="2800" b="1" dirty="0" smtClean="0">
                <a:solidFill>
                  <a:srgbClr val="FFFF00"/>
                </a:solidFill>
              </a:rPr>
              <a:t>How did the Nat. Assembly deal with France’s debt?</a:t>
            </a:r>
          </a:p>
          <a:p>
            <a:pPr marL="514350" indent="-514350">
              <a:buAutoNum type="arabicPeriod" startAt="3"/>
            </a:pPr>
            <a:r>
              <a:rPr lang="en-US" sz="2800" b="1" dirty="0" smtClean="0">
                <a:solidFill>
                  <a:srgbClr val="FFFF00"/>
                </a:solidFill>
              </a:rPr>
              <a:t>How did the Nat. Assembly deal with the Catholic clergy?</a:t>
            </a:r>
          </a:p>
          <a:p>
            <a:pPr marL="514350" indent="-514350">
              <a:buAutoNum type="arabicPeriod" startAt="3"/>
            </a:pPr>
            <a:r>
              <a:rPr lang="en-US" sz="2800" b="1" dirty="0" smtClean="0">
                <a:solidFill>
                  <a:srgbClr val="FFFF00"/>
                </a:solidFill>
              </a:rPr>
              <a:t>What kind of </a:t>
            </a:r>
            <a:r>
              <a:rPr lang="en-US" sz="2800" b="1" dirty="0" err="1" smtClean="0">
                <a:solidFill>
                  <a:srgbClr val="FFFF00"/>
                </a:solidFill>
              </a:rPr>
              <a:t>gov’t</a:t>
            </a:r>
            <a:r>
              <a:rPr lang="en-US" sz="2800" b="1" dirty="0" smtClean="0">
                <a:solidFill>
                  <a:srgbClr val="FFFF00"/>
                </a:solidFill>
              </a:rPr>
              <a:t> did the Constitution of 1791 create? </a:t>
            </a:r>
          </a:p>
          <a:p>
            <a:pPr marL="514350" indent="-514350">
              <a:buAutoNum type="arabicPeriod" startAt="3"/>
            </a:pPr>
            <a:r>
              <a:rPr lang="en-US" sz="2800" b="1" dirty="0" smtClean="0">
                <a:solidFill>
                  <a:srgbClr val="FFFF00"/>
                </a:solidFill>
              </a:rPr>
              <a:t>What was Louis XVI’s reaction to the changes &amp; the coming constitution?</a:t>
            </a:r>
          </a:p>
          <a:p>
            <a:pPr marL="514350" indent="-514350">
              <a:buAutoNum type="arabicPeriod" startAt="3"/>
            </a:pPr>
            <a:r>
              <a:rPr lang="en-US" sz="2800" b="1" dirty="0" smtClean="0">
                <a:solidFill>
                  <a:srgbClr val="FFFF00"/>
                </a:solidFill>
              </a:rPr>
              <a:t>Why would other rulers fear the revolution in France?</a:t>
            </a:r>
          </a:p>
          <a:p>
            <a:pPr marL="514350" indent="-514350">
              <a:buAutoNum type="arabicPeriod" startAt="3"/>
            </a:pPr>
            <a:endParaRPr lang="en-US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Group Timeline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a) 1789 Aug: Nobles &amp; clergy join the Nation Assembly and all speak out against the Old Regime.</a:t>
            </a:r>
          </a:p>
          <a:p>
            <a:endParaRPr lang="en-US" dirty="0" smtClean="0"/>
          </a:p>
          <a:p>
            <a:pPr algn="ctr"/>
            <a:endParaRPr lang="en-US" dirty="0" smtClean="0"/>
          </a:p>
          <a:p>
            <a:pPr algn="ctr">
              <a:buNone/>
            </a:pPr>
            <a:r>
              <a:rPr lang="en-US" b="1" dirty="0" smtClean="0"/>
              <a:t>    </a:t>
            </a:r>
            <a:r>
              <a:rPr lang="en-US" b="1" dirty="0" smtClean="0">
                <a:solidFill>
                  <a:srgbClr val="FFFF00"/>
                </a:solidFill>
              </a:rPr>
              <a:t>QUESTION – What was the result of the National Assembly’s actions of Aug.4?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FFFF"/>
                </a:solidFill>
              </a:rPr>
              <a:t>Work of the National Assembly</a:t>
            </a:r>
            <a:br>
              <a:rPr lang="en-US" dirty="0" smtClean="0">
                <a:solidFill>
                  <a:srgbClr val="00FFFF"/>
                </a:solidFill>
              </a:rPr>
            </a:br>
            <a:r>
              <a:rPr lang="en-US" dirty="0" smtClean="0">
                <a:solidFill>
                  <a:srgbClr val="00FFFF"/>
                </a:solidFill>
              </a:rPr>
              <a:t>(1789-1791)</a:t>
            </a:r>
            <a:endParaRPr lang="en-US" dirty="0">
              <a:solidFill>
                <a:srgbClr val="00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(Aug 4) </a:t>
            </a:r>
            <a:r>
              <a:rPr lang="en-US" b="1" dirty="0" smtClean="0">
                <a:solidFill>
                  <a:srgbClr val="FFC000"/>
                </a:solidFill>
              </a:rPr>
              <a:t>Immediate reforms </a:t>
            </a:r>
            <a:r>
              <a:rPr lang="en-US" dirty="0" smtClean="0"/>
              <a:t>made to deal w/ the violence:</a:t>
            </a:r>
          </a:p>
          <a:p>
            <a:pPr algn="ctr"/>
            <a:r>
              <a:rPr lang="en-US" dirty="0" smtClean="0"/>
              <a:t>All </a:t>
            </a:r>
            <a:r>
              <a:rPr lang="en-US" b="1" dirty="0" smtClean="0">
                <a:solidFill>
                  <a:srgbClr val="FFFF00"/>
                </a:solidFill>
              </a:rPr>
              <a:t>feudal dues &amp; services </a:t>
            </a:r>
            <a:r>
              <a:rPr lang="en-US" dirty="0" smtClean="0"/>
              <a:t>cancelled</a:t>
            </a:r>
          </a:p>
          <a:p>
            <a:pPr algn="ctr"/>
            <a:r>
              <a:rPr lang="en-US" dirty="0" smtClean="0"/>
              <a:t>Abolished the </a:t>
            </a:r>
            <a:r>
              <a:rPr lang="en-US" b="1" dirty="0" smtClean="0">
                <a:solidFill>
                  <a:srgbClr val="2FFF8D"/>
                </a:solidFill>
              </a:rPr>
              <a:t>tithe</a:t>
            </a:r>
          </a:p>
          <a:p>
            <a:pPr algn="ctr"/>
            <a:r>
              <a:rPr lang="en-US" dirty="0" smtClean="0"/>
              <a:t>All </a:t>
            </a:r>
            <a:r>
              <a:rPr lang="en-US" b="1" dirty="0" smtClean="0">
                <a:solidFill>
                  <a:srgbClr val="00FFFF"/>
                </a:solidFill>
              </a:rPr>
              <a:t>class privileges &amp; tax exemptions</a:t>
            </a:r>
            <a:r>
              <a:rPr lang="en-US" dirty="0" smtClean="0"/>
              <a:t> ended</a:t>
            </a:r>
          </a:p>
          <a:p>
            <a:endParaRPr lang="en-US" dirty="0"/>
          </a:p>
        </p:txBody>
      </p:sp>
      <p:pic>
        <p:nvPicPr>
          <p:cNvPr id="4" name="Picture 3" descr="http://www.historywiz.com/images/frenchrevolution/nobilit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4114799"/>
            <a:ext cx="2743200" cy="2743201"/>
          </a:xfrm>
          <a:prstGeom prst="rect">
            <a:avLst/>
          </a:prstGeom>
          <a:noFill/>
        </p:spPr>
      </p:pic>
      <p:pic>
        <p:nvPicPr>
          <p:cNvPr id="5" name="Picture 6" descr="drawing - sans culott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24116"/>
            <a:ext cx="2286000" cy="2833884"/>
          </a:xfrm>
          <a:prstGeom prst="rect">
            <a:avLst/>
          </a:prstGeom>
          <a:noFill/>
        </p:spPr>
      </p:pic>
      <p:pic>
        <p:nvPicPr>
          <p:cNvPr id="6" name="Picture 1029" descr="S:\Publishing\powerpoint\World history\ZP922\pix\GRANTSEIG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4027150"/>
            <a:ext cx="2633041" cy="2830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of the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ctr">
              <a:buNone/>
            </a:pPr>
            <a:r>
              <a:rPr lang="en-US" dirty="0" smtClean="0"/>
              <a:t>b)  1789 Aug:  National Assembly adopts the Declaration of the Rights of Man.</a:t>
            </a:r>
          </a:p>
          <a:p>
            <a:pPr marL="514350" indent="-514350" algn="ctr">
              <a:buAutoNum type="arabicParenR" startAt="2"/>
            </a:pPr>
            <a:endParaRPr lang="en-US" dirty="0" smtClean="0"/>
          </a:p>
          <a:p>
            <a:pPr marL="514350" indent="-514350" algn="ctr">
              <a:buAutoNum type="arabicParenR" startAt="2"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     </a:t>
            </a:r>
            <a:r>
              <a:rPr lang="en-US" b="1" dirty="0" smtClean="0">
                <a:solidFill>
                  <a:srgbClr val="FFFF00"/>
                </a:solidFill>
              </a:rPr>
              <a:t>QUESTION – What are some of the rights this guarantees French citizens?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00FFFF"/>
                </a:solidFill>
              </a:rPr>
              <a:t>Work of the National Assembly (1789-1791)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6019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2.  (Aug 27) </a:t>
            </a:r>
            <a:r>
              <a:rPr lang="en-US" b="1" u="sng" dirty="0" smtClean="0">
                <a:solidFill>
                  <a:srgbClr val="FFFF00"/>
                </a:solidFill>
              </a:rPr>
              <a:t>Declaration of the Rights of Man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Established </a:t>
            </a:r>
            <a:r>
              <a:rPr lang="en-US" b="1" dirty="0" smtClean="0">
                <a:solidFill>
                  <a:srgbClr val="2FFF8D"/>
                </a:solidFill>
              </a:rPr>
              <a:t>guiding principles </a:t>
            </a:r>
            <a:r>
              <a:rPr lang="en-US" dirty="0" smtClean="0"/>
              <a:t>of Revolution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pic>
        <p:nvPicPr>
          <p:cNvPr id="4" name="Picture 9" descr="declar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9" y="2438400"/>
            <a:ext cx="3361339" cy="4419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601200" y="2743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44000" y="2895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33800" y="3124200"/>
            <a:ext cx="510588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Influenced by </a:t>
            </a:r>
          </a:p>
          <a:p>
            <a:pPr algn="ctr">
              <a:buNone/>
            </a:pPr>
            <a:r>
              <a:rPr lang="en-US" sz="3200" dirty="0" smtClean="0">
                <a:solidFill>
                  <a:srgbClr val="FF99CC"/>
                </a:solidFill>
              </a:rPr>
              <a:t>English Bill of Rights</a:t>
            </a:r>
            <a:r>
              <a:rPr lang="en-US" sz="3200" dirty="0" smtClean="0"/>
              <a:t>, </a:t>
            </a:r>
          </a:p>
          <a:p>
            <a:pPr algn="ctr">
              <a:buNone/>
            </a:pPr>
            <a:r>
              <a:rPr lang="en-US" sz="3200" dirty="0" smtClean="0">
                <a:solidFill>
                  <a:srgbClr val="FFC000"/>
                </a:solidFill>
              </a:rPr>
              <a:t>Enlightenment</a:t>
            </a:r>
            <a:r>
              <a:rPr lang="en-US" sz="3200" dirty="0" smtClean="0"/>
              <a:t> </a:t>
            </a:r>
          </a:p>
          <a:p>
            <a:pPr algn="ctr">
              <a:buNone/>
            </a:pPr>
            <a:r>
              <a:rPr lang="en-US" sz="3200" dirty="0" smtClean="0"/>
              <a:t>&amp; </a:t>
            </a:r>
            <a:r>
              <a:rPr lang="en-US" sz="3200" dirty="0" smtClean="0">
                <a:solidFill>
                  <a:srgbClr val="00FFFF"/>
                </a:solidFill>
              </a:rPr>
              <a:t>American </a:t>
            </a:r>
          </a:p>
          <a:p>
            <a:pPr algn="ctr">
              <a:buNone/>
            </a:pPr>
            <a:r>
              <a:rPr lang="en-US" sz="3200" dirty="0" smtClean="0">
                <a:solidFill>
                  <a:srgbClr val="00FFFF"/>
                </a:solidFill>
              </a:rPr>
              <a:t>Declaration of Independence</a:t>
            </a:r>
          </a:p>
          <a:p>
            <a:pPr algn="ctr"/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France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By the death of </a:t>
            </a:r>
            <a:r>
              <a:rPr lang="en-US" dirty="0" smtClean="0">
                <a:solidFill>
                  <a:srgbClr val="FFFF00"/>
                </a:solidFill>
              </a:rPr>
              <a:t>Louis XIV</a:t>
            </a:r>
            <a:r>
              <a:rPr lang="en-US" dirty="0" smtClean="0"/>
              <a:t>, France was the strongest nation in Europe</a:t>
            </a:r>
          </a:p>
          <a:p>
            <a:r>
              <a:rPr lang="en-US" dirty="0" smtClean="0"/>
              <a:t>Strongest army</a:t>
            </a:r>
          </a:p>
          <a:p>
            <a:r>
              <a:rPr lang="en-US" dirty="0" smtClean="0"/>
              <a:t>Navy 2</a:t>
            </a:r>
            <a:r>
              <a:rPr lang="en-US" baseline="30000" dirty="0" smtClean="0"/>
              <a:t>nd</a:t>
            </a:r>
            <a:r>
              <a:rPr lang="en-US" dirty="0" smtClean="0"/>
              <a:t> only to Britain</a:t>
            </a:r>
          </a:p>
          <a:p>
            <a:r>
              <a:rPr lang="en-US" dirty="0" smtClean="0"/>
              <a:t>Versailles the envy of monarchs</a:t>
            </a:r>
          </a:p>
          <a:p>
            <a:r>
              <a:rPr lang="en-US" dirty="0" smtClean="0"/>
              <a:t>Paris the center of culture &amp; learning</a:t>
            </a:r>
          </a:p>
        </p:txBody>
      </p:sp>
      <p:pic>
        <p:nvPicPr>
          <p:cNvPr id="4" name="Picture 10" descr="S:\Publishing\powerpoint\World history\ZP922\pix\Louis XI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399" y="1295400"/>
            <a:ext cx="2599249" cy="2339810"/>
          </a:xfrm>
          <a:prstGeom prst="rect">
            <a:avLst/>
          </a:prstGeom>
          <a:noFill/>
        </p:spPr>
      </p:pic>
      <p:pic>
        <p:nvPicPr>
          <p:cNvPr id="2052" name="Picture 4" descr="http://www.wargamer.com/articles/18cfrench/Images/artillery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4953000"/>
            <a:ext cx="2606453" cy="1905000"/>
          </a:xfrm>
          <a:prstGeom prst="rect">
            <a:avLst/>
          </a:prstGeom>
          <a:noFill/>
        </p:spPr>
      </p:pic>
      <p:pic>
        <p:nvPicPr>
          <p:cNvPr id="7" name="Picture 6" descr="Versailles Palace Pictu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543" y="4724400"/>
            <a:ext cx="2672809" cy="2133600"/>
          </a:xfrm>
          <a:prstGeom prst="rect">
            <a:avLst/>
          </a:prstGeom>
          <a:noFill/>
        </p:spPr>
      </p:pic>
      <p:pic>
        <p:nvPicPr>
          <p:cNvPr id="2054" name="Picture 6" descr="http://xenophongroup.com/mcjoynt/FRships3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7000" y="4267200"/>
            <a:ext cx="2133600" cy="2197608"/>
          </a:xfrm>
          <a:prstGeom prst="rect">
            <a:avLst/>
          </a:prstGeom>
          <a:noFill/>
        </p:spPr>
      </p:pic>
      <p:pic>
        <p:nvPicPr>
          <p:cNvPr id="9" name="Picture 2" descr="http://www.geocities.com/Athens/7308/portr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43800" y="3962400"/>
            <a:ext cx="1600200" cy="17202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Declaration of the Rights of Man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4" descr="S:\Publishing\powerpoint\World history\ZP922\pix\FRpostr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938867"/>
            <a:ext cx="3733800" cy="491913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" y="160020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FFFF"/>
                </a:solidFill>
              </a:rPr>
              <a:t>From this declaration we get </a:t>
            </a:r>
          </a:p>
          <a:p>
            <a:pPr algn="ctr"/>
            <a:r>
              <a:rPr lang="en-US" sz="3600" b="1" dirty="0" smtClean="0">
                <a:solidFill>
                  <a:srgbClr val="00FFFF"/>
                </a:solidFill>
              </a:rPr>
              <a:t>the Slogan of the French Revolution:</a:t>
            </a:r>
          </a:p>
          <a:p>
            <a:pPr algn="ctr"/>
            <a:endParaRPr lang="en-US" sz="3600" b="1" dirty="0" smtClean="0">
              <a:solidFill>
                <a:srgbClr val="00FFFF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FFC000"/>
                </a:solidFill>
              </a:rPr>
              <a:t> liberty, equality, fraternity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of the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ctr">
              <a:buNone/>
            </a:pPr>
            <a:r>
              <a:rPr lang="en-US" dirty="0" smtClean="0"/>
              <a:t>c)  1790:  National Assembly reforms the status of the Catholic Church in France.</a:t>
            </a:r>
          </a:p>
          <a:p>
            <a:pPr marL="514350" indent="-514350" algn="ctr">
              <a:buAutoNum type="arabicParenR" startAt="3"/>
            </a:pPr>
            <a:endParaRPr lang="en-US" dirty="0" smtClean="0"/>
          </a:p>
          <a:p>
            <a:pPr marL="514350" indent="-514350" algn="ctr">
              <a:buAutoNum type="arabicParenR" startAt="3"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      </a:t>
            </a:r>
            <a:r>
              <a:rPr lang="en-US" b="1" dirty="0" smtClean="0">
                <a:solidFill>
                  <a:srgbClr val="FFFF00"/>
                </a:solidFill>
              </a:rPr>
              <a:t>QUESTION – What was the purpose of confiscating Church lands in France?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FFFF"/>
                </a:solidFill>
              </a:rPr>
              <a:t>Work of the National Assembly</a:t>
            </a:r>
            <a:br>
              <a:rPr lang="en-US" dirty="0" smtClean="0">
                <a:solidFill>
                  <a:srgbClr val="00FFFF"/>
                </a:solidFill>
              </a:rPr>
            </a:br>
            <a:r>
              <a:rPr lang="en-US" dirty="0" smtClean="0">
                <a:solidFill>
                  <a:srgbClr val="00FFFF"/>
                </a:solidFill>
              </a:rPr>
              <a:t>(1789-1791)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91200"/>
          </a:xfrm>
        </p:spPr>
        <p:txBody>
          <a:bodyPr/>
          <a:lstStyle/>
          <a:p>
            <a:pPr marL="514350" indent="-514350">
              <a:buAutoNum type="arabicPeriod" startAt="3"/>
            </a:pPr>
            <a:r>
              <a:rPr lang="en-US" dirty="0" smtClean="0"/>
              <a:t>Lands of the Catholic Church </a:t>
            </a:r>
            <a:r>
              <a:rPr lang="en-US" b="1" dirty="0" smtClean="0">
                <a:solidFill>
                  <a:srgbClr val="FFFF00"/>
                </a:solidFill>
              </a:rPr>
              <a:t>confiscated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by the government and sold it (to peasants).</a:t>
            </a:r>
          </a:p>
          <a:p>
            <a:pPr marL="514350" indent="-514350" algn="ctr">
              <a:buNone/>
            </a:pPr>
            <a:r>
              <a:rPr lang="en-US" b="1" i="1" dirty="0" smtClean="0">
                <a:solidFill>
                  <a:srgbClr val="2FFF8D"/>
                </a:solidFill>
              </a:rPr>
              <a:t>(help pay off debt &amp; help peasants)</a:t>
            </a:r>
          </a:p>
        </p:txBody>
      </p:sp>
      <p:pic>
        <p:nvPicPr>
          <p:cNvPr id="4" name="Picture 8" descr="S:\Publishing\powerpoint\World history\ZP922\pix\churchconfi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971800"/>
            <a:ext cx="6324600" cy="372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FFFF"/>
                </a:solidFill>
              </a:rPr>
              <a:t>Work of the National Assembly</a:t>
            </a:r>
            <a:br>
              <a:rPr lang="en-US" dirty="0" smtClean="0">
                <a:solidFill>
                  <a:srgbClr val="00FFFF"/>
                </a:solidFill>
              </a:rPr>
            </a:br>
            <a:r>
              <a:rPr lang="en-US" dirty="0" smtClean="0">
                <a:solidFill>
                  <a:srgbClr val="00FFFF"/>
                </a:solidFill>
              </a:rPr>
              <a:t>(1789-1791)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marL="514350" indent="-514350">
              <a:buNone/>
            </a:pPr>
            <a:r>
              <a:rPr lang="en-US" dirty="0" smtClean="0"/>
              <a:t>4.  (July 1790)</a:t>
            </a:r>
            <a:r>
              <a:rPr lang="en-US" u="sng" dirty="0" smtClean="0">
                <a:solidFill>
                  <a:srgbClr val="FFFF00"/>
                </a:solidFill>
              </a:rPr>
              <a:t> Civil Constitution of the Clergy</a:t>
            </a:r>
          </a:p>
          <a:p>
            <a:pPr marL="514350" indent="-514350"/>
            <a:r>
              <a:rPr lang="en-US" dirty="0" smtClean="0"/>
              <a:t>Clergyman elected</a:t>
            </a:r>
          </a:p>
          <a:p>
            <a:pPr marL="514350" indent="-514350"/>
            <a:r>
              <a:rPr lang="en-US" dirty="0" smtClean="0"/>
              <a:t>Paid </a:t>
            </a:r>
            <a:r>
              <a:rPr lang="en-US" b="1" dirty="0" smtClean="0">
                <a:solidFill>
                  <a:srgbClr val="2FFF8D"/>
                </a:solidFill>
              </a:rPr>
              <a:t>civil servants </a:t>
            </a:r>
            <a:r>
              <a:rPr lang="en-US" dirty="0" smtClean="0"/>
              <a:t>of the government</a:t>
            </a:r>
          </a:p>
          <a:p>
            <a:pPr marL="514350" indent="-514350"/>
            <a:r>
              <a:rPr lang="en-US" dirty="0" smtClean="0"/>
              <a:t>Must swear </a:t>
            </a:r>
            <a:r>
              <a:rPr lang="en-US" b="1" dirty="0" smtClean="0">
                <a:solidFill>
                  <a:srgbClr val="FFC000"/>
                </a:solidFill>
              </a:rPr>
              <a:t>oath of allegiance </a:t>
            </a:r>
            <a:r>
              <a:rPr lang="en-US" dirty="0" smtClean="0"/>
              <a:t>to new </a:t>
            </a:r>
            <a:r>
              <a:rPr lang="en-US" dirty="0" err="1" smtClean="0"/>
              <a:t>gov’t</a:t>
            </a:r>
            <a:endParaRPr lang="en-US" dirty="0" smtClean="0"/>
          </a:p>
          <a:p>
            <a:pPr marL="514350" indent="-514350"/>
            <a:r>
              <a:rPr lang="en-US" dirty="0" smtClean="0"/>
              <a:t>“break from Rome to weaken Pope in France”</a:t>
            </a:r>
          </a:p>
          <a:p>
            <a:endParaRPr lang="en-US" dirty="0"/>
          </a:p>
        </p:txBody>
      </p:sp>
      <p:pic>
        <p:nvPicPr>
          <p:cNvPr id="4" name="Picture 12" descr="http://tbn0.google.com/images?q=tbn:d_rY7ZXXzhr12M:http://www.ridethatpony.com/bishop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4114800"/>
            <a:ext cx="4114795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of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ctr">
              <a:buNone/>
            </a:pPr>
            <a:r>
              <a:rPr lang="en-US" dirty="0" smtClean="0"/>
              <a:t>d)  1791 June:  Louis XVI and his family attempt to flee the country.</a:t>
            </a:r>
          </a:p>
          <a:p>
            <a:pPr marL="514350" indent="-514350" algn="ctr">
              <a:buAutoNum type="arabicParenR" startAt="4"/>
            </a:pPr>
            <a:endParaRPr lang="en-US" dirty="0" smtClean="0"/>
          </a:p>
          <a:p>
            <a:pPr marL="514350" indent="-514350" algn="ctr">
              <a:buAutoNum type="arabicParenR" startAt="4"/>
            </a:pPr>
            <a:endParaRPr lang="en-US" dirty="0" smtClean="0"/>
          </a:p>
          <a:p>
            <a:pPr algn="ctr">
              <a:buNone/>
            </a:pPr>
            <a:r>
              <a:rPr lang="en-US" b="1" dirty="0" smtClean="0">
                <a:solidFill>
                  <a:srgbClr val="FFFF00"/>
                </a:solidFill>
              </a:rPr>
              <a:t>     QUESTION – Why did the king try to flee and how do you think this affected how the French people looked at him?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96400" cy="990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99CC"/>
                </a:solidFill>
              </a:rPr>
              <a:t>The Friend of the People – Jean Paul Marat</a:t>
            </a:r>
            <a:endParaRPr lang="en-US" b="1" dirty="0">
              <a:solidFill>
                <a:srgbClr val="FF99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</a:rPr>
              <a:t>Who is the Austrian woman?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</a:rPr>
              <a:t>Why do you suppose Marat refers to her in this way rather than by her title?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</a:rPr>
              <a:t>What “action” does Marat recommend?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</a:rPr>
              <a:t>What is the “national contribution?”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</a:rPr>
              <a:t>According to Marat, what should be done with it?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</a:rPr>
              <a:t>In reality, how was it being used?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</a:rPr>
              <a:t>In the summer of 1789, the French people were hungry and many were desperate.  How might Marat’s words have affected them?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79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838200"/>
          </a:xfrm>
        </p:spPr>
        <p:txBody>
          <a:bodyPr/>
          <a:lstStyle/>
          <a:p>
            <a:r>
              <a:rPr lang="en-US" b="1" dirty="0" smtClean="0">
                <a:solidFill>
                  <a:srgbClr val="FF99CC"/>
                </a:solidFill>
              </a:rPr>
              <a:t>Louis’s Reaction</a:t>
            </a:r>
            <a:endParaRPr lang="en-US" b="1" dirty="0">
              <a:solidFill>
                <a:srgbClr val="FF99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8674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(Oct 1789) </a:t>
            </a:r>
            <a:r>
              <a:rPr lang="en-US" b="1" dirty="0" smtClean="0">
                <a:solidFill>
                  <a:srgbClr val="FFFF00"/>
                </a:solidFill>
              </a:rPr>
              <a:t>bread shortages </a:t>
            </a:r>
            <a:r>
              <a:rPr lang="en-US" dirty="0" smtClean="0"/>
              <a:t>drove an angry Parisian </a:t>
            </a:r>
            <a:r>
              <a:rPr lang="en-US" b="1" dirty="0" smtClean="0">
                <a:solidFill>
                  <a:srgbClr val="00FFFF"/>
                </a:solidFill>
              </a:rPr>
              <a:t>mob</a:t>
            </a:r>
            <a:r>
              <a:rPr lang="en-US" dirty="0" smtClean="0"/>
              <a:t> to Versailles &amp; </a:t>
            </a:r>
            <a:r>
              <a:rPr lang="en-US" b="1" dirty="0" smtClean="0">
                <a:solidFill>
                  <a:srgbClr val="FFC000"/>
                </a:solidFill>
              </a:rPr>
              <a:t>force royal family back to the city</a:t>
            </a:r>
            <a:r>
              <a:rPr lang="en-US" dirty="0" smtClean="0"/>
              <a:t>.  (Louis fears future)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</p:txBody>
      </p:sp>
      <p:pic>
        <p:nvPicPr>
          <p:cNvPr id="4" name="Picture 8" descr="S:\Publishing\powerpoint\World history\ZP922\pix\marketwom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6866" y="3048000"/>
            <a:ext cx="6325534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868362"/>
          </a:xfrm>
        </p:spPr>
        <p:txBody>
          <a:bodyPr/>
          <a:lstStyle/>
          <a:p>
            <a:r>
              <a:rPr lang="en-US" b="1" dirty="0" smtClean="0">
                <a:solidFill>
                  <a:srgbClr val="FF99CC"/>
                </a:solidFill>
              </a:rPr>
              <a:t>Louis’s Reaction</a:t>
            </a:r>
            <a:endParaRPr lang="en-US" b="1" dirty="0">
              <a:solidFill>
                <a:srgbClr val="FF99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(June 1791) fearing limitations of new constitution, </a:t>
            </a:r>
            <a:r>
              <a:rPr lang="en-US" b="1" dirty="0" smtClean="0">
                <a:solidFill>
                  <a:srgbClr val="FFFF00"/>
                </a:solidFill>
              </a:rPr>
              <a:t>Louis &amp; family try to flee France </a:t>
            </a:r>
            <a:r>
              <a:rPr lang="en-US" dirty="0" smtClean="0"/>
              <a:t>in disguise . . . Stopped at </a:t>
            </a:r>
            <a:r>
              <a:rPr lang="en-US" b="1" dirty="0" err="1" smtClean="0">
                <a:solidFill>
                  <a:srgbClr val="85FFBC"/>
                </a:solidFill>
              </a:rPr>
              <a:t>Varennes</a:t>
            </a:r>
            <a:endParaRPr lang="en-US" b="1" dirty="0" smtClean="0">
              <a:solidFill>
                <a:srgbClr val="85FFBC"/>
              </a:solidFill>
            </a:endParaRPr>
          </a:p>
          <a:p>
            <a:r>
              <a:rPr lang="en-US" dirty="0" smtClean="0"/>
              <a:t>Cannot have a constitutional monarchy w/out a monarch . . . </a:t>
            </a:r>
            <a:r>
              <a:rPr lang="en-US" b="1" i="1" dirty="0" smtClean="0">
                <a:solidFill>
                  <a:srgbClr val="FFC000"/>
                </a:solidFill>
              </a:rPr>
              <a:t>Growing mistrust of Louis</a:t>
            </a:r>
          </a:p>
          <a:p>
            <a:endParaRPr lang="en-US" dirty="0"/>
          </a:p>
        </p:txBody>
      </p:sp>
      <p:pic>
        <p:nvPicPr>
          <p:cNvPr id="4" name="Picture 10" descr="S:\Publishing\powerpoint\World history\ZP922\pix\varenne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3215502"/>
            <a:ext cx="4876800" cy="36424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of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 marL="514350" indent="-514350" algn="ctr">
              <a:buNone/>
            </a:pPr>
            <a:r>
              <a:rPr lang="en-US" dirty="0" smtClean="0"/>
              <a:t>E)  1791 September:  Constitution completed and power turned over to Legislative Assembly.</a:t>
            </a:r>
          </a:p>
          <a:p>
            <a:pPr marL="514350" indent="-514350" algn="ctr">
              <a:buAutoNum type="arabicParenR" startAt="5"/>
            </a:pPr>
            <a:endParaRPr lang="en-US" dirty="0" smtClean="0"/>
          </a:p>
          <a:p>
            <a:pPr marL="514350" indent="-514350" algn="ctr">
              <a:buAutoNum type="arabicParenR" startAt="5"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      </a:t>
            </a:r>
            <a:r>
              <a:rPr lang="en-US" b="1" dirty="0" smtClean="0">
                <a:solidFill>
                  <a:srgbClr val="FFFF00"/>
                </a:solidFill>
              </a:rPr>
              <a:t>QUESTION – What groups divided this Assembly and what role do you think this played in its effectiveness?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4403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Did the Constitution of 1791 follow the guiding principles of “liberty, equality &amp; fraternity?”</a:t>
            </a:r>
          </a:p>
          <a:p>
            <a:pPr algn="ctr"/>
            <a:endParaRPr lang="en-US" dirty="0" smtClean="0">
              <a:solidFill>
                <a:srgbClr val="FFFF00"/>
              </a:solidFill>
            </a:endParaRP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Explain why or why not.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120834" name="Picture 2" descr="http://upload.wikimedia.org/wikipedia/commons/9/9f/La_Constitution_de_17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9427" y="2981597"/>
            <a:ext cx="4049973" cy="38764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5050"/>
                </a:solidFill>
              </a:rPr>
              <a:t>The French Revolution (1789-99)</a:t>
            </a:r>
            <a:endParaRPr lang="en-US" dirty="0">
              <a:solidFill>
                <a:srgbClr val="FF5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2F2F"/>
                </a:solidFill>
              </a:rPr>
              <a:t>I – </a:t>
            </a:r>
            <a:r>
              <a:rPr lang="en-US" b="1" dirty="0" smtClean="0">
                <a:solidFill>
                  <a:srgbClr val="FF2F2F"/>
                </a:solidFill>
              </a:rPr>
              <a:t>Causes</a:t>
            </a:r>
          </a:p>
          <a:p>
            <a:pPr marL="514350" indent="-514350">
              <a:buAutoNum type="arabicPeriod"/>
            </a:pPr>
            <a:r>
              <a:rPr lang="en-US" dirty="0" smtClean="0"/>
              <a:t>Abuses of the </a:t>
            </a:r>
            <a:r>
              <a:rPr lang="en-US" b="1" dirty="0" smtClean="0">
                <a:solidFill>
                  <a:srgbClr val="00FFFF"/>
                </a:solidFill>
              </a:rPr>
              <a:t>“Old Regime”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dirty="0" smtClean="0">
                <a:solidFill>
                  <a:srgbClr val="FFFF00"/>
                </a:solidFill>
              </a:rPr>
              <a:t>Traditional political &amp; social structure in France which included:</a:t>
            </a:r>
          </a:p>
          <a:p>
            <a:pPr marL="514350" indent="-514350">
              <a:buFont typeface="+mj-lt"/>
              <a:buAutoNum type="alphaLcParenR"/>
            </a:pP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Absolute rule </a:t>
            </a:r>
            <a:r>
              <a:rPr lang="en-US" dirty="0" smtClean="0"/>
              <a:t>of the king</a:t>
            </a:r>
          </a:p>
          <a:p>
            <a:pPr marL="514350" indent="-514350">
              <a:buFont typeface="+mj-lt"/>
              <a:buAutoNum type="alphaLcParenR"/>
            </a:pPr>
            <a:endParaRPr lang="en-US" dirty="0" smtClean="0">
              <a:solidFill>
                <a:srgbClr val="FFFF00"/>
              </a:solidFill>
            </a:endParaRP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</p:txBody>
      </p:sp>
      <p:pic>
        <p:nvPicPr>
          <p:cNvPr id="6" name="Picture 10" descr="S:\Publishing\powerpoint\World history\ZP922\pix\Louis XI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5200"/>
            <a:ext cx="2599249" cy="2339810"/>
          </a:xfrm>
          <a:prstGeom prst="rect">
            <a:avLst/>
          </a:prstGeom>
          <a:noFill/>
        </p:spPr>
      </p:pic>
      <p:pic>
        <p:nvPicPr>
          <p:cNvPr id="9" name="Picture 1029" descr="S:\Publishing\powerpoint\World history\ZP922\pix\louis15fran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98129" y="3505200"/>
            <a:ext cx="2145871" cy="25908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5943600"/>
            <a:ext cx="2489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Louis XIV (1643-1715)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34200" y="6172200"/>
            <a:ext cx="2196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Louis XV (1715-1774)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4600" y="3657600"/>
            <a:ext cx="451476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These Bourbon monarchs centralized</a:t>
            </a:r>
          </a:p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power, frequently involved France in</a:t>
            </a:r>
          </a:p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costly wars, spent heavily on </a:t>
            </a:r>
          </a:p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construction projects &amp; spent huge sums</a:t>
            </a:r>
          </a:p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on their lavish lifestyles.</a:t>
            </a:r>
            <a:endParaRPr lang="en-US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Constitution of 1791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686800" cy="52117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85FFBC"/>
                </a:solidFill>
              </a:rPr>
              <a:t>France’s 1</a:t>
            </a:r>
            <a:r>
              <a:rPr lang="en-US" b="1" baseline="30000" dirty="0" smtClean="0">
                <a:solidFill>
                  <a:srgbClr val="85FFBC"/>
                </a:solidFill>
              </a:rPr>
              <a:t>st</a:t>
            </a:r>
            <a:r>
              <a:rPr lang="en-US" b="1" dirty="0" smtClean="0">
                <a:solidFill>
                  <a:srgbClr val="85FFBC"/>
                </a:solidFill>
              </a:rPr>
              <a:t> written constitution</a:t>
            </a:r>
            <a:r>
              <a:rPr lang="en-US" dirty="0" smtClean="0"/>
              <a:t>;  (but not last!!!)</a:t>
            </a:r>
          </a:p>
          <a:p>
            <a:pPr algn="ctr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FFFF"/>
                </a:solidFill>
              </a:rPr>
              <a:t>(Sept. 1791) </a:t>
            </a:r>
            <a:r>
              <a:rPr lang="en-US" dirty="0" smtClean="0"/>
              <a:t>Created a </a:t>
            </a:r>
            <a:r>
              <a:rPr lang="en-US" b="1" dirty="0" smtClean="0">
                <a:solidFill>
                  <a:srgbClr val="FFC000"/>
                </a:solidFill>
              </a:rPr>
              <a:t>constitutional monarchy </a:t>
            </a:r>
          </a:p>
          <a:p>
            <a:r>
              <a:rPr lang="en-US" dirty="0" smtClean="0"/>
              <a:t>Separation of powers, a limited monarch &amp;</a:t>
            </a:r>
          </a:p>
          <a:p>
            <a:pPr algn="ctr">
              <a:buNone/>
            </a:pPr>
            <a:r>
              <a:rPr lang="en-US" dirty="0" smtClean="0"/>
              <a:t>a Legislative Assembly</a:t>
            </a:r>
          </a:p>
        </p:txBody>
      </p:sp>
      <p:pic>
        <p:nvPicPr>
          <p:cNvPr id="4" name="Picture 4" descr="S:\Publishing\powerpoint\World history\ZP922\pix\consitution_17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440239"/>
            <a:ext cx="4800600" cy="34177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Constitution of 1791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FF99CC"/>
                </a:solidFill>
              </a:rPr>
              <a:t>BUT . . .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 </a:t>
            </a:r>
            <a:r>
              <a:rPr lang="en-US" b="1" dirty="0" smtClean="0">
                <a:solidFill>
                  <a:srgbClr val="00FFFF"/>
                </a:solidFill>
              </a:rPr>
              <a:t>tax</a:t>
            </a:r>
            <a:r>
              <a:rPr lang="en-US" dirty="0" smtClean="0"/>
              <a:t> of 3 days wages </a:t>
            </a:r>
            <a:r>
              <a:rPr lang="en-US" b="1" dirty="0" smtClean="0">
                <a:solidFill>
                  <a:srgbClr val="00FFFF"/>
                </a:solidFill>
              </a:rPr>
              <a:t>to vote </a:t>
            </a:r>
            <a:r>
              <a:rPr lang="en-US" b="1" dirty="0" smtClean="0"/>
              <a:t>&amp; </a:t>
            </a:r>
            <a:r>
              <a:rPr lang="en-US" b="1" dirty="0" smtClean="0">
                <a:solidFill>
                  <a:srgbClr val="FF99CC"/>
                </a:solidFill>
              </a:rPr>
              <a:t>property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99CC"/>
                </a:solidFill>
              </a:rPr>
              <a:t>requirements</a:t>
            </a:r>
            <a:r>
              <a:rPr lang="en-US" dirty="0" smtClean="0"/>
              <a:t> to serve = </a:t>
            </a:r>
            <a:r>
              <a:rPr lang="en-US" b="1" i="1" dirty="0" smtClean="0">
                <a:solidFill>
                  <a:srgbClr val="FFC000"/>
                </a:solidFill>
              </a:rPr>
              <a:t>“EQUALITY??”</a:t>
            </a:r>
          </a:p>
          <a:p>
            <a:pPr>
              <a:buNone/>
            </a:pPr>
            <a:endParaRPr lang="en-US" b="1" i="1" dirty="0" smtClean="0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Government created by &amp; </a:t>
            </a:r>
            <a:r>
              <a:rPr lang="en-US" b="1" dirty="0" smtClean="0">
                <a:solidFill>
                  <a:srgbClr val="85FFBC"/>
                </a:solidFill>
              </a:rPr>
              <a:t>favored the </a:t>
            </a:r>
            <a:r>
              <a:rPr lang="en-US" b="1" u="sng" dirty="0" smtClean="0">
                <a:solidFill>
                  <a:srgbClr val="85FFBC"/>
                </a:solidFill>
              </a:rPr>
              <a:t>bourgeoisie</a:t>
            </a:r>
          </a:p>
          <a:p>
            <a:pPr>
              <a:buFont typeface="Wingdings" pitchFamily="2" charset="2"/>
              <a:buChar char="Ø"/>
            </a:pPr>
            <a:endParaRPr lang="en-US" b="1" u="sng" dirty="0" smtClean="0">
              <a:solidFill>
                <a:srgbClr val="85FFBC"/>
              </a:solidFill>
            </a:endParaRPr>
          </a:p>
          <a:p>
            <a:pPr algn="ctr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FFFF00"/>
                </a:solidFill>
              </a:rPr>
              <a:t>Discontent</a:t>
            </a:r>
          </a:p>
          <a:p>
            <a:endParaRPr lang="en-US" dirty="0"/>
          </a:p>
        </p:txBody>
      </p:sp>
      <p:pic>
        <p:nvPicPr>
          <p:cNvPr id="4" name="Picture 4" descr="http://www.sheeplaughs.com/scrooge/scrooge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2800" y="4419600"/>
            <a:ext cx="32512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What went wrong???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943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1. Constitution of 1791 favored the </a:t>
            </a:r>
            <a:r>
              <a:rPr lang="en-US" b="1" dirty="0" smtClean="0">
                <a:solidFill>
                  <a:srgbClr val="00FFFF"/>
                </a:solidFill>
              </a:rPr>
              <a:t>bourgeoisie</a:t>
            </a:r>
          </a:p>
          <a:p>
            <a:r>
              <a:rPr lang="en-US" b="1" dirty="0" smtClean="0">
                <a:solidFill>
                  <a:srgbClr val="FF99CC"/>
                </a:solidFill>
              </a:rPr>
              <a:t>Discontent</a:t>
            </a:r>
            <a:r>
              <a:rPr lang="en-US" dirty="0" smtClean="0"/>
              <a:t>; including </a:t>
            </a:r>
            <a:r>
              <a:rPr lang="en-US" b="1" dirty="0" smtClean="0">
                <a:solidFill>
                  <a:srgbClr val="85FFBC"/>
                </a:solidFill>
              </a:rPr>
              <a:t>radicals</a:t>
            </a:r>
            <a:r>
              <a:rPr lang="en-US" dirty="0" smtClean="0"/>
              <a:t> who want to abolish the monarchy :</a:t>
            </a:r>
          </a:p>
          <a:p>
            <a:pPr algn="ctr"/>
            <a:endParaRPr lang="en-US" b="1" i="1" dirty="0" smtClean="0">
              <a:solidFill>
                <a:srgbClr val="FFFF00"/>
              </a:solidFill>
            </a:endParaRPr>
          </a:p>
          <a:p>
            <a:pPr algn="ctr">
              <a:buNone/>
            </a:pPr>
            <a:endParaRPr lang="en-US" dirty="0"/>
          </a:p>
        </p:txBody>
      </p:sp>
      <p:pic>
        <p:nvPicPr>
          <p:cNvPr id="113666" name="Picture 2" descr="http://www.mtholyoke.edu/courses/rschwart/hist255/la/sansculot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81788"/>
            <a:ext cx="2286000" cy="3676212"/>
          </a:xfrm>
          <a:prstGeom prst="rect">
            <a:avLst/>
          </a:prstGeom>
          <a:noFill/>
        </p:spPr>
      </p:pic>
      <p:pic>
        <p:nvPicPr>
          <p:cNvPr id="113668" name="Picture 4" descr="robespierre.gif (23494 bytes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3176449"/>
            <a:ext cx="2895600" cy="368155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2590800"/>
            <a:ext cx="28037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“Sans-culottes”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10400" y="2514600"/>
            <a:ext cx="16173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Jacobins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0" y="3099375"/>
            <a:ext cx="3962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FFFF00"/>
                </a:solidFill>
              </a:rPr>
              <a:t>New government</a:t>
            </a:r>
          </a:p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Divided by opposing</a:t>
            </a:r>
          </a:p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 views which weakened</a:t>
            </a:r>
          </a:p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 its effectiveness.</a:t>
            </a:r>
          </a:p>
          <a:p>
            <a:pPr algn="ctr"/>
            <a:endParaRPr lang="en-US" sz="2200" b="1" dirty="0" smtClean="0">
              <a:solidFill>
                <a:srgbClr val="FFC000"/>
              </a:solidFill>
            </a:endParaRPr>
          </a:p>
          <a:p>
            <a:pPr algn="ctr"/>
            <a:r>
              <a:rPr lang="en-US" sz="2200" b="1" dirty="0" smtClean="0">
                <a:solidFill>
                  <a:srgbClr val="FFC000"/>
                </a:solidFill>
              </a:rPr>
              <a:t>Radicals – “left”</a:t>
            </a:r>
          </a:p>
          <a:p>
            <a:pPr algn="ctr"/>
            <a:r>
              <a:rPr lang="en-US" sz="2200" b="1" dirty="0" smtClean="0">
                <a:solidFill>
                  <a:srgbClr val="2FFF8D"/>
                </a:solidFill>
              </a:rPr>
              <a:t>Moderates – “center”</a:t>
            </a:r>
          </a:p>
          <a:p>
            <a:pPr algn="ctr"/>
            <a:r>
              <a:rPr lang="en-US" sz="2200" b="1" dirty="0" smtClean="0">
                <a:solidFill>
                  <a:srgbClr val="00FFFF"/>
                </a:solidFill>
              </a:rPr>
              <a:t>Conservatives – “right”</a:t>
            </a:r>
          </a:p>
          <a:p>
            <a:pPr algn="ctr"/>
            <a:endParaRPr lang="en-US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of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ctr">
              <a:buNone/>
            </a:pPr>
            <a:r>
              <a:rPr lang="en-US" dirty="0" smtClean="0"/>
              <a:t>f)  1792 April:  Legislative Assembly declares war on Austria.</a:t>
            </a:r>
          </a:p>
          <a:p>
            <a:pPr marL="514350" indent="-514350" algn="ctr">
              <a:buAutoNum type="arabicParenR" startAt="6"/>
            </a:pPr>
            <a:endParaRPr lang="en-US" dirty="0" smtClean="0"/>
          </a:p>
          <a:p>
            <a:pPr marL="514350" indent="-514350" algn="ctr">
              <a:buAutoNum type="arabicParenR" startAt="6"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       </a:t>
            </a:r>
            <a:r>
              <a:rPr lang="en-US" b="1" dirty="0" smtClean="0">
                <a:solidFill>
                  <a:srgbClr val="FFFF00"/>
                </a:solidFill>
              </a:rPr>
              <a:t>QUESTION – What did other European monarchs fear from France &amp; its revolution?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868362"/>
          </a:xfrm>
        </p:spPr>
        <p:txBody>
          <a:bodyPr/>
          <a:lstStyle/>
          <a:p>
            <a:r>
              <a:rPr lang="en-US" b="1" dirty="0" smtClean="0">
                <a:solidFill>
                  <a:srgbClr val="FF99CC"/>
                </a:solidFill>
              </a:rPr>
              <a:t>Louis’s Reaction</a:t>
            </a:r>
            <a:endParaRPr lang="en-US" b="1" dirty="0">
              <a:solidFill>
                <a:srgbClr val="FF99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(June 1791) fearing limitations of new constitution, </a:t>
            </a:r>
            <a:r>
              <a:rPr lang="en-US" b="1" dirty="0" smtClean="0">
                <a:solidFill>
                  <a:srgbClr val="FFFF00"/>
                </a:solidFill>
              </a:rPr>
              <a:t>Louis &amp; family try to flee France </a:t>
            </a:r>
            <a:r>
              <a:rPr lang="en-US" dirty="0" smtClean="0"/>
              <a:t>in disguise . . . Stopped at </a:t>
            </a:r>
            <a:r>
              <a:rPr lang="en-US" b="1" dirty="0" err="1" smtClean="0">
                <a:solidFill>
                  <a:srgbClr val="85FFBC"/>
                </a:solidFill>
              </a:rPr>
              <a:t>Varennes</a:t>
            </a:r>
            <a:endParaRPr lang="en-US" b="1" dirty="0" smtClean="0">
              <a:solidFill>
                <a:srgbClr val="85FFBC"/>
              </a:solidFill>
            </a:endParaRPr>
          </a:p>
          <a:p>
            <a:r>
              <a:rPr lang="en-US" dirty="0" smtClean="0"/>
              <a:t>Cannot have a constitutional monarchy w/out a monarch . . . </a:t>
            </a:r>
            <a:r>
              <a:rPr lang="en-US" b="1" i="1" dirty="0" smtClean="0">
                <a:solidFill>
                  <a:srgbClr val="FFC000"/>
                </a:solidFill>
              </a:rPr>
              <a:t>Growing mistrust of Louis</a:t>
            </a:r>
          </a:p>
          <a:p>
            <a:endParaRPr lang="en-US" dirty="0"/>
          </a:p>
        </p:txBody>
      </p:sp>
      <p:pic>
        <p:nvPicPr>
          <p:cNvPr id="4" name="Picture 10" descr="S:\Publishing\powerpoint\World history\ZP922\pix\varenne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3215502"/>
            <a:ext cx="4876800" cy="36424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What went wrong???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534400" cy="5287963"/>
          </a:xfrm>
        </p:spPr>
        <p:txBody>
          <a:bodyPr/>
          <a:lstStyle/>
          <a:p>
            <a:pPr marL="514350" indent="-514350" algn="ctr">
              <a:buAutoNum type="arabicPeriod" startAt="2"/>
            </a:pPr>
            <a:r>
              <a:rPr lang="en-US" b="1" dirty="0" smtClean="0">
                <a:solidFill>
                  <a:srgbClr val="FF99CC"/>
                </a:solidFill>
              </a:rPr>
              <a:t>Louis attempts to flee!! - (June 1791)</a:t>
            </a:r>
          </a:p>
          <a:p>
            <a:pPr marL="514350" indent="-514350" algn="ctr">
              <a:buNone/>
            </a:pPr>
            <a:r>
              <a:rPr lang="en-US" b="1" dirty="0" smtClean="0">
                <a:solidFill>
                  <a:srgbClr val="FF99CC"/>
                </a:solidFill>
              </a:rPr>
              <a:t> </a:t>
            </a:r>
            <a:r>
              <a:rPr lang="en-US" dirty="0" smtClean="0"/>
              <a:t>(mistrust of the king)</a:t>
            </a:r>
          </a:p>
          <a:p>
            <a:pPr>
              <a:buNone/>
            </a:pPr>
            <a:r>
              <a:rPr lang="en-US" b="1" dirty="0" smtClean="0">
                <a:solidFill>
                  <a:srgbClr val="85FFBC"/>
                </a:solidFill>
              </a:rPr>
              <a:t>3. Foreign threat </a:t>
            </a:r>
            <a:r>
              <a:rPr lang="en-US" dirty="0" smtClean="0"/>
              <a:t>(especially Austria) &amp; war.</a:t>
            </a:r>
          </a:p>
          <a:p>
            <a:endParaRPr lang="en-US" dirty="0"/>
          </a:p>
        </p:txBody>
      </p:sp>
      <p:pic>
        <p:nvPicPr>
          <p:cNvPr id="4" name="Picture 8" descr="S:\Publishing\powerpoint\World history\ZP922\pix\pillnit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688546"/>
            <a:ext cx="3733799" cy="416945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114800" y="2743200"/>
            <a:ext cx="484337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C000"/>
                </a:solidFill>
              </a:rPr>
              <a:t>Declaration of </a:t>
            </a:r>
            <a:r>
              <a:rPr lang="en-US" sz="2400" b="1" dirty="0" err="1" smtClean="0">
                <a:solidFill>
                  <a:srgbClr val="FFC000"/>
                </a:solidFill>
              </a:rPr>
              <a:t>Pillnitz</a:t>
            </a:r>
            <a:r>
              <a:rPr lang="en-US" sz="2400" b="1" dirty="0" smtClean="0">
                <a:solidFill>
                  <a:srgbClr val="FFC000"/>
                </a:solidFill>
              </a:rPr>
              <a:t> </a:t>
            </a:r>
            <a:r>
              <a:rPr lang="en-US" sz="2400" b="1" dirty="0" smtClean="0"/>
              <a:t>(</a:t>
            </a:r>
            <a:r>
              <a:rPr lang="en-US" sz="2400" dirty="0" smtClean="0"/>
              <a:t>Aug. 1791) </a:t>
            </a:r>
          </a:p>
          <a:p>
            <a:pPr algn="ctr"/>
            <a:r>
              <a:rPr lang="en-US" sz="2400" dirty="0" smtClean="0"/>
              <a:t> foreign demand to </a:t>
            </a:r>
            <a:r>
              <a:rPr lang="en-US" sz="2400" b="1" dirty="0" smtClean="0">
                <a:solidFill>
                  <a:srgbClr val="00FFFF"/>
                </a:solidFill>
              </a:rPr>
              <a:t>restore monarch </a:t>
            </a:r>
          </a:p>
          <a:p>
            <a:pPr algn="ctr"/>
            <a:r>
              <a:rPr lang="en-US" sz="2400" dirty="0" smtClean="0"/>
              <a:t>in France &amp; pledge to protect </a:t>
            </a:r>
          </a:p>
          <a:p>
            <a:pPr algn="ctr"/>
            <a:r>
              <a:rPr lang="en-US" sz="2400" dirty="0" smtClean="0"/>
              <a:t>the royal family.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b="1" dirty="0" smtClean="0">
                <a:solidFill>
                  <a:srgbClr val="FF99CC"/>
                </a:solidFill>
              </a:rPr>
              <a:t>* They fear spread of revolution!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57600" y="5226784"/>
            <a:ext cx="415844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Prussian King Frederick William &amp; </a:t>
            </a:r>
          </a:p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Austrian Emperor</a:t>
            </a:r>
          </a:p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Leopold (queen’s brother) meet with </a:t>
            </a:r>
          </a:p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the brother of</a:t>
            </a:r>
          </a:p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Louis XVI</a:t>
            </a:r>
            <a:endParaRPr lang="en-US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What went wrong???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France declares war 1</a:t>
            </a:r>
            <a:r>
              <a:rPr lang="en-US" baseline="30000" dirty="0" smtClean="0"/>
              <a:t>st</a:t>
            </a:r>
            <a:r>
              <a:rPr lang="en-US" dirty="0" smtClean="0"/>
              <a:t> (April 1792) </a:t>
            </a:r>
          </a:p>
          <a:p>
            <a:pPr algn="ctr">
              <a:buNone/>
            </a:pPr>
            <a:r>
              <a:rPr lang="en-US" dirty="0" smtClean="0"/>
              <a:t> </a:t>
            </a:r>
            <a:r>
              <a:rPr lang="en-US" b="1" i="1" dirty="0" smtClean="0">
                <a:solidFill>
                  <a:srgbClr val="FFC000"/>
                </a:solidFill>
              </a:rPr>
              <a:t>only way to protect the revolution!!</a:t>
            </a:r>
          </a:p>
          <a:p>
            <a:endParaRPr lang="en-US" dirty="0"/>
          </a:p>
        </p:txBody>
      </p:sp>
      <p:pic>
        <p:nvPicPr>
          <p:cNvPr id="4" name="Picture 6" descr="S:\Publishing\powerpoint\World history\ZP922\pix\valm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30487"/>
            <a:ext cx="5791200" cy="422751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943600" y="3733800"/>
            <a:ext cx="2743893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FFF00"/>
                </a:solidFill>
              </a:rPr>
              <a:t>War does not go well </a:t>
            </a:r>
          </a:p>
          <a:p>
            <a:pPr algn="ctr"/>
            <a:r>
              <a:rPr lang="en-US" sz="2200" b="1" dirty="0" smtClean="0">
                <a:solidFill>
                  <a:srgbClr val="FFFF00"/>
                </a:solidFill>
              </a:rPr>
              <a:t>initially &amp; enemies</a:t>
            </a:r>
          </a:p>
          <a:p>
            <a:pPr algn="ctr"/>
            <a:r>
              <a:rPr lang="en-US" sz="2200" b="1" dirty="0" smtClean="0">
                <a:solidFill>
                  <a:srgbClr val="FFFF00"/>
                </a:solidFill>
              </a:rPr>
              <a:t> promise revenge</a:t>
            </a:r>
          </a:p>
          <a:p>
            <a:pPr algn="ctr"/>
            <a:r>
              <a:rPr lang="en-US" sz="2200" b="1" dirty="0" smtClean="0">
                <a:solidFill>
                  <a:srgbClr val="FFFF00"/>
                </a:solidFill>
              </a:rPr>
              <a:t>if monarch is harmed.</a:t>
            </a:r>
          </a:p>
          <a:p>
            <a:pPr algn="ctr"/>
            <a:endParaRPr lang="en-US" sz="22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2200" b="1" dirty="0" smtClean="0">
                <a:solidFill>
                  <a:srgbClr val="2FFF8D"/>
                </a:solidFill>
              </a:rPr>
              <a:t>Sans-culottes murder</a:t>
            </a:r>
          </a:p>
          <a:p>
            <a:pPr algn="ctr"/>
            <a:r>
              <a:rPr lang="en-US" sz="2200" b="1" dirty="0" smtClean="0">
                <a:solidFill>
                  <a:srgbClr val="2FFF8D"/>
                </a:solidFill>
              </a:rPr>
              <a:t> political prisoners in</a:t>
            </a:r>
          </a:p>
          <a:p>
            <a:pPr algn="ctr"/>
            <a:r>
              <a:rPr lang="en-US" sz="2200" b="1" dirty="0" smtClean="0">
                <a:solidFill>
                  <a:srgbClr val="2FFF8D"/>
                </a:solidFill>
              </a:rPr>
              <a:t>September</a:t>
            </a:r>
            <a:endParaRPr lang="en-US" sz="2200" b="1" dirty="0">
              <a:solidFill>
                <a:srgbClr val="2FFF8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of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g)  1792 Aug:  Louis XVI &amp; the Royal family imprisoned.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      </a:t>
            </a:r>
            <a:r>
              <a:rPr lang="en-US" b="1" dirty="0" smtClean="0">
                <a:solidFill>
                  <a:srgbClr val="FFFF00"/>
                </a:solidFill>
              </a:rPr>
              <a:t>QUESTION – Why do you think radicals in the government deposed the king, and &amp;     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FFFF00"/>
                </a:solidFill>
              </a:rPr>
              <a:t>    abolished monarchy?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What went wrong???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287963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solidFill>
                  <a:srgbClr val="85FFBC"/>
                </a:solidFill>
              </a:rPr>
              <a:t>4. (Aug 1792) Louis XVI &amp; Marie Antoinette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arrested for treason (country was at war)</a:t>
            </a:r>
          </a:p>
          <a:p>
            <a:pPr algn="ctr"/>
            <a:r>
              <a:rPr lang="en-US" dirty="0" smtClean="0"/>
              <a:t>Constitution suspended; a </a:t>
            </a:r>
            <a:r>
              <a:rPr lang="en-US" b="1" dirty="0" smtClean="0">
                <a:solidFill>
                  <a:srgbClr val="FF99CC"/>
                </a:solidFill>
              </a:rPr>
              <a:t>National Convention </a:t>
            </a:r>
            <a:r>
              <a:rPr lang="en-US" dirty="0" smtClean="0"/>
              <a:t>elected to create a </a:t>
            </a:r>
            <a:r>
              <a:rPr lang="en-US" b="1" dirty="0" smtClean="0">
                <a:solidFill>
                  <a:srgbClr val="FFC000"/>
                </a:solidFill>
              </a:rPr>
              <a:t>republic</a:t>
            </a:r>
          </a:p>
          <a:p>
            <a:pPr algn="ctr"/>
            <a:r>
              <a:rPr lang="en-US" dirty="0" smtClean="0"/>
              <a:t>Controlled by </a:t>
            </a:r>
            <a:r>
              <a:rPr lang="en-US" b="1" dirty="0" smtClean="0">
                <a:solidFill>
                  <a:srgbClr val="FFFF00"/>
                </a:solidFill>
              </a:rPr>
              <a:t>radicals</a:t>
            </a:r>
            <a:r>
              <a:rPr lang="en-US" dirty="0" smtClean="0"/>
              <a:t> (Jacobins)</a:t>
            </a:r>
          </a:p>
          <a:p>
            <a:endParaRPr lang="en-US" dirty="0"/>
          </a:p>
        </p:txBody>
      </p:sp>
      <p:pic>
        <p:nvPicPr>
          <p:cNvPr id="4" name="Picture 11" descr="S:\Publishing\powerpoint\World history\ZP922\pix\tuileri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5200"/>
            <a:ext cx="5106099" cy="3352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0" y="5029200"/>
            <a:ext cx="349980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An angry mob storms the </a:t>
            </a:r>
          </a:p>
          <a:p>
            <a:pPr algn="ctr"/>
            <a:r>
              <a:rPr lang="en-US" sz="2400" b="1" dirty="0" err="1" smtClean="0">
                <a:solidFill>
                  <a:srgbClr val="FFFF00"/>
                </a:solidFill>
              </a:rPr>
              <a:t>Tuileries</a:t>
            </a:r>
            <a:r>
              <a:rPr lang="en-US" sz="2400" b="1" dirty="0" smtClean="0">
                <a:solidFill>
                  <a:srgbClr val="FFFF00"/>
                </a:solidFill>
              </a:rPr>
              <a:t> Palace, arresting </a:t>
            </a:r>
          </a:p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the royal family for </a:t>
            </a:r>
          </a:p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conspiring w/enemies.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What was the guillotine???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4" name="Picture 8" descr="S:\Publishing\powerpoint\World history\ZP922\pix\guillotine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896273"/>
            <a:ext cx="3429000" cy="463378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5715000"/>
            <a:ext cx="9345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Why was it called, “the National </a:t>
            </a:r>
            <a:r>
              <a:rPr lang="en-US" sz="4000" b="1" smtClean="0">
                <a:solidFill>
                  <a:srgbClr val="FFFF00"/>
                </a:solidFill>
              </a:rPr>
              <a:t>Razor???”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>
                <a:solidFill>
                  <a:srgbClr val="FF2F2F"/>
                </a:solidFill>
              </a:rPr>
              <a:t>Abuses of the “Old Regime”</a:t>
            </a:r>
            <a:endParaRPr lang="en-US" dirty="0">
              <a:solidFill>
                <a:srgbClr val="FF2F2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marL="514350" indent="-514350">
              <a:buAutoNum type="alphaLcParenR" startAt="2"/>
            </a:pPr>
            <a:r>
              <a:rPr lang="en-US" dirty="0" smtClean="0"/>
              <a:t>Feudal </a:t>
            </a:r>
            <a:r>
              <a:rPr lang="en-US" b="1" dirty="0" smtClean="0">
                <a:solidFill>
                  <a:srgbClr val="FFC000"/>
                </a:solidFill>
              </a:rPr>
              <a:t>ownership of land</a:t>
            </a:r>
          </a:p>
          <a:p>
            <a:pPr marL="514350" indent="-514350" algn="ctr"/>
            <a:r>
              <a:rPr lang="en-US" b="1" dirty="0" smtClean="0">
                <a:solidFill>
                  <a:srgbClr val="2FFF8D"/>
                </a:solidFill>
              </a:rPr>
              <a:t>Nobility</a:t>
            </a:r>
            <a:r>
              <a:rPr lang="en-US" dirty="0" smtClean="0"/>
              <a:t> owned large portions of land</a:t>
            </a:r>
          </a:p>
          <a:p>
            <a:pPr marL="514350" indent="-514350" algn="ctr"/>
            <a:r>
              <a:rPr lang="en-US" b="1" dirty="0" smtClean="0">
                <a:solidFill>
                  <a:srgbClr val="FFFF00"/>
                </a:solidFill>
              </a:rPr>
              <a:t>Peasants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who lived on the land forced to work &amp; pay taxes to nobles</a:t>
            </a:r>
          </a:p>
        </p:txBody>
      </p:sp>
      <p:pic>
        <p:nvPicPr>
          <p:cNvPr id="4" name="Picture 1029" descr="S:\Publishing\powerpoint\World history\ZP922\pix\GRANTSEIG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35244"/>
            <a:ext cx="3276600" cy="3522756"/>
          </a:xfrm>
          <a:prstGeom prst="rect">
            <a:avLst/>
          </a:prstGeom>
          <a:noFill/>
        </p:spPr>
      </p:pic>
      <p:pic>
        <p:nvPicPr>
          <p:cNvPr id="5" name="Picture 6" descr="drawing - sans culott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3268412"/>
            <a:ext cx="2895600" cy="3589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What went wrong???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Pressure from groups discontented w/ constitution </a:t>
            </a:r>
            <a:r>
              <a:rPr lang="en-US" dirty="0" smtClean="0"/>
              <a:t>. . . </a:t>
            </a:r>
          </a:p>
          <a:p>
            <a:pPr algn="ctr">
              <a:buFont typeface="Wingdings" pitchFamily="2" charset="2"/>
              <a:buChar char="Ø"/>
            </a:pPr>
            <a:r>
              <a:rPr lang="en-US" dirty="0" smtClean="0"/>
              <a:t>Nobles (</a:t>
            </a:r>
            <a:r>
              <a:rPr lang="en-US" dirty="0" err="1" smtClean="0"/>
              <a:t>emigres</a:t>
            </a:r>
            <a:r>
              <a:rPr lang="en-US" dirty="0" smtClean="0"/>
              <a:t> &amp; at home)</a:t>
            </a:r>
          </a:p>
          <a:p>
            <a:pPr algn="ctr">
              <a:buFont typeface="Wingdings" pitchFamily="2" charset="2"/>
              <a:buChar char="Ø"/>
            </a:pPr>
            <a:r>
              <a:rPr lang="en-US" dirty="0" smtClean="0"/>
              <a:t>Sans –culottes: demanding &amp; rioting more reforms to correct inequality</a:t>
            </a:r>
          </a:p>
          <a:p>
            <a:pPr algn="ctr">
              <a:buFont typeface="Wingdings" pitchFamily="2" charset="2"/>
              <a:buChar char="Ø"/>
            </a:pPr>
            <a:r>
              <a:rPr lang="en-US" dirty="0" smtClean="0"/>
              <a:t>Division w/in Legislative Assembly </a:t>
            </a:r>
          </a:p>
          <a:p>
            <a:pPr algn="ctr">
              <a:buNone/>
            </a:pPr>
            <a:endParaRPr lang="en-US" dirty="0" smtClean="0"/>
          </a:p>
          <a:p>
            <a:pPr algn="ctr"/>
            <a:r>
              <a:rPr lang="en-US" b="1" dirty="0" smtClean="0">
                <a:solidFill>
                  <a:srgbClr val="00FFFF"/>
                </a:solidFill>
              </a:rPr>
              <a:t>Louis attempt to flee &amp; strengthening of the radicals</a:t>
            </a:r>
          </a:p>
          <a:p>
            <a:endParaRPr lang="en-US" dirty="0" smtClean="0"/>
          </a:p>
          <a:p>
            <a:pPr algn="ctr"/>
            <a:r>
              <a:rPr lang="en-US" b="1" dirty="0" smtClean="0">
                <a:solidFill>
                  <a:srgbClr val="2FFF8D"/>
                </a:solidFill>
              </a:rPr>
              <a:t>War w/ foreign powers who now threatened the  revolution</a:t>
            </a:r>
            <a:endParaRPr lang="en-US" b="1" dirty="0">
              <a:solidFill>
                <a:srgbClr val="2FFF8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FFFF"/>
                </a:solidFill>
              </a:rPr>
              <a:t>National Convention (1792-95)</a:t>
            </a:r>
            <a:endParaRPr lang="en-US" b="1" dirty="0">
              <a:solidFill>
                <a:srgbClr val="00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(Sept  1792) A </a:t>
            </a:r>
            <a:r>
              <a:rPr lang="en-US" b="1" dirty="0" smtClean="0">
                <a:solidFill>
                  <a:srgbClr val="2FFF8D"/>
                </a:solidFill>
              </a:rPr>
              <a:t>National Convention </a:t>
            </a:r>
            <a:r>
              <a:rPr lang="en-US" dirty="0" smtClean="0"/>
              <a:t>is elected by </a:t>
            </a:r>
            <a:r>
              <a:rPr lang="en-US" b="1" dirty="0" smtClean="0">
                <a:solidFill>
                  <a:srgbClr val="FFFF00"/>
                </a:solidFill>
              </a:rPr>
              <a:t>“universal manhood suffrage” </a:t>
            </a:r>
            <a:r>
              <a:rPr lang="en-US" dirty="0" smtClean="0"/>
              <a:t>and the monarchy is abolished, creating </a:t>
            </a:r>
          </a:p>
          <a:p>
            <a:pPr algn="ctr">
              <a:buNone/>
            </a:pPr>
            <a:r>
              <a:rPr lang="en-US" dirty="0" smtClean="0"/>
              <a:t>the </a:t>
            </a:r>
            <a:r>
              <a:rPr lang="en-US" b="1" dirty="0" smtClean="0">
                <a:solidFill>
                  <a:srgbClr val="FFC000"/>
                </a:solidFill>
              </a:rPr>
              <a:t>1</a:t>
            </a:r>
            <a:r>
              <a:rPr lang="en-US" b="1" baseline="30000" dirty="0" smtClean="0">
                <a:solidFill>
                  <a:srgbClr val="FFC000"/>
                </a:solidFill>
              </a:rPr>
              <a:t>st</a:t>
            </a:r>
            <a:r>
              <a:rPr lang="en-US" b="1" dirty="0" smtClean="0">
                <a:solidFill>
                  <a:srgbClr val="FFC000"/>
                </a:solidFill>
              </a:rPr>
              <a:t> French Republic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FFFF00"/>
                </a:solidFill>
              </a:rPr>
              <a:t>(see sheet for accomplishments)</a:t>
            </a:r>
          </a:p>
        </p:txBody>
      </p:sp>
      <p:pic>
        <p:nvPicPr>
          <p:cNvPr id="4" name="Picture 9" descr="S:\Publishing\powerpoint\World history\ZP922\pix\jacobin clu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118" y="3657600"/>
            <a:ext cx="5254319" cy="3200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4191000"/>
            <a:ext cx="308546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00FFFF"/>
                </a:solidFill>
              </a:rPr>
              <a:t>The National Convention</a:t>
            </a:r>
          </a:p>
          <a:p>
            <a:pPr algn="ctr"/>
            <a:r>
              <a:rPr lang="en-US" sz="2200" b="1" dirty="0" smtClean="0">
                <a:solidFill>
                  <a:srgbClr val="00FFFF"/>
                </a:solidFill>
              </a:rPr>
              <a:t> working on yet another</a:t>
            </a:r>
          </a:p>
          <a:p>
            <a:pPr algn="ctr"/>
            <a:r>
              <a:rPr lang="en-US" sz="2200" b="1" dirty="0" smtClean="0">
                <a:solidFill>
                  <a:srgbClr val="00FFFF"/>
                </a:solidFill>
              </a:rPr>
              <a:t> constitution for </a:t>
            </a:r>
          </a:p>
          <a:p>
            <a:pPr algn="ctr"/>
            <a:r>
              <a:rPr lang="en-US" sz="2200" b="1" dirty="0" smtClean="0">
                <a:solidFill>
                  <a:srgbClr val="00FFFF"/>
                </a:solidFill>
              </a:rPr>
              <a:t>France </a:t>
            </a:r>
            <a:endParaRPr lang="en-US" sz="2200" b="1" dirty="0">
              <a:solidFill>
                <a:srgbClr val="00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b="1" dirty="0" smtClean="0">
                <a:solidFill>
                  <a:srgbClr val="00FFFF"/>
                </a:solidFill>
              </a:rPr>
              <a:t>National Convention (1792-95)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 algn="ctr"/>
            <a:r>
              <a:rPr lang="en-US" dirty="0" smtClean="0"/>
              <a:t>It is controlled by the radical </a:t>
            </a:r>
            <a:r>
              <a:rPr lang="en-US" b="1" dirty="0" smtClean="0">
                <a:solidFill>
                  <a:srgbClr val="FF99CC"/>
                </a:solidFill>
              </a:rPr>
              <a:t>Jacobin Party</a:t>
            </a:r>
            <a:r>
              <a:rPr lang="en-US" dirty="0" smtClean="0"/>
              <a:t> who accomplish bringing about the execution of Louis XVI.</a:t>
            </a:r>
          </a:p>
          <a:p>
            <a:endParaRPr lang="en-US" dirty="0"/>
          </a:p>
        </p:txBody>
      </p:sp>
      <p:pic>
        <p:nvPicPr>
          <p:cNvPr id="4" name="Picture 6" descr="S:\Publishing\powerpoint\World history\ZP922\pix\mar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531108"/>
            <a:ext cx="2286000" cy="3326891"/>
          </a:xfrm>
          <a:prstGeom prst="rect">
            <a:avLst/>
          </a:prstGeom>
          <a:noFill/>
        </p:spPr>
      </p:pic>
      <p:pic>
        <p:nvPicPr>
          <p:cNvPr id="5" name="Picture 5" descr="S:\Publishing\powerpoint\World history\ZP922\pix\dant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45740" y="3733800"/>
            <a:ext cx="3298260" cy="3124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2667000"/>
            <a:ext cx="50816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FF00"/>
                </a:solidFill>
              </a:rPr>
              <a:t>Jean-Paul Marat ran a Jacobin newspaper.</a:t>
            </a:r>
          </a:p>
          <a:p>
            <a:r>
              <a:rPr lang="en-US" sz="2200" b="1" dirty="0" smtClean="0">
                <a:solidFill>
                  <a:srgbClr val="FFFF00"/>
                </a:solidFill>
              </a:rPr>
              <a:t>He was murdered by a rival political party</a:t>
            </a:r>
            <a:endParaRPr lang="en-US" sz="22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73040" y="2209800"/>
            <a:ext cx="327096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FFF00"/>
                </a:solidFill>
              </a:rPr>
              <a:t>Georges Danton organized</a:t>
            </a:r>
          </a:p>
          <a:p>
            <a:pPr algn="ctr"/>
            <a:r>
              <a:rPr lang="en-US" sz="2200" b="1" dirty="0" smtClean="0">
                <a:solidFill>
                  <a:srgbClr val="FFFF00"/>
                </a:solidFill>
              </a:rPr>
              <a:t>the overthrow of the </a:t>
            </a:r>
          </a:p>
          <a:p>
            <a:pPr algn="ctr"/>
            <a:r>
              <a:rPr lang="en-US" sz="2200" b="1" dirty="0" smtClean="0">
                <a:solidFill>
                  <a:srgbClr val="FFFF00"/>
                </a:solidFill>
              </a:rPr>
              <a:t>monarchy</a:t>
            </a:r>
            <a:endParaRPr lang="en-US" sz="2200" b="1" dirty="0">
              <a:solidFill>
                <a:srgbClr val="FFFF00"/>
              </a:solidFill>
            </a:endParaRPr>
          </a:p>
        </p:txBody>
      </p:sp>
      <p:pic>
        <p:nvPicPr>
          <p:cNvPr id="9" name="Picture 2" descr="F:\Faculty\Smith\EUROPEAN\visual\The French Revolution\mara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3353811"/>
            <a:ext cx="2667000" cy="3504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of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ctr">
              <a:buNone/>
            </a:pPr>
            <a:r>
              <a:rPr lang="en-US" dirty="0" smtClean="0"/>
              <a:t>h)  1792 Sept:  The National Convention</a:t>
            </a:r>
          </a:p>
          <a:p>
            <a:pPr marL="514350" indent="-514350" algn="ctr">
              <a:buNone/>
            </a:pPr>
            <a:r>
              <a:rPr lang="en-US" dirty="0" smtClean="0"/>
              <a:t> (the 1</a:t>
            </a:r>
            <a:r>
              <a:rPr lang="en-US" baseline="30000" dirty="0" smtClean="0"/>
              <a:t>st</a:t>
            </a:r>
            <a:r>
              <a:rPr lang="en-US" dirty="0" smtClean="0"/>
              <a:t> French republic) was born.</a:t>
            </a:r>
          </a:p>
          <a:p>
            <a:pPr marL="514350" indent="-514350"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FFFF00"/>
                </a:solidFill>
              </a:rPr>
              <a:t>QUESTION – What happened to the king on Jan 21, 1793?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Execution of the King – Jan 21, 1793</a:t>
            </a:r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5" name="Picture 14" descr="S:\Publishing\powerpoint\World history\ZP922\pix\execlou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3340100"/>
            <a:ext cx="5080000" cy="3517900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en-US" sz="2800" dirty="0" smtClean="0"/>
              <a:t>Radical Jacobins were able to convince</a:t>
            </a:r>
          </a:p>
          <a:p>
            <a:pPr algn="r">
              <a:buNone/>
            </a:pPr>
            <a:r>
              <a:rPr lang="en-US" sz="2800" dirty="0" smtClean="0"/>
              <a:t> the National Convention to </a:t>
            </a:r>
            <a:r>
              <a:rPr lang="en-US" sz="2800" b="1" dirty="0" smtClean="0">
                <a:solidFill>
                  <a:srgbClr val="FFC000"/>
                </a:solidFill>
              </a:rPr>
              <a:t>execute</a:t>
            </a:r>
          </a:p>
          <a:p>
            <a:pPr algn="r">
              <a:buNone/>
            </a:pP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rgbClr val="00FFFF"/>
                </a:solidFill>
              </a:rPr>
              <a:t>Louis XVI</a:t>
            </a:r>
            <a:r>
              <a:rPr lang="en-US" sz="2800" dirty="0" smtClean="0"/>
              <a:t> for his treason</a:t>
            </a:r>
            <a:endParaRPr lang="en-US" sz="2800" dirty="0"/>
          </a:p>
        </p:txBody>
      </p:sp>
      <p:pic>
        <p:nvPicPr>
          <p:cNvPr id="7" name="Picture 8" descr="S:\Publishing\powerpoint\World history\ZP922\pix\guillotine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2000"/>
            <a:ext cx="2876623" cy="3886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352800" y="2667000"/>
            <a:ext cx="5437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/>
              <a:t>Queen </a:t>
            </a:r>
            <a:r>
              <a:rPr lang="en-US" sz="2000" b="1" dirty="0" smtClean="0">
                <a:solidFill>
                  <a:srgbClr val="00FFFF"/>
                </a:solidFill>
              </a:rPr>
              <a:t>Marie Antoinette </a:t>
            </a:r>
            <a:r>
              <a:rPr lang="en-US" sz="2000" dirty="0" smtClean="0"/>
              <a:t>followed later that year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4724400"/>
            <a:ext cx="25315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The guillotine</a:t>
            </a:r>
          </a:p>
          <a:p>
            <a:r>
              <a:rPr lang="en-US" sz="2000" b="1" dirty="0" smtClean="0">
                <a:solidFill>
                  <a:srgbClr val="FFFF00"/>
                </a:solidFill>
              </a:rPr>
              <a:t>Aka: “National Razor.”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248400"/>
            <a:ext cx="2528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Execution of Louis XVI</a:t>
            </a:r>
            <a:endParaRPr lang="en-US" sz="2000" b="1" dirty="0">
              <a:solidFill>
                <a:srgbClr val="FFFF00"/>
              </a:solidFill>
            </a:endParaRPr>
          </a:p>
        </p:txBody>
      </p:sp>
      <p:pic>
        <p:nvPicPr>
          <p:cNvPr id="11" name="Picture 2" descr="F:\Faculty\Smith\EUROPEAN\visual\The French Revolution\mari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0" y="3048000"/>
            <a:ext cx="1828800" cy="21647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mtClean="0"/>
              <a:t>IS THE KING GUILTY OF TREASON?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/>
          <a:lstStyle/>
          <a:p>
            <a:r>
              <a:rPr lang="en-US" dirty="0" smtClean="0"/>
              <a:t>Suspended the National Assembly</a:t>
            </a:r>
          </a:p>
          <a:p>
            <a:r>
              <a:rPr lang="en-US" dirty="0" smtClean="0"/>
              <a:t>Threatened military action vs. Nat. Assembly</a:t>
            </a:r>
          </a:p>
          <a:p>
            <a:r>
              <a:rPr lang="en-US" dirty="0" smtClean="0"/>
              <a:t>Attempted to flee</a:t>
            </a:r>
          </a:p>
          <a:p>
            <a:r>
              <a:rPr lang="en-US" dirty="0" smtClean="0"/>
              <a:t>Didn’t oppose Declaration of </a:t>
            </a:r>
            <a:r>
              <a:rPr lang="en-US" dirty="0" err="1" smtClean="0"/>
              <a:t>Pillnitz</a:t>
            </a:r>
            <a:endParaRPr lang="en-US" dirty="0" smtClean="0"/>
          </a:p>
          <a:p>
            <a:r>
              <a:rPr lang="en-US" dirty="0" smtClean="0"/>
              <a:t>Received a letter from his brother pledging to rally support in behalf of restoring his power</a:t>
            </a:r>
          </a:p>
          <a:p>
            <a:r>
              <a:rPr lang="en-US" dirty="0" smtClean="0"/>
              <a:t>Delayed in reporting info from his ambassador of Prussian invasion</a:t>
            </a:r>
          </a:p>
          <a:p>
            <a:r>
              <a:rPr lang="en-US" dirty="0" smtClean="0"/>
              <a:t>Delayed in carrying out various decrees of Legislative Assembly (churchmen, Swiss Guard, dismissal of officials charged w/treason)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Should Louis XVI have been executed?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BUT . . . </a:t>
            </a:r>
          </a:p>
          <a:p>
            <a:r>
              <a:rPr lang="en-US" dirty="0" smtClean="0"/>
              <a:t>Will only exacerbate foreign hostility</a:t>
            </a:r>
          </a:p>
          <a:p>
            <a:r>
              <a:rPr lang="en-US" dirty="0" smtClean="0"/>
              <a:t>Might result in plunging country into civil war</a:t>
            </a:r>
          </a:p>
          <a:p>
            <a:r>
              <a:rPr lang="en-US" dirty="0" smtClean="0"/>
              <a:t>Self-preservation &amp; fear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Committee of Public Safety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60198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This 12 man committee was created to deal with the </a:t>
            </a:r>
            <a:r>
              <a:rPr lang="en-US" b="1" dirty="0" smtClean="0">
                <a:solidFill>
                  <a:srgbClr val="FFFF00"/>
                </a:solidFill>
              </a:rPr>
              <a:t>war effort abroad </a:t>
            </a:r>
            <a:r>
              <a:rPr lang="en-US" dirty="0" smtClean="0"/>
              <a:t>&amp; </a:t>
            </a:r>
            <a:r>
              <a:rPr lang="en-US" b="1" dirty="0" smtClean="0">
                <a:solidFill>
                  <a:srgbClr val="85FFBC"/>
                </a:solidFill>
              </a:rPr>
              <a:t>internal revolt.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Victories vs.</a:t>
            </a:r>
            <a:r>
              <a:rPr lang="en-US" dirty="0" smtClean="0">
                <a:solidFill>
                  <a:srgbClr val="00FFFF"/>
                </a:solidFill>
              </a:rPr>
              <a:t> the 1</a:t>
            </a:r>
            <a:r>
              <a:rPr lang="en-US" baseline="30000" dirty="0" smtClean="0">
                <a:solidFill>
                  <a:srgbClr val="00FFFF"/>
                </a:solidFill>
              </a:rPr>
              <a:t>st</a:t>
            </a:r>
            <a:r>
              <a:rPr lang="en-US" dirty="0" smtClean="0">
                <a:solidFill>
                  <a:srgbClr val="00FFFF"/>
                </a:solidFill>
              </a:rPr>
              <a:t> Coalition </a:t>
            </a:r>
          </a:p>
          <a:p>
            <a:pPr algn="ctr">
              <a:buNone/>
            </a:pPr>
            <a:r>
              <a:rPr lang="en-US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(levee en masse </a:t>
            </a:r>
            <a:r>
              <a:rPr lang="en-US" dirty="0" smtClean="0">
                <a:solidFill>
                  <a:srgbClr val="00FFFF"/>
                </a:solidFill>
              </a:rPr>
              <a:t>&amp; </a:t>
            </a:r>
            <a:r>
              <a:rPr lang="en-US" b="1" i="1" dirty="0" smtClean="0">
                <a:solidFill>
                  <a:srgbClr val="FF99CC"/>
                </a:solidFill>
              </a:rPr>
              <a:t>“La Marseillaise”) 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pic>
        <p:nvPicPr>
          <p:cNvPr id="4" name="Picture 9" descr="S:\Publishing\powerpoint\World history\ZP922\pix\comite_revolutionnai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2974397"/>
            <a:ext cx="5334000" cy="388360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3276600"/>
            <a:ext cx="342433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2FFF8D"/>
                </a:solidFill>
              </a:rPr>
              <a:t>It eventually amassed</a:t>
            </a:r>
          </a:p>
          <a:p>
            <a:pPr algn="ctr"/>
            <a:r>
              <a:rPr lang="en-US" sz="2200" b="1" dirty="0" smtClean="0">
                <a:solidFill>
                  <a:srgbClr val="2FFF8D"/>
                </a:solidFill>
              </a:rPr>
              <a:t> dictatorial powers</a:t>
            </a:r>
          </a:p>
          <a:p>
            <a:pPr algn="ctr"/>
            <a:r>
              <a:rPr lang="en-US" sz="2200" b="1" dirty="0" smtClean="0">
                <a:solidFill>
                  <a:srgbClr val="2FFF8D"/>
                </a:solidFill>
              </a:rPr>
              <a:t>to protect &amp; promote the</a:t>
            </a:r>
          </a:p>
          <a:p>
            <a:pPr algn="ctr"/>
            <a:r>
              <a:rPr lang="en-US" sz="2200" b="1" dirty="0" smtClean="0">
                <a:solidFill>
                  <a:srgbClr val="2FFF8D"/>
                </a:solidFill>
              </a:rPr>
              <a:t>Ideals of the revolution.</a:t>
            </a:r>
          </a:p>
          <a:p>
            <a:pPr algn="ctr"/>
            <a:endParaRPr lang="en-US" sz="2200" b="1" dirty="0" smtClean="0">
              <a:solidFill>
                <a:srgbClr val="00FFFF"/>
              </a:solidFill>
            </a:endParaRPr>
          </a:p>
          <a:p>
            <a:pPr algn="ctr"/>
            <a:endParaRPr lang="en-US" sz="2200" b="1" dirty="0" smtClean="0">
              <a:solidFill>
                <a:srgbClr val="00FFFF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“Purge” France of</a:t>
            </a:r>
          </a:p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“counterrevolutionaries.”</a:t>
            </a:r>
          </a:p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Unfair Trials!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02" name="Picture 2" descr="E:\European maps\map_files\Untitled-8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799" y="-381000"/>
            <a:ext cx="6962833" cy="723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b="1" dirty="0" smtClean="0">
                <a:solidFill>
                  <a:srgbClr val="FF99CC"/>
                </a:solidFill>
              </a:rPr>
              <a:t>Reign of Terror (1793-1794)</a:t>
            </a:r>
            <a:endParaRPr lang="en-US" b="1" dirty="0">
              <a:solidFill>
                <a:srgbClr val="FF99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686800" cy="5943600"/>
          </a:xfrm>
        </p:spPr>
        <p:txBody>
          <a:bodyPr/>
          <a:lstStyle/>
          <a:p>
            <a:pPr algn="ctr"/>
            <a:r>
              <a:rPr lang="en-US" dirty="0" smtClean="0"/>
              <a:t>Jacobin </a:t>
            </a:r>
            <a:r>
              <a:rPr lang="en-US" b="1" dirty="0" smtClean="0">
                <a:solidFill>
                  <a:srgbClr val="2FFF8D"/>
                </a:solidFill>
              </a:rPr>
              <a:t>Maximilian Robespierre </a:t>
            </a:r>
            <a:r>
              <a:rPr lang="en-US" dirty="0" smtClean="0"/>
              <a:t>becomes leader of the committee &amp; uses its power to eliminate all who oppose him = </a:t>
            </a:r>
            <a:r>
              <a:rPr lang="en-US" b="1" dirty="0" smtClean="0">
                <a:solidFill>
                  <a:srgbClr val="FFC000"/>
                </a:solidFill>
              </a:rPr>
              <a:t>dictator</a:t>
            </a:r>
          </a:p>
          <a:p>
            <a:r>
              <a:rPr lang="en-US" dirty="0" smtClean="0"/>
              <a:t>Some </a:t>
            </a:r>
            <a:r>
              <a:rPr lang="en-US" b="1" dirty="0" smtClean="0">
                <a:solidFill>
                  <a:srgbClr val="00FFFF"/>
                </a:solidFill>
              </a:rPr>
              <a:t>30-40,000 “counterrevolutionaries” </a:t>
            </a:r>
            <a:r>
              <a:rPr lang="en-US" dirty="0" smtClean="0"/>
              <a:t>executed around country</a:t>
            </a:r>
          </a:p>
        </p:txBody>
      </p:sp>
      <p:pic>
        <p:nvPicPr>
          <p:cNvPr id="4" name="Picture 8" descr="S:\Publishing\powerpoint\World history\ZP922\pix\Robespier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581400"/>
            <a:ext cx="2467408" cy="3276600"/>
          </a:xfrm>
          <a:prstGeom prst="rect">
            <a:avLst/>
          </a:prstGeom>
          <a:noFill/>
        </p:spPr>
      </p:pic>
      <p:pic>
        <p:nvPicPr>
          <p:cNvPr id="5" name="Picture 13" descr="S:\Publishing\powerpoint\World history\ZP922\pix\marie antoinette executed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57388" y="2971800"/>
            <a:ext cx="4086611" cy="298305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14600" y="4419600"/>
            <a:ext cx="1727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Robespierre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6027003"/>
            <a:ext cx="55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99CC"/>
                </a:solidFill>
              </a:rPr>
              <a:t>The guillotine = symbol of the Reign of Terror; thousands killed in Paris alone! </a:t>
            </a:r>
            <a:endParaRPr lang="en-US" sz="2400" b="1" dirty="0">
              <a:solidFill>
                <a:srgbClr val="FF99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rgbClr val="FF5050"/>
                </a:solidFill>
              </a:rPr>
              <a:t>Abuses of the “Old Regime”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c) Society represented:</a:t>
            </a:r>
          </a:p>
          <a:p>
            <a:pPr algn="ctr">
              <a:buNone/>
            </a:pPr>
            <a:r>
              <a:rPr lang="en-US" sz="3600" dirty="0" smtClean="0">
                <a:solidFill>
                  <a:srgbClr val="FFFF00"/>
                </a:solidFill>
              </a:rPr>
              <a:t>            </a:t>
            </a:r>
            <a:r>
              <a:rPr lang="en-US" sz="4000" b="1" dirty="0" smtClean="0">
                <a:solidFill>
                  <a:srgbClr val="FFFF00"/>
                </a:solidFill>
              </a:rPr>
              <a:t>“INEQUALITY”</a:t>
            </a:r>
          </a:p>
          <a:p>
            <a:pPr marL="514350" indent="-514350" algn="ctr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FFFF"/>
                </a:solidFill>
              </a:rPr>
              <a:t>3 classes or “Estates”</a:t>
            </a:r>
          </a:p>
          <a:p>
            <a:pPr marL="514350" indent="-514350" algn="ctr">
              <a:buNone/>
            </a:pPr>
            <a:r>
              <a:rPr lang="en-US" b="1" dirty="0" smtClean="0">
                <a:solidFill>
                  <a:srgbClr val="FFC000"/>
                </a:solidFill>
              </a:rPr>
              <a:t>1</a:t>
            </a:r>
            <a:r>
              <a:rPr lang="en-US" b="1" baseline="30000" dirty="0" smtClean="0">
                <a:solidFill>
                  <a:srgbClr val="FFC000"/>
                </a:solidFill>
              </a:rPr>
              <a:t>st</a:t>
            </a:r>
            <a:r>
              <a:rPr lang="en-US" b="1" dirty="0" smtClean="0">
                <a:solidFill>
                  <a:srgbClr val="FFC000"/>
                </a:solidFill>
              </a:rPr>
              <a:t> estate = clergy           </a:t>
            </a:r>
          </a:p>
          <a:p>
            <a:pPr marL="514350" indent="-514350" algn="ctr">
              <a:buNone/>
            </a:pPr>
            <a:r>
              <a:rPr lang="en-US" b="1" dirty="0" smtClean="0">
                <a:solidFill>
                  <a:srgbClr val="FF5050"/>
                </a:solidFill>
              </a:rPr>
              <a:t>2</a:t>
            </a:r>
            <a:r>
              <a:rPr lang="en-US" b="1" baseline="30000" dirty="0" smtClean="0">
                <a:solidFill>
                  <a:srgbClr val="FF5050"/>
                </a:solidFill>
              </a:rPr>
              <a:t>nd</a:t>
            </a:r>
            <a:r>
              <a:rPr lang="en-US" b="1" dirty="0" smtClean="0">
                <a:solidFill>
                  <a:srgbClr val="FF5050"/>
                </a:solidFill>
              </a:rPr>
              <a:t> estate = nobility       </a:t>
            </a:r>
          </a:p>
          <a:p>
            <a:pPr marL="514350" indent="-514350" algn="ctr">
              <a:buNone/>
            </a:pPr>
            <a:r>
              <a:rPr lang="en-US" dirty="0" smtClean="0">
                <a:solidFill>
                  <a:srgbClr val="2FFF8D"/>
                </a:solidFill>
              </a:rPr>
              <a:t> </a:t>
            </a:r>
            <a:r>
              <a:rPr lang="en-US" b="1" dirty="0" smtClean="0">
                <a:solidFill>
                  <a:srgbClr val="85FFBC"/>
                </a:solidFill>
              </a:rPr>
              <a:t>3</a:t>
            </a:r>
            <a:r>
              <a:rPr lang="en-US" b="1" baseline="30000" dirty="0" smtClean="0">
                <a:solidFill>
                  <a:srgbClr val="85FFBC"/>
                </a:solidFill>
              </a:rPr>
              <a:t>rd</a:t>
            </a:r>
            <a:r>
              <a:rPr lang="en-US" b="1" dirty="0" smtClean="0">
                <a:solidFill>
                  <a:srgbClr val="85FFBC"/>
                </a:solidFill>
              </a:rPr>
              <a:t> estate = everyone else </a:t>
            </a:r>
          </a:p>
          <a:p>
            <a:endParaRPr lang="en-US" dirty="0"/>
          </a:p>
        </p:txBody>
      </p:sp>
      <p:pic>
        <p:nvPicPr>
          <p:cNvPr id="4" name="Picture 12" descr="http://tbn0.google.com/images?q=tbn:d_rY7ZXXzhr12M:http://www.ridethatpony.com/bishop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533400" y="2133600"/>
            <a:ext cx="2971797" cy="1981200"/>
          </a:xfrm>
          <a:prstGeom prst="rect">
            <a:avLst/>
          </a:prstGeom>
          <a:noFill/>
        </p:spPr>
      </p:pic>
      <p:pic>
        <p:nvPicPr>
          <p:cNvPr id="5" name="Picture 4" descr="http://www.historywiz.com/images/frenchrevolution/nobility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1295400"/>
            <a:ext cx="2438400" cy="2438401"/>
          </a:xfrm>
          <a:prstGeom prst="rect">
            <a:avLst/>
          </a:prstGeom>
          <a:noFill/>
        </p:spPr>
      </p:pic>
      <p:graphicFrame>
        <p:nvGraphicFramePr>
          <p:cNvPr id="86018" name="Object 2"/>
          <p:cNvGraphicFramePr>
            <a:graphicFrameLocks noChangeAspect="1"/>
          </p:cNvGraphicFramePr>
          <p:nvPr/>
        </p:nvGraphicFramePr>
        <p:xfrm>
          <a:off x="2438400" y="4419600"/>
          <a:ext cx="3251200" cy="2438400"/>
        </p:xfrm>
        <a:graphic>
          <a:graphicData uri="http://schemas.openxmlformats.org/presentationml/2006/ole">
            <p:oleObj spid="_x0000_s86030" name="PhotoImpact" r:id="rId7" imgW="8126984" imgH="6095238" progId="">
              <p:embed/>
            </p:oleObj>
          </a:graphicData>
        </a:graphic>
      </p:graphicFrame>
      <p:pic>
        <p:nvPicPr>
          <p:cNvPr id="7" name="Picture 6" descr="drawing - sans culotte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118579"/>
            <a:ext cx="2209800" cy="2739421"/>
          </a:xfrm>
          <a:prstGeom prst="rect">
            <a:avLst/>
          </a:prstGeom>
          <a:noFill/>
        </p:spPr>
      </p:pic>
      <p:pic>
        <p:nvPicPr>
          <p:cNvPr id="6" name="Picture 4" descr="http://www.sheeplaughs.com/scrooge/scrooge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92800" y="4419600"/>
            <a:ext cx="32512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Was “the Terror” justified?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Robespierre: </a:t>
            </a:r>
            <a:r>
              <a:rPr lang="en-US" dirty="0" smtClean="0"/>
              <a:t>“terror without virtue is murder…virtue without terror is powerless”</a:t>
            </a:r>
          </a:p>
          <a:p>
            <a:endParaRPr lang="en-US" dirty="0" smtClean="0"/>
          </a:p>
          <a:p>
            <a:r>
              <a:rPr lang="en-US" b="1" i="1" dirty="0" smtClean="0">
                <a:solidFill>
                  <a:srgbClr val="FFC000"/>
                </a:solidFill>
              </a:rPr>
              <a:t>Virtue</a:t>
            </a:r>
            <a:r>
              <a:rPr lang="en-US" dirty="0" smtClean="0"/>
              <a:t>:  goodness, morality, purity</a:t>
            </a:r>
          </a:p>
          <a:p>
            <a:endParaRPr lang="en-US" dirty="0" smtClean="0"/>
          </a:p>
          <a:p>
            <a:r>
              <a:rPr lang="en-US" b="1" i="1" dirty="0" smtClean="0">
                <a:solidFill>
                  <a:srgbClr val="FFC000"/>
                </a:solidFill>
              </a:rPr>
              <a:t>Terror</a:t>
            </a:r>
            <a:r>
              <a:rPr lang="en-US" dirty="0" smtClean="0"/>
              <a:t>:  fear or horror often brought</a:t>
            </a:r>
          </a:p>
          <a:p>
            <a:pPr>
              <a:buNone/>
            </a:pPr>
            <a:r>
              <a:rPr lang="en-US" dirty="0" smtClean="0"/>
              <a:t>                   on due to violence </a:t>
            </a:r>
            <a:endParaRPr lang="en-US" dirty="0"/>
          </a:p>
        </p:txBody>
      </p:sp>
      <p:pic>
        <p:nvPicPr>
          <p:cNvPr id="4" name="Picture 8" descr="S:\Publishing\powerpoint\World history\ZP922\pix\Robespier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6592" y="3581400"/>
            <a:ext cx="2467408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FFFF"/>
                </a:solidFill>
              </a:rPr>
              <a:t>Thermidorean</a:t>
            </a:r>
            <a:r>
              <a:rPr lang="en-US" dirty="0" smtClean="0">
                <a:solidFill>
                  <a:srgbClr val="00FFFF"/>
                </a:solidFill>
              </a:rPr>
              <a:t> Reaction (July 27, 1794)</a:t>
            </a:r>
            <a:endParaRPr lang="en-US" dirty="0">
              <a:solidFill>
                <a:srgbClr val="00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Robespierre </a:t>
            </a:r>
            <a:r>
              <a:rPr lang="en-US" dirty="0" smtClean="0">
                <a:solidFill>
                  <a:srgbClr val="FFFF00"/>
                </a:solidFill>
              </a:rPr>
              <a:t>arrested &amp; executed </a:t>
            </a:r>
            <a:r>
              <a:rPr lang="en-US" dirty="0" smtClean="0"/>
              <a:t>(fear)</a:t>
            </a:r>
          </a:p>
          <a:p>
            <a:pPr algn="ctr"/>
            <a:r>
              <a:rPr lang="en-US" b="1" dirty="0" smtClean="0">
                <a:solidFill>
                  <a:srgbClr val="FF99CC"/>
                </a:solidFill>
              </a:rPr>
              <a:t>Ends the Terror </a:t>
            </a:r>
          </a:p>
          <a:p>
            <a:pPr algn="ctr">
              <a:buNone/>
            </a:pPr>
            <a:r>
              <a:rPr lang="en-US" dirty="0" smtClean="0"/>
              <a:t>(no need . . . 1</a:t>
            </a:r>
            <a:r>
              <a:rPr lang="en-US" baseline="30000" dirty="0" smtClean="0"/>
              <a:t>st</a:t>
            </a:r>
            <a:r>
              <a:rPr lang="en-US" dirty="0" smtClean="0"/>
              <a:t> Coalition enemies pushed back)</a:t>
            </a:r>
          </a:p>
          <a:p>
            <a:r>
              <a:rPr lang="en-US" dirty="0" smtClean="0"/>
              <a:t>Another constitution creates </a:t>
            </a:r>
            <a:r>
              <a:rPr lang="en-US" b="1" dirty="0" smtClean="0">
                <a:solidFill>
                  <a:srgbClr val="2FFF8D"/>
                </a:solidFill>
              </a:rPr>
              <a:t>The Directory </a:t>
            </a:r>
            <a:r>
              <a:rPr lang="en-US" dirty="0" smtClean="0"/>
              <a:t>(1795-1799) a moderate, but weak &amp; corrupt republic controlled by the bourgeoisie.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8" descr="S:\Publishing\powerpoint\World history\ZP922\pix\9_thermid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976687"/>
            <a:ext cx="4191000" cy="288131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5334000"/>
            <a:ext cx="24014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The overthrow of</a:t>
            </a:r>
          </a:p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Robespierre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197"/>
            <a:ext cx="8229600" cy="43900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Matching Self-Assessment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067800" cy="6324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Guillotine        radicals        Jacobins     Reign of Terror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Emigres</a:t>
            </a:r>
            <a:r>
              <a:rPr lang="en-US" dirty="0" smtClean="0"/>
              <a:t>     Legislative Assembly     sans-culottes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Robespierre        Danton        </a:t>
            </a:r>
            <a:r>
              <a:rPr lang="en-US" dirty="0" err="1" smtClean="0"/>
              <a:t>liberty,equality,fraternity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Declaration of the Rights of Man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Declaration of </a:t>
            </a:r>
            <a:r>
              <a:rPr lang="en-US" dirty="0" err="1" smtClean="0"/>
              <a:t>Pillnitz</a:t>
            </a:r>
            <a:r>
              <a:rPr lang="en-US" dirty="0" smtClean="0"/>
              <a:t>     </a:t>
            </a:r>
            <a:r>
              <a:rPr lang="en-US" smtClean="0"/>
              <a:t>National Convention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Committee of Public Safety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8187046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National Assembly or National Convention???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6248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Formed by the 3</a:t>
            </a:r>
            <a:r>
              <a:rPr lang="en-US" baseline="30000" dirty="0" smtClean="0"/>
              <a:t>rd</a:t>
            </a:r>
            <a:r>
              <a:rPr lang="en-US" dirty="0" smtClean="0"/>
              <a:t> estate</a:t>
            </a:r>
          </a:p>
          <a:p>
            <a:r>
              <a:rPr lang="en-US" dirty="0" smtClean="0"/>
              <a:t>Responsible for executing Louis XVI</a:t>
            </a:r>
          </a:p>
          <a:p>
            <a:r>
              <a:rPr lang="en-US" dirty="0" smtClean="0"/>
              <a:t>Created the 1</a:t>
            </a:r>
            <a:r>
              <a:rPr lang="en-US" baseline="30000" dirty="0" smtClean="0"/>
              <a:t>st</a:t>
            </a:r>
            <a:r>
              <a:rPr lang="en-US" dirty="0" smtClean="0"/>
              <a:t> French Republic</a:t>
            </a:r>
          </a:p>
          <a:p>
            <a:r>
              <a:rPr lang="en-US" dirty="0" smtClean="0"/>
              <a:t>Temporarily controlled by the Jacobins</a:t>
            </a:r>
          </a:p>
          <a:p>
            <a:r>
              <a:rPr lang="en-US" dirty="0" smtClean="0"/>
              <a:t>Abolished all feudal privileges</a:t>
            </a:r>
          </a:p>
          <a:p>
            <a:r>
              <a:rPr lang="en-US" dirty="0" smtClean="0"/>
              <a:t>Created the Committee of Public Safety</a:t>
            </a:r>
          </a:p>
          <a:p>
            <a:r>
              <a:rPr lang="en-US" dirty="0" smtClean="0"/>
              <a:t>Confiscated Church land to help pay off national debt</a:t>
            </a:r>
          </a:p>
          <a:p>
            <a:r>
              <a:rPr lang="en-US" dirty="0" smtClean="0"/>
              <a:t>The Reign of Terror took place during it</a:t>
            </a:r>
          </a:p>
          <a:p>
            <a:r>
              <a:rPr lang="en-US" dirty="0" smtClean="0"/>
              <a:t>Limited the right to vote to those who could pay tax</a:t>
            </a:r>
          </a:p>
          <a:p>
            <a:r>
              <a:rPr lang="en-US" dirty="0" smtClean="0"/>
              <a:t>All citizens could vote</a:t>
            </a:r>
          </a:p>
          <a:p>
            <a:r>
              <a:rPr lang="en-US" dirty="0" smtClean="0"/>
              <a:t>Created the Civil Constitution of the Clergy</a:t>
            </a:r>
          </a:p>
          <a:p>
            <a:r>
              <a:rPr lang="en-US" dirty="0" smtClean="0"/>
              <a:t>Made the Tennis Court Oath</a:t>
            </a:r>
          </a:p>
          <a:p>
            <a:r>
              <a:rPr lang="en-US" dirty="0" smtClean="0"/>
              <a:t>Wrote the Declaration of the Rights of Man</a:t>
            </a:r>
          </a:p>
          <a:p>
            <a:r>
              <a:rPr lang="en-US" dirty="0" smtClean="0"/>
              <a:t>Government controlled by bourgeoisie/middle class</a:t>
            </a:r>
          </a:p>
          <a:p>
            <a:r>
              <a:rPr lang="en-US" dirty="0" smtClean="0"/>
              <a:t>Adopted the metric system &amp; abolished slavery</a:t>
            </a:r>
          </a:p>
          <a:p>
            <a:r>
              <a:rPr lang="en-US" dirty="0" smtClean="0"/>
              <a:t>Created a constitutional monarchy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National Assembly or National Convention???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Formed by the 3</a:t>
            </a:r>
            <a:r>
              <a:rPr lang="en-US" baseline="30000" dirty="0" smtClean="0"/>
              <a:t>rd</a:t>
            </a:r>
            <a:r>
              <a:rPr lang="en-US" dirty="0" smtClean="0"/>
              <a:t> estate</a:t>
            </a:r>
          </a:p>
          <a:p>
            <a:pPr algn="ctr">
              <a:buNone/>
            </a:pPr>
            <a:r>
              <a:rPr lang="en-US" dirty="0" smtClean="0">
                <a:solidFill>
                  <a:srgbClr val="00FFFF"/>
                </a:solidFill>
              </a:rPr>
              <a:t>NATIONAL ASSEMBLY</a:t>
            </a:r>
          </a:p>
          <a:p>
            <a:r>
              <a:rPr lang="en-US" dirty="0" smtClean="0"/>
              <a:t>Responsible for executing Louis XVI</a:t>
            </a:r>
          </a:p>
          <a:p>
            <a:pPr algn="ctr">
              <a:buNone/>
            </a:pPr>
            <a:r>
              <a:rPr lang="en-US" dirty="0" smtClean="0">
                <a:solidFill>
                  <a:srgbClr val="FFC000"/>
                </a:solidFill>
              </a:rPr>
              <a:t>NATIONAL CONVENTION</a:t>
            </a:r>
          </a:p>
          <a:p>
            <a:r>
              <a:rPr lang="en-US" dirty="0" smtClean="0"/>
              <a:t>Created the 1</a:t>
            </a:r>
            <a:r>
              <a:rPr lang="en-US" baseline="30000" dirty="0" smtClean="0"/>
              <a:t>st</a:t>
            </a:r>
            <a:r>
              <a:rPr lang="en-US" dirty="0" smtClean="0"/>
              <a:t> French Republic</a:t>
            </a:r>
          </a:p>
          <a:p>
            <a:pPr algn="ctr">
              <a:buNone/>
            </a:pPr>
            <a:r>
              <a:rPr lang="en-US" dirty="0" smtClean="0">
                <a:solidFill>
                  <a:srgbClr val="FFC000"/>
                </a:solidFill>
              </a:rPr>
              <a:t>NATIONAL CONVENTION</a:t>
            </a:r>
          </a:p>
          <a:p>
            <a:r>
              <a:rPr lang="en-US" dirty="0" smtClean="0"/>
              <a:t>Temporarily controlled by the Jacobins</a:t>
            </a:r>
          </a:p>
          <a:p>
            <a:pPr algn="ctr">
              <a:buNone/>
            </a:pPr>
            <a:r>
              <a:rPr lang="en-US" dirty="0" smtClean="0">
                <a:solidFill>
                  <a:srgbClr val="FFC000"/>
                </a:solidFill>
              </a:rPr>
              <a:t>NATIONAL CONVENTION</a:t>
            </a:r>
          </a:p>
          <a:p>
            <a:r>
              <a:rPr lang="en-US" dirty="0" smtClean="0"/>
              <a:t>Abolished all feudal privileges</a:t>
            </a:r>
          </a:p>
          <a:p>
            <a:pPr algn="ctr">
              <a:buNone/>
            </a:pPr>
            <a:r>
              <a:rPr lang="en-US" dirty="0" smtClean="0">
                <a:solidFill>
                  <a:srgbClr val="00FFFF"/>
                </a:solidFill>
              </a:rPr>
              <a:t>NATIONAL ASSEMBLY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National Assembly or National Convention???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Created the Committee of Public Safety</a:t>
            </a:r>
          </a:p>
          <a:p>
            <a:pPr algn="ctr">
              <a:buNone/>
            </a:pPr>
            <a:r>
              <a:rPr lang="en-US" dirty="0" smtClean="0">
                <a:solidFill>
                  <a:srgbClr val="FFC000"/>
                </a:solidFill>
              </a:rPr>
              <a:t>NATIONAL CONVENTION</a:t>
            </a:r>
          </a:p>
          <a:p>
            <a:r>
              <a:rPr lang="en-US" dirty="0" smtClean="0"/>
              <a:t>Confiscated Church land to help pay off national debt</a:t>
            </a:r>
          </a:p>
          <a:p>
            <a:pPr algn="ctr">
              <a:buNone/>
            </a:pPr>
            <a:r>
              <a:rPr lang="en-US" dirty="0" smtClean="0">
                <a:solidFill>
                  <a:srgbClr val="00FFFF"/>
                </a:solidFill>
              </a:rPr>
              <a:t>NATIONAL ASSEMBLY</a:t>
            </a:r>
          </a:p>
          <a:p>
            <a:r>
              <a:rPr lang="en-US" dirty="0" smtClean="0"/>
              <a:t>The Reign of Terror took place during it</a:t>
            </a:r>
          </a:p>
          <a:p>
            <a:pPr algn="ctr">
              <a:buNone/>
            </a:pPr>
            <a:r>
              <a:rPr lang="en-US" dirty="0" smtClean="0">
                <a:solidFill>
                  <a:srgbClr val="FFC000"/>
                </a:solidFill>
              </a:rPr>
              <a:t>NATIONAL CONVENTION</a:t>
            </a:r>
          </a:p>
          <a:p>
            <a:r>
              <a:rPr lang="en-US" dirty="0" smtClean="0"/>
              <a:t>Limited the right to vote to those who could pay tax</a:t>
            </a:r>
          </a:p>
          <a:p>
            <a:pPr algn="ctr">
              <a:buNone/>
            </a:pPr>
            <a:r>
              <a:rPr lang="en-US" dirty="0" smtClean="0">
                <a:solidFill>
                  <a:srgbClr val="00FFFF"/>
                </a:solidFill>
              </a:rPr>
              <a:t>NATIONAL ASSEMBLY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National Assembly or National Convention???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All citizens could vote</a:t>
            </a:r>
          </a:p>
          <a:p>
            <a:pPr algn="ctr">
              <a:buNone/>
            </a:pPr>
            <a:r>
              <a:rPr lang="en-US" dirty="0" smtClean="0">
                <a:solidFill>
                  <a:srgbClr val="FFC000"/>
                </a:solidFill>
              </a:rPr>
              <a:t>NATIONAL CONVENTION</a:t>
            </a:r>
          </a:p>
          <a:p>
            <a:r>
              <a:rPr lang="en-US" dirty="0" smtClean="0"/>
              <a:t>Created the Civil Constitution of the Clergy</a:t>
            </a:r>
          </a:p>
          <a:p>
            <a:pPr algn="ctr">
              <a:buNone/>
            </a:pPr>
            <a:r>
              <a:rPr lang="en-US" dirty="0" smtClean="0">
                <a:solidFill>
                  <a:srgbClr val="00FFFF"/>
                </a:solidFill>
              </a:rPr>
              <a:t>NATIONAL ASSEMBLY</a:t>
            </a:r>
          </a:p>
          <a:p>
            <a:r>
              <a:rPr lang="en-US" dirty="0" smtClean="0"/>
              <a:t>Made the Tennis Court Oath</a:t>
            </a:r>
          </a:p>
          <a:p>
            <a:pPr algn="ctr">
              <a:buNone/>
            </a:pPr>
            <a:r>
              <a:rPr lang="en-US" dirty="0" smtClean="0">
                <a:solidFill>
                  <a:srgbClr val="00FFFF"/>
                </a:solidFill>
              </a:rPr>
              <a:t>NATIONAL ASSEMBLY</a:t>
            </a:r>
          </a:p>
          <a:p>
            <a:r>
              <a:rPr lang="en-US" dirty="0" smtClean="0"/>
              <a:t>Wrote the Declaration of the Rights of Man</a:t>
            </a:r>
          </a:p>
          <a:p>
            <a:pPr algn="ctr">
              <a:buNone/>
            </a:pPr>
            <a:r>
              <a:rPr lang="en-US" dirty="0" smtClean="0">
                <a:solidFill>
                  <a:srgbClr val="00FFFF"/>
                </a:solidFill>
              </a:rPr>
              <a:t>NATIONAL ASSEMBLY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National Assembly or National Convention???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Government controlled by bourgeoisie/middle class    </a:t>
            </a:r>
          </a:p>
          <a:p>
            <a:r>
              <a:rPr lang="en-US" dirty="0" smtClean="0"/>
              <a:t>  </a:t>
            </a:r>
            <a:r>
              <a:rPr lang="en-US" dirty="0" smtClean="0">
                <a:solidFill>
                  <a:srgbClr val="00FFFF"/>
                </a:solidFill>
              </a:rPr>
              <a:t>NATIONAL ASSEMBLY</a:t>
            </a:r>
          </a:p>
          <a:p>
            <a:endParaRPr lang="en-US" dirty="0" smtClean="0">
              <a:solidFill>
                <a:srgbClr val="00FFFF"/>
              </a:solidFill>
            </a:endParaRPr>
          </a:p>
          <a:p>
            <a:r>
              <a:rPr lang="en-US" dirty="0" smtClean="0"/>
              <a:t>Adopted the metric system &amp; abolished slavery 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NATIONAL CONVENTION</a:t>
            </a:r>
          </a:p>
          <a:p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/>
              <a:t>Created a constitutional monarchy</a:t>
            </a:r>
          </a:p>
          <a:p>
            <a:pPr algn="ctr">
              <a:buNone/>
            </a:pPr>
            <a:r>
              <a:rPr lang="en-US" dirty="0" smtClean="0">
                <a:solidFill>
                  <a:srgbClr val="00FFFF"/>
                </a:solidFill>
              </a:rPr>
              <a:t>NATIONAL ASSEMBLY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endParaRPr lang="en-US" dirty="0">
              <a:solidFill>
                <a:srgbClr val="FF5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6172200"/>
          </a:xfrm>
        </p:spPr>
        <p:txBody>
          <a:bodyPr/>
          <a:lstStyle/>
          <a:p>
            <a:pPr>
              <a:buNone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-152400" y="0"/>
            <a:ext cx="9525000" cy="6858000"/>
          </a:xfrm>
          <a:prstGeom prst="triangle">
            <a:avLst>
              <a:gd name="adj" fmla="val 49962"/>
            </a:avLst>
          </a:prstGeom>
          <a:solidFill>
            <a:schemeClr val="accent2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352800" y="914400"/>
            <a:ext cx="263783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FC000"/>
                </a:solidFill>
              </a:rPr>
              <a:t>1</a:t>
            </a:r>
            <a:r>
              <a:rPr lang="en-US" sz="2200" b="1" baseline="30000" dirty="0" smtClean="0">
                <a:solidFill>
                  <a:srgbClr val="FFC000"/>
                </a:solidFill>
              </a:rPr>
              <a:t>st</a:t>
            </a:r>
            <a:r>
              <a:rPr lang="en-US" sz="2200" b="1" dirty="0" smtClean="0">
                <a:solidFill>
                  <a:srgbClr val="FFC000"/>
                </a:solidFill>
              </a:rPr>
              <a:t> Estate </a:t>
            </a:r>
          </a:p>
          <a:p>
            <a:pPr algn="ctr"/>
            <a:r>
              <a:rPr lang="en-US" sz="2200" b="1" dirty="0" smtClean="0">
                <a:solidFill>
                  <a:srgbClr val="FFC000"/>
                </a:solidFill>
              </a:rPr>
              <a:t> Catholic clergy</a:t>
            </a:r>
          </a:p>
          <a:p>
            <a:pPr algn="ctr"/>
            <a:r>
              <a:rPr lang="en-US" sz="2200" b="1" dirty="0" smtClean="0">
                <a:solidFill>
                  <a:srgbClr val="FFC000"/>
                </a:solidFill>
              </a:rPr>
              <a:t>1% of the population</a:t>
            </a:r>
            <a:endParaRPr lang="en-US" sz="2200" b="1" dirty="0">
              <a:solidFill>
                <a:srgbClr val="FFC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52800" y="2133600"/>
            <a:ext cx="26378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846D2"/>
                </a:solidFill>
              </a:rPr>
              <a:t>2</a:t>
            </a:r>
            <a:r>
              <a:rPr lang="en-US" sz="2200" b="1" baseline="30000" dirty="0" smtClean="0">
                <a:solidFill>
                  <a:srgbClr val="F846D2"/>
                </a:solidFill>
              </a:rPr>
              <a:t>nd</a:t>
            </a:r>
            <a:r>
              <a:rPr lang="en-US" sz="2200" b="1" dirty="0" smtClean="0">
                <a:solidFill>
                  <a:srgbClr val="F846D2"/>
                </a:solidFill>
              </a:rPr>
              <a:t> Estate = nobles</a:t>
            </a:r>
          </a:p>
          <a:p>
            <a:pPr algn="ctr"/>
            <a:r>
              <a:rPr lang="en-US" sz="2200" b="1" dirty="0" smtClean="0">
                <a:solidFill>
                  <a:srgbClr val="F846D2"/>
                </a:solidFill>
              </a:rPr>
              <a:t>2% of the population</a:t>
            </a:r>
            <a:endParaRPr lang="en-US" sz="2200" b="1" dirty="0">
              <a:solidFill>
                <a:srgbClr val="F846D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28800" y="3429000"/>
            <a:ext cx="595310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7D94A"/>
                </a:solidFill>
              </a:rPr>
              <a:t>3</a:t>
            </a:r>
            <a:r>
              <a:rPr lang="en-US" sz="3200" b="1" baseline="30000" dirty="0" smtClean="0">
                <a:solidFill>
                  <a:srgbClr val="47D94A"/>
                </a:solidFill>
              </a:rPr>
              <a:t>rd</a:t>
            </a:r>
            <a:r>
              <a:rPr lang="en-US" sz="3200" b="1" dirty="0" smtClean="0">
                <a:solidFill>
                  <a:srgbClr val="47D94A"/>
                </a:solidFill>
              </a:rPr>
              <a:t> Estate = “commoners”</a:t>
            </a:r>
          </a:p>
          <a:p>
            <a:pPr algn="ctr"/>
            <a:r>
              <a:rPr lang="en-US" sz="3200" b="1" dirty="0" smtClean="0">
                <a:solidFill>
                  <a:srgbClr val="47D94A"/>
                </a:solidFill>
              </a:rPr>
              <a:t>97% of the population</a:t>
            </a:r>
          </a:p>
          <a:p>
            <a:pPr algn="ctr"/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80% of which are peasant farmers</a:t>
            </a:r>
          </a:p>
          <a:p>
            <a:pPr algn="ctr"/>
            <a:r>
              <a:rPr lang="en-US" sz="3200" b="1" dirty="0" smtClean="0">
                <a:solidFill>
                  <a:srgbClr val="47D94A"/>
                </a:solidFill>
              </a:rPr>
              <a:t>Also </a:t>
            </a:r>
            <a:r>
              <a:rPr lang="en-US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city artisans &amp; workers</a:t>
            </a:r>
          </a:p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And…the bourgeoisie</a:t>
            </a:r>
            <a:endParaRPr lang="en-US" sz="3200" b="1" dirty="0">
              <a:solidFill>
                <a:srgbClr val="FFFF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rot="5400000" flipH="1" flipV="1">
            <a:off x="3505200" y="3810000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276600" y="1981200"/>
            <a:ext cx="2743200" cy="158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590800" y="2895600"/>
            <a:ext cx="4038600" cy="158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5050"/>
                </a:solidFill>
              </a:rPr>
              <a:t>Abuses of the “Old Regime”</a:t>
            </a:r>
            <a:endParaRPr lang="en-US" dirty="0">
              <a:solidFill>
                <a:srgbClr val="FF5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61722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Disproportionate amount of the </a:t>
            </a:r>
            <a:r>
              <a:rPr lang="en-US" dirty="0" smtClean="0">
                <a:solidFill>
                  <a:srgbClr val="FFFF00"/>
                </a:solidFill>
              </a:rPr>
              <a:t>land, wealth, rights &amp; privileges </a:t>
            </a:r>
            <a:r>
              <a:rPr lang="en-US" dirty="0" smtClean="0"/>
              <a:t>are with the </a:t>
            </a:r>
            <a:r>
              <a:rPr lang="en-US" dirty="0" smtClean="0">
                <a:solidFill>
                  <a:srgbClr val="00FFFF"/>
                </a:solidFill>
              </a:rPr>
              <a:t>1</a:t>
            </a:r>
            <a:r>
              <a:rPr lang="en-US" baseline="30000" dirty="0" smtClean="0">
                <a:solidFill>
                  <a:srgbClr val="00FFFF"/>
                </a:solidFill>
              </a:rPr>
              <a:t>st</a:t>
            </a:r>
            <a:r>
              <a:rPr lang="en-US" dirty="0" smtClean="0">
                <a:solidFill>
                  <a:srgbClr val="00FFFF"/>
                </a:solidFill>
              </a:rPr>
              <a:t> two estates </a:t>
            </a:r>
            <a:r>
              <a:rPr lang="en-US" u="sng" dirty="0" smtClean="0">
                <a:solidFill>
                  <a:srgbClr val="FFC000"/>
                </a:solidFill>
              </a:rPr>
              <a:t>BUT</a:t>
            </a:r>
            <a:r>
              <a:rPr lang="en-US" dirty="0" smtClean="0"/>
              <a:t> the </a:t>
            </a:r>
            <a:r>
              <a:rPr lang="en-US" dirty="0" smtClean="0">
                <a:solidFill>
                  <a:srgbClr val="62CC7E"/>
                </a:solidFill>
              </a:rPr>
              <a:t>taxes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are paid by the </a:t>
            </a:r>
            <a:r>
              <a:rPr lang="en-US" dirty="0" smtClean="0">
                <a:solidFill>
                  <a:srgbClr val="44EA60"/>
                </a:solidFill>
              </a:rPr>
              <a:t>3</a:t>
            </a:r>
            <a:r>
              <a:rPr lang="en-US" baseline="30000" dirty="0" smtClean="0">
                <a:solidFill>
                  <a:srgbClr val="44EA60"/>
                </a:solidFill>
              </a:rPr>
              <a:t>rd</a:t>
            </a:r>
            <a:r>
              <a:rPr lang="en-US" dirty="0" smtClean="0">
                <a:solidFill>
                  <a:srgbClr val="44EA60"/>
                </a:solidFill>
              </a:rPr>
              <a:t> estate</a:t>
            </a:r>
            <a:r>
              <a:rPr lang="en-US" dirty="0" smtClean="0"/>
              <a:t>. . . </a:t>
            </a:r>
          </a:p>
          <a:p>
            <a:pPr algn="ctr"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80% of whom are peasants</a:t>
            </a:r>
          </a:p>
        </p:txBody>
      </p:sp>
      <p:pic>
        <p:nvPicPr>
          <p:cNvPr id="5" name="Picture 6" descr="drawing - sans culott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268413"/>
            <a:ext cx="2895600" cy="358958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" y="3733800"/>
            <a:ext cx="244336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C000"/>
                </a:solidFill>
              </a:rPr>
              <a:t>Taille</a:t>
            </a:r>
            <a:r>
              <a:rPr lang="en-US" sz="2400" b="1" dirty="0" smtClean="0"/>
              <a:t> </a:t>
            </a:r>
            <a:r>
              <a:rPr lang="en-US" sz="2400" dirty="0" smtClean="0"/>
              <a:t>– land tax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b="1" dirty="0" err="1" smtClean="0">
                <a:solidFill>
                  <a:srgbClr val="00FFFF"/>
                </a:solidFill>
              </a:rPr>
              <a:t>Gabelle</a:t>
            </a:r>
            <a:r>
              <a:rPr lang="en-US" sz="2400" dirty="0" smtClean="0"/>
              <a:t> – salt tax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Tithe </a:t>
            </a:r>
            <a:r>
              <a:rPr lang="en-US" sz="2400" dirty="0" smtClean="0"/>
              <a:t>– Church tax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096000" y="3657600"/>
            <a:ext cx="278262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2FFF8D"/>
                </a:solidFill>
              </a:rPr>
              <a:t>Corvee</a:t>
            </a:r>
            <a:r>
              <a:rPr lang="en-US" sz="2400" dirty="0" smtClean="0"/>
              <a:t> – road tax or </a:t>
            </a:r>
          </a:p>
          <a:p>
            <a:pPr algn="ctr"/>
            <a:r>
              <a:rPr lang="en-US" sz="2400" dirty="0" smtClean="0"/>
              <a:t>service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b="1" dirty="0" err="1" smtClean="0">
                <a:solidFill>
                  <a:srgbClr val="FF5050"/>
                </a:solidFill>
              </a:rPr>
              <a:t>Champart</a:t>
            </a:r>
            <a:r>
              <a:rPr lang="en-US" sz="2400" dirty="0" smtClean="0"/>
              <a:t> – farm </a:t>
            </a:r>
          </a:p>
          <a:p>
            <a:pPr algn="ctr"/>
            <a:r>
              <a:rPr lang="en-US" sz="2400" dirty="0" smtClean="0"/>
              <a:t>resources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Text Box 2"/>
          <p:cNvSpPr txBox="1">
            <a:spLocks noChangeArrowheads="1"/>
          </p:cNvSpPr>
          <p:nvPr/>
        </p:nvSpPr>
        <p:spPr bwMode="auto">
          <a:xfrm>
            <a:off x="990600" y="801688"/>
            <a:ext cx="71913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Socio-Economic Data, 1789</a:t>
            </a:r>
          </a:p>
        </p:txBody>
      </p:sp>
      <p:pic>
        <p:nvPicPr>
          <p:cNvPr id="534531" name="Picture 3"/>
          <p:cNvPicPr>
            <a:picLocks noChangeAspect="1" noChangeArrowheads="1"/>
          </p:cNvPicPr>
          <p:nvPr/>
        </p:nvPicPr>
        <p:blipFill>
          <a:blip r:embed="rId3" cstate="print">
            <a:lum contrast="18000"/>
          </a:blip>
          <a:srcRect l="1295" t="10001" r="1295" b="32857"/>
          <a:stretch>
            <a:fillRect/>
          </a:stretch>
        </p:blipFill>
        <p:spPr bwMode="auto">
          <a:xfrm>
            <a:off x="838200" y="2667000"/>
            <a:ext cx="7543800" cy="1604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6899</TotalTime>
  <Words>3055</Words>
  <Application>Microsoft Office PowerPoint</Application>
  <PresentationFormat>On-screen Show (4:3)</PresentationFormat>
  <Paragraphs>561</Paragraphs>
  <Slides>67</Slides>
  <Notes>60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67</vt:i4>
      </vt:variant>
    </vt:vector>
  </HeadingPairs>
  <TitlesOfParts>
    <vt:vector size="70" baseType="lpstr">
      <vt:lpstr>Office Theme</vt:lpstr>
      <vt:lpstr>PhotoImpact</vt:lpstr>
      <vt:lpstr>Chart</vt:lpstr>
      <vt:lpstr>The French Revolution</vt:lpstr>
      <vt:lpstr>DO NOW:</vt:lpstr>
      <vt:lpstr>France</vt:lpstr>
      <vt:lpstr>The French Revolution (1789-99)</vt:lpstr>
      <vt:lpstr>Abuses of the “Old Regime”</vt:lpstr>
      <vt:lpstr>Abuses of the “Old Regime”</vt:lpstr>
      <vt:lpstr>Slide 7</vt:lpstr>
      <vt:lpstr>Abuses of the “Old Regime”</vt:lpstr>
      <vt:lpstr>Slide 9</vt:lpstr>
      <vt:lpstr>Slide 10</vt:lpstr>
      <vt:lpstr>Abuses of the “Old Regime”</vt:lpstr>
      <vt:lpstr>What message does this image convey about French society?</vt:lpstr>
      <vt:lpstr>Causes of the French Revolution</vt:lpstr>
      <vt:lpstr>Causes of the French Revolution</vt:lpstr>
      <vt:lpstr>Causes of the French Revolution</vt:lpstr>
      <vt:lpstr>Causes of the French Revolution</vt:lpstr>
      <vt:lpstr>Louis XVI</vt:lpstr>
      <vt:lpstr>Moderate start to Revolution</vt:lpstr>
      <vt:lpstr>The Estates-General</vt:lpstr>
      <vt:lpstr>The French Revolution</vt:lpstr>
      <vt:lpstr>“Tennis Court Oath”</vt:lpstr>
      <vt:lpstr>Storming the Bastille</vt:lpstr>
      <vt:lpstr>“Bastille Day” – July 14 French Independence Day </vt:lpstr>
      <vt:lpstr>The Great Fear &amp; Violence</vt:lpstr>
      <vt:lpstr>Moderate Phase of the Revolution</vt:lpstr>
      <vt:lpstr>Group Timeline Activity</vt:lpstr>
      <vt:lpstr>Work of the National Assembly (1789-1791)</vt:lpstr>
      <vt:lpstr>Timeline of the Revolution</vt:lpstr>
      <vt:lpstr>Work of the National Assembly (1789-1791)</vt:lpstr>
      <vt:lpstr>Declaration of the Rights of Man</vt:lpstr>
      <vt:lpstr>Timeline of the Revolution</vt:lpstr>
      <vt:lpstr>Work of the National Assembly (1789-1791)</vt:lpstr>
      <vt:lpstr>Work of the National Assembly (1789-1791)</vt:lpstr>
      <vt:lpstr>Timeline of Revolution</vt:lpstr>
      <vt:lpstr>The Friend of the People – Jean Paul Marat</vt:lpstr>
      <vt:lpstr>Louis’s Reaction</vt:lpstr>
      <vt:lpstr>Louis’s Reaction</vt:lpstr>
      <vt:lpstr>Timeline of Revolution</vt:lpstr>
      <vt:lpstr>DO NOW</vt:lpstr>
      <vt:lpstr>Constitution of 1791</vt:lpstr>
      <vt:lpstr>Constitution of 1791</vt:lpstr>
      <vt:lpstr>What went wrong???</vt:lpstr>
      <vt:lpstr>Timeline of Revolution</vt:lpstr>
      <vt:lpstr>Louis’s Reaction</vt:lpstr>
      <vt:lpstr>What went wrong???</vt:lpstr>
      <vt:lpstr>What went wrong???</vt:lpstr>
      <vt:lpstr>Timeline of Revolution</vt:lpstr>
      <vt:lpstr>What went wrong???</vt:lpstr>
      <vt:lpstr>What was the guillotine???</vt:lpstr>
      <vt:lpstr>What went wrong???</vt:lpstr>
      <vt:lpstr>National Convention (1792-95)</vt:lpstr>
      <vt:lpstr>National Convention (1792-95)</vt:lpstr>
      <vt:lpstr>Timeline of Revolution</vt:lpstr>
      <vt:lpstr>Execution of the King – Jan 21, 1793</vt:lpstr>
      <vt:lpstr>IS THE KING GUILTY OF TREASON?</vt:lpstr>
      <vt:lpstr>Should Louis XVI have been executed?</vt:lpstr>
      <vt:lpstr>Committee of Public Safety</vt:lpstr>
      <vt:lpstr>Slide 58</vt:lpstr>
      <vt:lpstr>Reign of Terror (1793-1794)</vt:lpstr>
      <vt:lpstr>Was “the Terror” justified?</vt:lpstr>
      <vt:lpstr>Thermidorean Reaction (July 27, 1794)</vt:lpstr>
      <vt:lpstr>Matching Self-Assessment</vt:lpstr>
      <vt:lpstr>National Assembly or National Convention???</vt:lpstr>
      <vt:lpstr>National Assembly or National Convention???</vt:lpstr>
      <vt:lpstr>National Assembly or National Convention???</vt:lpstr>
      <vt:lpstr>National Assembly or National Convention???</vt:lpstr>
      <vt:lpstr>National Assembly or National Convention???</vt:lpstr>
    </vt:vector>
  </TitlesOfParts>
  <Company>Jackson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French Revolution (1789-99)</dc:title>
  <dc:creator>gregas</dc:creator>
  <cp:lastModifiedBy>admin</cp:lastModifiedBy>
  <cp:revision>327</cp:revision>
  <dcterms:created xsi:type="dcterms:W3CDTF">2007-11-01T15:45:09Z</dcterms:created>
  <dcterms:modified xsi:type="dcterms:W3CDTF">2016-12-08T19:03:17Z</dcterms:modified>
</cp:coreProperties>
</file>