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63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notesSlides/notesSlide39.xml" ContentType="application/vnd.openxmlformats-officedocument.presentationml.notesSlide+xml"/>
  <Override PartName="/ppt/notesSlides/notesSlide57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64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53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60.xml" ContentType="application/vnd.openxmlformats-officedocument.presentationml.notesSlide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65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59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66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Default Extension="jpeg" ContentType="image/jpeg"/>
  <Override PartName="/ppt/notesSlides/notesSlide37.xml" ContentType="application/vnd.openxmlformats-officedocument.presentationml.notesSlide+xml"/>
  <Override PartName="/ppt/notesSlides/notesSlide55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62.xml" ContentType="application/vnd.openxmlformats-officedocument.presentationml.notesSlide+xml"/>
  <Override PartName="/ppt/slides/slide20.xml" ContentType="application/vnd.openxmlformats-officedocument.presentationml.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5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64" r:id="rId1"/>
  </p:sldMasterIdLst>
  <p:notesMasterIdLst>
    <p:notesMasterId r:id="rId79"/>
  </p:notesMasterIdLst>
  <p:handoutMasterIdLst>
    <p:handoutMasterId r:id="rId80"/>
  </p:handoutMasterIdLst>
  <p:sldIdLst>
    <p:sldId id="280" r:id="rId2"/>
    <p:sldId id="274" r:id="rId3"/>
    <p:sldId id="348" r:id="rId4"/>
    <p:sldId id="355" r:id="rId5"/>
    <p:sldId id="346" r:id="rId6"/>
    <p:sldId id="347" r:id="rId7"/>
    <p:sldId id="344" r:id="rId8"/>
    <p:sldId id="345" r:id="rId9"/>
    <p:sldId id="256" r:id="rId10"/>
    <p:sldId id="270" r:id="rId11"/>
    <p:sldId id="278" r:id="rId12"/>
    <p:sldId id="318" r:id="rId13"/>
    <p:sldId id="279" r:id="rId14"/>
    <p:sldId id="281" r:id="rId15"/>
    <p:sldId id="257" r:id="rId16"/>
    <p:sldId id="284" r:id="rId17"/>
    <p:sldId id="282" r:id="rId18"/>
    <p:sldId id="283" r:id="rId19"/>
    <p:sldId id="343" r:id="rId20"/>
    <p:sldId id="298" r:id="rId21"/>
    <p:sldId id="258" r:id="rId22"/>
    <p:sldId id="285" r:id="rId23"/>
    <p:sldId id="350" r:id="rId24"/>
    <p:sldId id="259" r:id="rId25"/>
    <p:sldId id="286" r:id="rId26"/>
    <p:sldId id="300" r:id="rId27"/>
    <p:sldId id="271" r:id="rId28"/>
    <p:sldId id="356" r:id="rId29"/>
    <p:sldId id="349" r:id="rId30"/>
    <p:sldId id="287" r:id="rId31"/>
    <p:sldId id="260" r:id="rId32"/>
    <p:sldId id="290" r:id="rId33"/>
    <p:sldId id="288" r:id="rId34"/>
    <p:sldId id="291" r:id="rId35"/>
    <p:sldId id="289" r:id="rId36"/>
    <p:sldId id="299" r:id="rId37"/>
    <p:sldId id="293" r:id="rId38"/>
    <p:sldId id="292" r:id="rId39"/>
    <p:sldId id="261" r:id="rId40"/>
    <p:sldId id="294" r:id="rId41"/>
    <p:sldId id="295" r:id="rId42"/>
    <p:sldId id="336" r:id="rId43"/>
    <p:sldId id="264" r:id="rId44"/>
    <p:sldId id="301" r:id="rId45"/>
    <p:sldId id="265" r:id="rId46"/>
    <p:sldId id="352" r:id="rId47"/>
    <p:sldId id="272" r:id="rId48"/>
    <p:sldId id="302" r:id="rId49"/>
    <p:sldId id="266" r:id="rId50"/>
    <p:sldId id="303" r:id="rId51"/>
    <p:sldId id="267" r:id="rId52"/>
    <p:sldId id="304" r:id="rId53"/>
    <p:sldId id="320" r:id="rId54"/>
    <p:sldId id="310" r:id="rId55"/>
    <p:sldId id="313" r:id="rId56"/>
    <p:sldId id="309" r:id="rId57"/>
    <p:sldId id="353" r:id="rId58"/>
    <p:sldId id="306" r:id="rId59"/>
    <p:sldId id="316" r:id="rId60"/>
    <p:sldId id="268" r:id="rId61"/>
    <p:sldId id="312" r:id="rId62"/>
    <p:sldId id="307" r:id="rId63"/>
    <p:sldId id="324" r:id="rId64"/>
    <p:sldId id="325" r:id="rId65"/>
    <p:sldId id="305" r:id="rId66"/>
    <p:sldId id="308" r:id="rId67"/>
    <p:sldId id="342" r:id="rId68"/>
    <p:sldId id="341" r:id="rId69"/>
    <p:sldId id="330" r:id="rId70"/>
    <p:sldId id="332" r:id="rId71"/>
    <p:sldId id="333" r:id="rId72"/>
    <p:sldId id="334" r:id="rId73"/>
    <p:sldId id="335" r:id="rId74"/>
    <p:sldId id="354" r:id="rId75"/>
    <p:sldId id="339" r:id="rId76"/>
    <p:sldId id="328" r:id="rId77"/>
    <p:sldId id="331" r:id="rId78"/>
  </p:sldIdLst>
  <p:sldSz cx="9144000" cy="6858000" type="screen4x3"/>
  <p:notesSz cx="700405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2EEE8"/>
    <a:srgbClr val="66FF99"/>
    <a:srgbClr val="FF99FF"/>
    <a:srgbClr val="44FB25"/>
    <a:srgbClr val="0DD9E3"/>
    <a:srgbClr val="BC8FDD"/>
    <a:srgbClr val="FF505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128" autoAdjust="0"/>
    <p:restoredTop sz="94660"/>
  </p:normalViewPr>
  <p:slideViewPr>
    <p:cSldViewPr>
      <p:cViewPr varScale="1">
        <p:scale>
          <a:sx n="68" d="100"/>
          <a:sy n="68" d="100"/>
        </p:scale>
        <p:origin x="-58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4772" cy="464662"/>
          </a:xfrm>
          <a:prstGeom prst="rect">
            <a:avLst/>
          </a:prstGeom>
        </p:spPr>
        <p:txBody>
          <a:bodyPr vert="horz" lIns="91330" tIns="45665" rIns="91330" bIns="4566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67695" y="0"/>
            <a:ext cx="3034772" cy="464662"/>
          </a:xfrm>
          <a:prstGeom prst="rect">
            <a:avLst/>
          </a:prstGeom>
        </p:spPr>
        <p:txBody>
          <a:bodyPr vert="horz" lIns="91330" tIns="45665" rIns="91330" bIns="45665" rtlCol="0"/>
          <a:lstStyle>
            <a:lvl1pPr algn="r">
              <a:defRPr sz="1200"/>
            </a:lvl1pPr>
          </a:lstStyle>
          <a:p>
            <a:fld id="{3ECD4E0B-F751-448F-BED7-904ABE671656}" type="datetimeFigureOut">
              <a:rPr lang="en-US" smtClean="0"/>
              <a:pPr/>
              <a:t>12/19/2016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30153"/>
            <a:ext cx="3034772" cy="464662"/>
          </a:xfrm>
          <a:prstGeom prst="rect">
            <a:avLst/>
          </a:prstGeom>
        </p:spPr>
        <p:txBody>
          <a:bodyPr vert="horz" lIns="91330" tIns="45665" rIns="91330" bIns="4566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67695" y="8830153"/>
            <a:ext cx="3034772" cy="464662"/>
          </a:xfrm>
          <a:prstGeom prst="rect">
            <a:avLst/>
          </a:prstGeom>
        </p:spPr>
        <p:txBody>
          <a:bodyPr vert="horz" lIns="91330" tIns="45665" rIns="91330" bIns="45665" rtlCol="0" anchor="b"/>
          <a:lstStyle>
            <a:lvl1pPr algn="r">
              <a:defRPr sz="1200"/>
            </a:lvl1pPr>
          </a:lstStyle>
          <a:p>
            <a:fld id="{B2BC6649-F9CA-493C-B873-F719A190FAA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754576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4772" cy="464662"/>
          </a:xfrm>
          <a:prstGeom prst="rect">
            <a:avLst/>
          </a:prstGeom>
        </p:spPr>
        <p:txBody>
          <a:bodyPr vert="horz" lIns="91330" tIns="45665" rIns="91330" bIns="4566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67695" y="0"/>
            <a:ext cx="3034772" cy="464662"/>
          </a:xfrm>
          <a:prstGeom prst="rect">
            <a:avLst/>
          </a:prstGeom>
        </p:spPr>
        <p:txBody>
          <a:bodyPr vert="horz" lIns="91330" tIns="45665" rIns="91330" bIns="45665" rtlCol="0"/>
          <a:lstStyle>
            <a:lvl1pPr algn="r">
              <a:defRPr sz="1200"/>
            </a:lvl1pPr>
          </a:lstStyle>
          <a:p>
            <a:fld id="{8C68DB9D-7566-45C2-9690-419D65F5D55D}" type="datetimeFigureOut">
              <a:rPr lang="en-US" smtClean="0"/>
              <a:pPr/>
              <a:t>12/19/2016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79513" y="698500"/>
            <a:ext cx="4645025" cy="34845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330" tIns="45665" rIns="91330" bIns="45665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0089" y="4415079"/>
            <a:ext cx="5603873" cy="4183539"/>
          </a:xfrm>
          <a:prstGeom prst="rect">
            <a:avLst/>
          </a:prstGeom>
        </p:spPr>
        <p:txBody>
          <a:bodyPr vert="horz" lIns="91330" tIns="45665" rIns="91330" bIns="45665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30153"/>
            <a:ext cx="3034772" cy="464662"/>
          </a:xfrm>
          <a:prstGeom prst="rect">
            <a:avLst/>
          </a:prstGeom>
        </p:spPr>
        <p:txBody>
          <a:bodyPr vert="horz" lIns="91330" tIns="45665" rIns="91330" bIns="4566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67695" y="8830153"/>
            <a:ext cx="3034772" cy="464662"/>
          </a:xfrm>
          <a:prstGeom prst="rect">
            <a:avLst/>
          </a:prstGeom>
        </p:spPr>
        <p:txBody>
          <a:bodyPr vert="horz" lIns="91330" tIns="45665" rIns="91330" bIns="45665" rtlCol="0" anchor="b"/>
          <a:lstStyle>
            <a:lvl1pPr algn="r">
              <a:defRPr sz="1200"/>
            </a:lvl1pPr>
          </a:lstStyle>
          <a:p>
            <a:fld id="{6EEEAE4E-611B-4A19-9050-F13D903EE03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829207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EEAE4E-611B-4A19-9050-F13D903EE03D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EEAE4E-611B-4A19-9050-F13D903EE03D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EEAE4E-611B-4A19-9050-F13D903EE03D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EEAE4E-611B-4A19-9050-F13D903EE03D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EEAE4E-611B-4A19-9050-F13D903EE03D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EEAE4E-611B-4A19-9050-F13D903EE03D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EEAE4E-611B-4A19-9050-F13D903EE03D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EEAE4E-611B-4A19-9050-F13D903EE03D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EEAE4E-611B-4A19-9050-F13D903EE03D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EEAE4E-611B-4A19-9050-F13D903EE03D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EEAE4E-611B-4A19-9050-F13D903EE03D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2169DB-5E74-4269-9DC7-162F3E05057B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EEAE4E-611B-4A19-9050-F13D903EE03D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EEAE4E-611B-4A19-9050-F13D903EE03D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EEAE4E-611B-4A19-9050-F13D903EE03D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EEAE4E-611B-4A19-9050-F13D903EE03D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EEAE4E-611B-4A19-9050-F13D903EE03D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EEAE4E-611B-4A19-9050-F13D903EE03D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EEAE4E-611B-4A19-9050-F13D903EE03D}" type="slidenum">
              <a:rPr lang="en-US" smtClean="0"/>
              <a:pPr/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EEAE4E-611B-4A19-9050-F13D903EE03D}" type="slidenum">
              <a:rPr lang="en-US" smtClean="0"/>
              <a:pPr/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EEAE4E-611B-4A19-9050-F13D903EE03D}" type="slidenum">
              <a:rPr lang="en-US" smtClean="0"/>
              <a:pPr/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EEAE4E-611B-4A19-9050-F13D903EE03D}" type="slidenum">
              <a:rPr lang="en-US" smtClean="0"/>
              <a:pPr/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EEAE4E-611B-4A19-9050-F13D903EE03D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EEAE4E-611B-4A19-9050-F13D903EE03D}" type="slidenum">
              <a:rPr lang="en-US" smtClean="0"/>
              <a:pPr/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EEAE4E-611B-4A19-9050-F13D903EE03D}" type="slidenum">
              <a:rPr lang="en-US" smtClean="0"/>
              <a:pPr/>
              <a:t>40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EEAE4E-611B-4A19-9050-F13D903EE03D}" type="slidenum">
              <a:rPr lang="en-US" smtClean="0"/>
              <a:pPr/>
              <a:t>41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EEAE4E-611B-4A19-9050-F13D903EE03D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0889842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EEAE4E-611B-4A19-9050-F13D903EE03D}" type="slidenum">
              <a:rPr lang="en-US" smtClean="0"/>
              <a:pPr/>
              <a:t>43</a:t>
            </a:fld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EEAE4E-611B-4A19-9050-F13D903EE03D}" type="slidenum">
              <a:rPr lang="en-US" smtClean="0"/>
              <a:pPr/>
              <a:t>44</a:t>
            </a:fld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EEAE4E-611B-4A19-9050-F13D903EE03D}" type="slidenum">
              <a:rPr lang="en-US" smtClean="0"/>
              <a:pPr/>
              <a:t>45</a:t>
            </a:fld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C6CDC0-0C80-446A-B812-020DE9A72DAC}" type="slidenum">
              <a:rPr lang="en-US" smtClean="0"/>
              <a:pPr/>
              <a:t>46</a:t>
            </a:fld>
            <a:endParaRPr lang="en-US" dirty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EEAE4E-611B-4A19-9050-F13D903EE03D}" type="slidenum">
              <a:rPr lang="en-US" smtClean="0"/>
              <a:pPr/>
              <a:t>47</a:t>
            </a:fld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EEAE4E-611B-4A19-9050-F13D903EE03D}" type="slidenum">
              <a:rPr lang="en-US" smtClean="0"/>
              <a:pPr/>
              <a:t>48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EEAE4E-611B-4A19-9050-F13D903EE03D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EEAE4E-611B-4A19-9050-F13D903EE03D}" type="slidenum">
              <a:rPr lang="en-US" smtClean="0"/>
              <a:pPr/>
              <a:t>49</a:t>
            </a:fld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EEAE4E-611B-4A19-9050-F13D903EE03D}" type="slidenum">
              <a:rPr lang="en-US" smtClean="0"/>
              <a:pPr/>
              <a:t>50</a:t>
            </a:fld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EEAE4E-611B-4A19-9050-F13D903EE03D}" type="slidenum">
              <a:rPr lang="en-US" smtClean="0"/>
              <a:pPr/>
              <a:t>51</a:t>
            </a:fld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EEAE4E-611B-4A19-9050-F13D903EE03D}" type="slidenum">
              <a:rPr lang="en-US" smtClean="0"/>
              <a:pPr/>
              <a:t>52</a:t>
            </a:fld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EEAE4E-611B-4A19-9050-F13D903EE03D}" type="slidenum">
              <a:rPr lang="en-US" smtClean="0"/>
              <a:pPr/>
              <a:t>53</a:t>
            </a:fld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EEAE4E-611B-4A19-9050-F13D903EE03D}" type="slidenum">
              <a:rPr lang="en-US" smtClean="0"/>
              <a:pPr/>
              <a:t>54</a:t>
            </a:fld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EEAE4E-611B-4A19-9050-F13D903EE03D}" type="slidenum">
              <a:rPr lang="en-US" smtClean="0"/>
              <a:pPr/>
              <a:t>55</a:t>
            </a:fld>
            <a:endParaRPr 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EEAE4E-611B-4A19-9050-F13D903EE03D}" type="slidenum">
              <a:rPr lang="en-US" smtClean="0"/>
              <a:pPr/>
              <a:t>56</a:t>
            </a:fld>
            <a:endParaRPr 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EEAE4E-611B-4A19-9050-F13D903EE03D}" type="slidenum">
              <a:rPr lang="en-US" smtClean="0"/>
              <a:pPr/>
              <a:t>58</a:t>
            </a:fld>
            <a:endParaRPr 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EEAE4E-611B-4A19-9050-F13D903EE03D}" type="slidenum">
              <a:rPr lang="en-US" smtClean="0"/>
              <a:pPr/>
              <a:t>59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EEAE4E-611B-4A19-9050-F13D903EE03D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EEAE4E-611B-4A19-9050-F13D903EE03D}" type="slidenum">
              <a:rPr lang="en-US" smtClean="0"/>
              <a:pPr/>
              <a:t>60</a:t>
            </a:fld>
            <a:endParaRPr 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3F7716-E2C1-4956-9FFA-1DAA8039ACB3}" type="slidenum">
              <a:rPr lang="en-US" smtClean="0"/>
              <a:pPr/>
              <a:t>61</a:t>
            </a:fld>
            <a:endParaRPr 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EEAE4E-611B-4A19-9050-F13D903EE03D}" type="slidenum">
              <a:rPr lang="en-US" smtClean="0"/>
              <a:pPr/>
              <a:t>62</a:t>
            </a:fld>
            <a:endParaRPr lang="en-US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3F7716-E2C1-4956-9FFA-1DAA8039ACB3}" type="slidenum">
              <a:rPr lang="en-US" smtClean="0"/>
              <a:pPr/>
              <a:t>63</a:t>
            </a:fld>
            <a:endParaRPr lang="en-US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3F7716-E2C1-4956-9FFA-1DAA8039ACB3}" type="slidenum">
              <a:rPr lang="en-US" smtClean="0"/>
              <a:pPr/>
              <a:t>64</a:t>
            </a:fld>
            <a:endParaRPr lang="en-US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EEAE4E-611B-4A19-9050-F13D903EE03D}" type="slidenum">
              <a:rPr lang="en-US" smtClean="0"/>
              <a:pPr/>
              <a:t>65</a:t>
            </a:fld>
            <a:endParaRPr lang="en-US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EEAE4E-611B-4A19-9050-F13D903EE03D}" type="slidenum">
              <a:rPr lang="en-US" smtClean="0"/>
              <a:pPr/>
              <a:t>66</a:t>
            </a:fld>
            <a:endParaRPr lang="en-US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3F7716-E2C1-4956-9FFA-1DAA8039ACB3}" type="slidenum">
              <a:rPr lang="en-US" smtClean="0"/>
              <a:pPr/>
              <a:t>67</a:t>
            </a:fld>
            <a:endParaRPr lang="en-US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3F7716-E2C1-4956-9FFA-1DAA8039ACB3}" type="slidenum">
              <a:rPr lang="en-US" smtClean="0"/>
              <a:pPr/>
              <a:t>68</a:t>
            </a:fld>
            <a:endParaRPr lang="en-US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3F7716-E2C1-4956-9FFA-1DAA8039ACB3}" type="slidenum">
              <a:rPr lang="en-US" smtClean="0"/>
              <a:pPr/>
              <a:t>69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EEAE4E-611B-4A19-9050-F13D903EE03D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3F7716-E2C1-4956-9FFA-1DAA8039ACB3}" type="slidenum">
              <a:rPr lang="en-US" smtClean="0"/>
              <a:pPr/>
              <a:t>70</a:t>
            </a:fld>
            <a:endParaRPr lang="en-US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3F7716-E2C1-4956-9FFA-1DAA8039ACB3}" type="slidenum">
              <a:rPr lang="en-US" smtClean="0"/>
              <a:pPr/>
              <a:t>71</a:t>
            </a:fld>
            <a:endParaRPr lang="en-US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3F7716-E2C1-4956-9FFA-1DAA8039ACB3}" type="slidenum">
              <a:rPr lang="en-US" smtClean="0"/>
              <a:pPr/>
              <a:t>72</a:t>
            </a:fld>
            <a:endParaRPr lang="en-US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3F7716-E2C1-4956-9FFA-1DAA8039ACB3}" type="slidenum">
              <a:rPr lang="en-US" smtClean="0"/>
              <a:pPr/>
              <a:t>73</a:t>
            </a:fld>
            <a:endParaRPr lang="en-US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3F7716-E2C1-4956-9FFA-1DAA8039ACB3}" type="slidenum">
              <a:rPr lang="en-US" smtClean="0"/>
              <a:pPr/>
              <a:t>75</a:t>
            </a:fld>
            <a:endParaRPr lang="en-US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3F7716-E2C1-4956-9FFA-1DAA8039ACB3}" type="slidenum">
              <a:rPr lang="en-US" smtClean="0"/>
              <a:pPr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52532134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3F7716-E2C1-4956-9FFA-1DAA8039ACB3}" type="slidenum">
              <a:rPr lang="en-US" smtClean="0"/>
              <a:pPr/>
              <a:t>77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EEAE4E-611B-4A19-9050-F13D903EE03D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EEAE4E-611B-4A19-9050-F13D903EE03D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EEAE4E-611B-4A19-9050-F13D903EE03D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C44F66C-0601-4EF6-A6A8-E9809D816E61}" type="datetimeFigureOut">
              <a:rPr lang="en-US" smtClean="0"/>
              <a:pPr/>
              <a:t>12/19/2016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082DB61-D74C-4FE8-9FFC-0C6B48784E8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9" name="Rectangle 38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0" name="Rectangle 39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1" name="Rectangle 40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42" name="Rectangle 41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tIns="45720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56" name="Rectangle 55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5" name="Rectangle 64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6" name="Rectangle 65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7" name="Rectangle 66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C44F66C-0601-4EF6-A6A8-E9809D816E61}" type="datetimeFigureOut">
              <a:rPr lang="en-US" smtClean="0"/>
              <a:pPr/>
              <a:t>12/19/2016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082DB61-D74C-4FE8-9FFC-0C6B48784E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C44F66C-0601-4EF6-A6A8-E9809D816E61}" type="datetimeFigureOut">
              <a:rPr lang="en-US" smtClean="0"/>
              <a:pPr/>
              <a:t>12/19/2016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082DB61-D74C-4FE8-9FFC-0C6B48784E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C44F66C-0601-4EF6-A6A8-E9809D816E61}" type="datetimeFigureOut">
              <a:rPr lang="en-US" smtClean="0"/>
              <a:pPr/>
              <a:t>12/19/2016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082DB61-D74C-4FE8-9FFC-0C6B48784E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3"/>
          <p:cNvSpPr>
            <a:spLocks/>
          </p:cNvSpPr>
          <p:nvPr/>
        </p:nvSpPr>
        <p:spPr bwMode="auto">
          <a:xfrm>
            <a:off x="4828952" y="1073888"/>
            <a:ext cx="4322136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>
            <a:off x="373966" y="0"/>
            <a:ext cx="5514536" cy="661533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3" name="Freeform 12"/>
          <p:cNvSpPr>
            <a:spLocks/>
          </p:cNvSpPr>
          <p:nvPr/>
        </p:nvSpPr>
        <p:spPr bwMode="auto">
          <a:xfrm rot="5236414">
            <a:off x="4462128" y="1483600"/>
            <a:ext cx="4114800" cy="118872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7" name="Freeform 16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8" name="Freeform 17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9" name="Freeform 18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0" name="Freeform 19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1" name="Freeform 20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2" name="Freeform 21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3" name="Freeform 22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4" name="Freeform 23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5" name="Freeform 24"/>
          <p:cNvSpPr>
            <a:spLocks/>
          </p:cNvSpPr>
          <p:nvPr/>
        </p:nvSpPr>
        <p:spPr bwMode="auto">
          <a:xfrm>
            <a:off x="366824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6" name="Freeform 25"/>
          <p:cNvSpPr>
            <a:spLocks/>
          </p:cNvSpPr>
          <p:nvPr/>
        </p:nvSpPr>
        <p:spPr bwMode="auto">
          <a:xfrm>
            <a:off x="366824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7" name="Freeform 26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tIns="45720" bIns="0" anchor="t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C44F66C-0601-4EF6-A6A8-E9809D816E61}" type="datetimeFigureOut">
              <a:rPr lang="en-US" smtClean="0"/>
              <a:pPr/>
              <a:t>12/19/2016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082DB61-D74C-4FE8-9FFC-0C6B48784E8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63160" y="402264"/>
            <a:ext cx="850392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 flipH="1">
            <a:off x="371538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Rectangle 8"/>
          <p:cNvSpPr/>
          <p:nvPr/>
        </p:nvSpPr>
        <p:spPr>
          <a:xfrm flipH="1">
            <a:off x="411109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0" name="Rectangle 9"/>
          <p:cNvSpPr/>
          <p:nvPr/>
        </p:nvSpPr>
        <p:spPr>
          <a:xfrm flipH="1">
            <a:off x="44845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 flipH="1">
            <a:off x="476702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Rectangle 11"/>
          <p:cNvSpPr/>
          <p:nvPr/>
        </p:nvSpPr>
        <p:spPr>
          <a:xfrm>
            <a:off x="500478" y="680477"/>
            <a:ext cx="36576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C44F66C-0601-4EF6-A6A8-E9809D816E61}" type="datetimeFigureOut">
              <a:rPr lang="en-US" smtClean="0"/>
              <a:pPr/>
              <a:t>12/19/2016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082DB61-D74C-4FE8-9FFC-0C6B48784E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0" y="402265"/>
            <a:ext cx="886708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 anchor="t"/>
          <a:lstStyle>
            <a:lvl1pPr>
              <a:defRPr sz="400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C44F66C-0601-4EF6-A6A8-E9809D816E61}" type="datetimeFigureOut">
              <a:rPr lang="en-US" smtClean="0"/>
              <a:pPr/>
              <a:t>12/19/2016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082DB61-D74C-4FE8-9FFC-0C6B48784E8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87790" y="680477"/>
            <a:ext cx="45720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7" name="Rectangle 16"/>
          <p:cNvSpPr/>
          <p:nvPr/>
        </p:nvSpPr>
        <p:spPr>
          <a:xfrm>
            <a:off x="47305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8" name="Rectangle 17"/>
          <p:cNvSpPr/>
          <p:nvPr/>
        </p:nvSpPr>
        <p:spPr>
          <a:xfrm>
            <a:off x="2825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>
          <a:xfrm>
            <a:off x="0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0" name="Rectangle 19"/>
          <p:cNvSpPr/>
          <p:nvPr/>
        </p:nvSpPr>
        <p:spPr>
          <a:xfrm flipH="1">
            <a:off x="149770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1" name="Rectangle 20"/>
          <p:cNvSpPr/>
          <p:nvPr/>
        </p:nvSpPr>
        <p:spPr>
          <a:xfrm flipH="1">
            <a:off x="189341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Rectangle 21"/>
          <p:cNvSpPr/>
          <p:nvPr/>
        </p:nvSpPr>
        <p:spPr>
          <a:xfrm flipH="1">
            <a:off x="22668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9" name="Rectangle 28"/>
          <p:cNvSpPr/>
          <p:nvPr/>
        </p:nvSpPr>
        <p:spPr>
          <a:xfrm flipH="1">
            <a:off x="254934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30" name="Rectangle 29"/>
          <p:cNvSpPr/>
          <p:nvPr/>
        </p:nvSpPr>
        <p:spPr>
          <a:xfrm>
            <a:off x="278710" y="680477"/>
            <a:ext cx="36576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C44F66C-0601-4EF6-A6A8-E9809D816E61}" type="datetimeFigureOut">
              <a:rPr lang="en-US" smtClean="0"/>
              <a:pPr/>
              <a:t>12/19/2016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082DB61-D74C-4FE8-9FFC-0C6B48784E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C44F66C-0601-4EF6-A6A8-E9809D816E61}" type="datetimeFigureOut">
              <a:rPr lang="en-US" smtClean="0"/>
              <a:pPr/>
              <a:t>12/19/2016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082DB61-D74C-4FE8-9FFC-0C6B48784E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C44F66C-0601-4EF6-A6A8-E9809D816E61}" type="datetimeFigureOut">
              <a:rPr lang="en-US" smtClean="0"/>
              <a:pPr/>
              <a:t>12/19/2016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082DB61-D74C-4FE8-9FFC-0C6B48784E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68032" y="0"/>
            <a:ext cx="8778240" cy="1878037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363195" y="1885028"/>
            <a:ext cx="8782622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Group 9"/>
          <p:cNvGrpSpPr/>
          <p:nvPr/>
        </p:nvGrpSpPr>
        <p:grpSpPr>
          <a:xfrm rot="5400000">
            <a:off x="8514581" y="1219200"/>
            <a:ext cx="132763" cy="128466"/>
            <a:chOff x="6668087" y="1297746"/>
            <a:chExt cx="161840" cy="156602"/>
          </a:xfrm>
        </p:grpSpPr>
        <p:cxnSp>
          <p:nvCxnSpPr>
            <p:cNvPr id="15" name="Straight Connector 14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grpSp>
        <p:nvGrpSpPr>
          <p:cNvPr id="14" name="Group 13"/>
          <p:cNvGrpSpPr/>
          <p:nvPr/>
        </p:nvGrpSpPr>
        <p:grpSpPr>
          <a:xfrm rot="5400000">
            <a:off x="8666981" y="1371600"/>
            <a:ext cx="132763" cy="128466"/>
            <a:chOff x="6668087" y="1297746"/>
            <a:chExt cx="161840" cy="156602"/>
          </a:xfrm>
        </p:grpSpPr>
        <p:cxnSp>
          <p:nvCxnSpPr>
            <p:cNvPr id="11" name="Straight Connector 10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/>
          <p:nvPr/>
        </p:nvGrpSpPr>
        <p:grpSpPr>
          <a:xfrm rot="5400000">
            <a:off x="8320088" y="1474763"/>
            <a:ext cx="132763" cy="128466"/>
            <a:chOff x="6668087" y="1297746"/>
            <a:chExt cx="161840" cy="156602"/>
          </a:xfrm>
        </p:grpSpPr>
        <p:cxnSp>
          <p:nvCxnSpPr>
            <p:cNvPr id="19" name="Straight Connector 18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77000" y="55499"/>
            <a:ext cx="2133600" cy="365125"/>
          </a:xfrm>
        </p:spPr>
        <p:txBody>
          <a:bodyPr/>
          <a:lstStyle>
            <a:extLst/>
          </a:lstStyle>
          <a:p>
            <a:fld id="{CC44F66C-0601-4EF6-A6A8-E9809D816E61}" type="datetimeFigureOut">
              <a:rPr lang="en-US" smtClean="0"/>
              <a:pPr/>
              <a:t>12/19/2016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55499"/>
            <a:ext cx="5562600" cy="365125"/>
          </a:xfrm>
        </p:spPr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55499"/>
            <a:ext cx="457200" cy="365125"/>
          </a:xfrm>
        </p:spPr>
        <p:txBody>
          <a:bodyPr/>
          <a:lstStyle>
            <a:extLst/>
          </a:lstStyle>
          <a:p>
            <a:fld id="{7082DB61-D74C-4FE8-9FFC-0C6B48784E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Rectangle 11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5" name="Rectangle 14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6" name="Rectangle 15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7" name="Rectangle 16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914400" y="1783560"/>
            <a:ext cx="7772400" cy="457200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CC44F66C-0601-4EF6-A6A8-E9809D816E61}" type="datetimeFigureOut">
              <a:rPr lang="en-US" smtClean="0"/>
              <a:pPr/>
              <a:t>12/19/2016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fld id="{7082DB61-D74C-4FE8-9FFC-0C6B48784E8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 spc="-100" baseline="0">
          <a:solidFill>
            <a:schemeClr val="tx2">
              <a:satMod val="200000"/>
            </a:schemeClr>
          </a:solidFill>
          <a:latin typeface="+mj-lt"/>
          <a:ea typeface="+mj-ea"/>
          <a:cs typeface="+mj-cs"/>
        </a:defRPr>
      </a:lvl1pPr>
      <a:extLst/>
    </p:titleStyle>
    <p:bodyStyle>
      <a:lvl1pPr marL="411480" indent="-342900" algn="l" rtl="0" eaLnBrk="1" latinLnBrk="0" hangingPunct="1">
        <a:spcBef>
          <a:spcPts val="700"/>
        </a:spcBef>
        <a:buClr>
          <a:schemeClr val="tx2"/>
        </a:buClr>
        <a:buSzPct val="95000"/>
        <a:buFont typeface="Wingdings"/>
        <a:buChar char="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575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2"/>
        </a:buClr>
        <a:buFont typeface="Wingdings 2"/>
        <a:buChar char="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1872" indent="-228600" algn="l" rtl="0" eaLnBrk="1" latinLnBrk="0" hangingPunct="1">
        <a:spcBef>
          <a:spcPct val="20000"/>
        </a:spcBef>
        <a:buClr>
          <a:schemeClr val="accent3"/>
        </a:buClr>
        <a:buFont typeface="Wingdings 3"/>
        <a:buChar char="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3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2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12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11" Type="http://schemas.openxmlformats.org/officeDocument/2006/relationships/image" Target="../media/image10.jpeg"/><Relationship Id="rId5" Type="http://schemas.openxmlformats.org/officeDocument/2006/relationships/image" Target="../media/image4.jpeg"/><Relationship Id="rId15" Type="http://schemas.openxmlformats.org/officeDocument/2006/relationships/image" Target="../media/image14.jpeg"/><Relationship Id="rId10" Type="http://schemas.openxmlformats.org/officeDocument/2006/relationships/image" Target="../media/image9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Relationship Id="rId14" Type="http://schemas.openxmlformats.org/officeDocument/2006/relationships/image" Target="../media/image1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hyperlink" Target="http://www.napoleonguide.com/campaign_revolt.htm" TargetMode="External"/><Relationship Id="rId4" Type="http://schemas.openxmlformats.org/officeDocument/2006/relationships/image" Target="../media/image3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8.jpeg"/><Relationship Id="rId7" Type="http://schemas.openxmlformats.org/officeDocument/2006/relationships/image" Target="../media/image4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directart.co.uk/mall/more.php?ProdID=6207" TargetMode="Externa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1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jerrylewiscomedy.com/awards_legion1.htm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gif"/><Relationship Id="rId4" Type="http://schemas.openxmlformats.org/officeDocument/2006/relationships/image" Target="../media/image49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eg"/><Relationship Id="rId4" Type="http://schemas.openxmlformats.org/officeDocument/2006/relationships/image" Target="../media/image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gif"/><Relationship Id="rId4" Type="http://schemas.openxmlformats.org/officeDocument/2006/relationships/hyperlink" Target="http://www.crwflags.com/fotw/images/f/fr.gif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6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gi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jpeg"/><Relationship Id="rId4" Type="http://schemas.openxmlformats.org/officeDocument/2006/relationships/hyperlink" Target="http://www.vietvet.org/artsofwar/3rdmay.htm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nswers.com/main/Record2?a=NR&amp;url=http://commons.wikimedia.org/wiki/Image:Elba%20Westk%C3%BCste.jpg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77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en.wikipedia.org/wiki/Image:Bl%C3%BCcher.jpg" TargetMode="External"/><Relationship Id="rId5" Type="http://schemas.openxmlformats.org/officeDocument/2006/relationships/image" Target="../media/image76.jpeg"/><Relationship Id="rId4" Type="http://schemas.openxmlformats.org/officeDocument/2006/relationships/hyperlink" Target="http://affiliates.art.com/get.art?T=15049472&amp;A=333916&amp;L=8&amp;P=12180863&amp;S=2&amp;Y=0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jpeg"/><Relationship Id="rId5" Type="http://schemas.openxmlformats.org/officeDocument/2006/relationships/hyperlink" Target="http://en.wikipedia.org/wiki/Image:DelarocheNapoleon.jpg" TargetMode="External"/><Relationship Id="rId4" Type="http://schemas.openxmlformats.org/officeDocument/2006/relationships/image" Target="../media/image79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irectart.co.uk/mall/more.php?ProdID=7513" TargetMode="Externa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/imgres?imgurl=http://www.intercan.org/images/DE.gif&amp;imgrefurl=http://www.intercan.org/coordinator_list.asp&amp;h=107&amp;w=150&amp;sz=3&amp;tbnid=G3gtDxPdFFIJ:&amp;tbnh=107&amp;tbnw=150&amp;prev=/images?q=german+Flag&amp;hl=en&amp;sa=X&amp;oi=image_result&amp;resnum=1&amp;ct=image&amp;cd=3" TargetMode="Externa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jpeg"/><Relationship Id="rId5" Type="http://schemas.openxmlformats.org/officeDocument/2006/relationships/image" Target="../media/image89.gif"/><Relationship Id="rId4" Type="http://schemas.openxmlformats.org/officeDocument/2006/relationships/image" Target="../media/image88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gif"/><Relationship Id="rId7" Type="http://schemas.openxmlformats.org/officeDocument/2006/relationships/image" Target="../media/image99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upload.wikimedia.org/wikipedia/commons/4/43/Navarino.JPG" TargetMode="External"/><Relationship Id="rId5" Type="http://schemas.openxmlformats.org/officeDocument/2006/relationships/image" Target="../media/image98.png"/><Relationship Id="rId4" Type="http://schemas.openxmlformats.org/officeDocument/2006/relationships/hyperlink" Target="http://en.wikipedia.org/wiki/File:Flag_of_Greece_(1828-1978).svg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jpeg"/><Relationship Id="rId5" Type="http://schemas.openxmlformats.org/officeDocument/2006/relationships/image" Target="../media/image101.gif"/><Relationship Id="rId4" Type="http://schemas.openxmlformats.org/officeDocument/2006/relationships/hyperlink" Target="http://www.findagrave.com/cgi-bin/fg.cgi?page=pis&amp;GRid=17235166&amp;PIgrid=17235166&amp;PIcrid=2201466&amp;PIpi=4920406&amp;" TargetMode="Externa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4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5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gif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gif"/><Relationship Id="rId5" Type="http://schemas.openxmlformats.org/officeDocument/2006/relationships/hyperlink" Target="http://www.crwflags.com/FOTW/images/t/tr.gif" TargetMode="External"/><Relationship Id="rId4" Type="http://schemas.openxmlformats.org/officeDocument/2006/relationships/image" Target="../media/image109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hyperlink" Target="http://hungaria.org/uploaded/images/1708687.jpg" TargetMode="External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gif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4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gif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2.png"/><Relationship Id="rId5" Type="http://schemas.openxmlformats.org/officeDocument/2006/relationships/image" Target="../media/image121.png"/><Relationship Id="rId4" Type="http://schemas.openxmlformats.org/officeDocument/2006/relationships/image" Target="../media/image120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openxmlformats.org/officeDocument/2006/relationships/image" Target="../media/image31.jpe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gif"/><Relationship Id="rId4" Type="http://schemas.openxmlformats.org/officeDocument/2006/relationships/hyperlink" Target="http://www.lonelyplanet.com/worldguide/destinations/europe/france/corsica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Napoleon Bonapart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762000"/>
            <a:ext cx="3387852" cy="3343275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600200" y="152400"/>
            <a:ext cx="57266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FFFF00"/>
                </a:solidFill>
              </a:rPr>
              <a:t>THE AGE OF NAPOLEON</a:t>
            </a:r>
            <a:endParaRPr lang="en-US" sz="4000" b="1" dirty="0">
              <a:solidFill>
                <a:srgbClr val="FFFF00"/>
              </a:solidFill>
            </a:endParaRPr>
          </a:p>
        </p:txBody>
      </p:sp>
      <p:pic>
        <p:nvPicPr>
          <p:cNvPr id="4" name="Picture 36" descr="Napoleon Bonapart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08838" y="3124200"/>
            <a:ext cx="2335162" cy="3257551"/>
          </a:xfrm>
          <a:prstGeom prst="rect">
            <a:avLst/>
          </a:prstGeom>
          <a:noFill/>
        </p:spPr>
      </p:pic>
      <p:pic>
        <p:nvPicPr>
          <p:cNvPr id="5" name="Picture 12" descr="Napoleon reviews soldier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32964" y="762000"/>
            <a:ext cx="3711036" cy="2286000"/>
          </a:xfrm>
          <a:prstGeom prst="rect">
            <a:avLst/>
          </a:prstGeom>
          <a:noFill/>
        </p:spPr>
      </p:pic>
      <p:pic>
        <p:nvPicPr>
          <p:cNvPr id="6" name="Picture 40" descr="Napoleon Bonaparte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96879" y="5105401"/>
            <a:ext cx="1247121" cy="1752599"/>
          </a:xfrm>
          <a:prstGeom prst="rect">
            <a:avLst/>
          </a:prstGeom>
          <a:noFill/>
        </p:spPr>
      </p:pic>
      <p:pic>
        <p:nvPicPr>
          <p:cNvPr id="7" name="Picture 14" descr="Napoleon at the Pyramids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352800" y="762000"/>
            <a:ext cx="2057400" cy="3040525"/>
          </a:xfrm>
          <a:prstGeom prst="rect">
            <a:avLst/>
          </a:prstGeom>
          <a:noFill/>
        </p:spPr>
      </p:pic>
      <p:pic>
        <p:nvPicPr>
          <p:cNvPr id="8" name="Picture 2" descr="F:\Faculty\Smith\EUROPEAN\visual\The French Revolution\napoleon (study)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876800" y="3124200"/>
            <a:ext cx="1981200" cy="2830285"/>
          </a:xfrm>
          <a:prstGeom prst="rect">
            <a:avLst/>
          </a:prstGeom>
          <a:noFill/>
        </p:spPr>
      </p:pic>
      <p:pic>
        <p:nvPicPr>
          <p:cNvPr id="9" name="Picture 6" descr="Warships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5029199"/>
            <a:ext cx="2799184" cy="1828801"/>
          </a:xfrm>
          <a:prstGeom prst="rect">
            <a:avLst/>
          </a:prstGeom>
          <a:noFill/>
        </p:spPr>
      </p:pic>
      <p:pic>
        <p:nvPicPr>
          <p:cNvPr id="10" name="Picture 2" descr="http://images.livescience.com/images/top10_weather_history_Napoleon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743200" y="4694530"/>
            <a:ext cx="3200400" cy="2163470"/>
          </a:xfrm>
          <a:prstGeom prst="rect">
            <a:avLst/>
          </a:prstGeom>
          <a:noFill/>
        </p:spPr>
      </p:pic>
      <p:pic>
        <p:nvPicPr>
          <p:cNvPr id="11" name="Picture 18" descr="Josephine in green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0" y="3276600"/>
            <a:ext cx="1352550" cy="1905000"/>
          </a:xfrm>
          <a:prstGeom prst="rect">
            <a:avLst/>
          </a:prstGeom>
          <a:noFill/>
        </p:spPr>
      </p:pic>
      <p:pic>
        <p:nvPicPr>
          <p:cNvPr id="12" name="Picture 30" descr="Portrait showing the 1st Duke of Wellington, by Robert Home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352800" y="3352800"/>
            <a:ext cx="1524000" cy="1748117"/>
          </a:xfrm>
          <a:prstGeom prst="rect">
            <a:avLst/>
          </a:prstGeom>
          <a:noFill/>
        </p:spPr>
      </p:pic>
      <p:pic>
        <p:nvPicPr>
          <p:cNvPr id="13" name="Picture 42" descr="Napoleon Bonaparte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143000" y="3505200"/>
            <a:ext cx="2362200" cy="1585299"/>
          </a:xfrm>
          <a:prstGeom prst="rect">
            <a:avLst/>
          </a:prstGeom>
          <a:noFill/>
        </p:spPr>
      </p:pic>
      <p:pic>
        <p:nvPicPr>
          <p:cNvPr id="14" name="Picture 26" descr="Emperor of France Napoleon I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1"/>
            <a:ext cx="914400" cy="1243854"/>
          </a:xfrm>
          <a:prstGeom prst="rect">
            <a:avLst/>
          </a:prstGeom>
          <a:noFill/>
        </p:spPr>
      </p:pic>
      <p:pic>
        <p:nvPicPr>
          <p:cNvPr id="15" name="Picture 20" descr="Napoleon leads a coup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582829" y="0"/>
            <a:ext cx="1561171" cy="1066800"/>
          </a:xfrm>
          <a:prstGeom prst="rect">
            <a:avLst/>
          </a:prstGeom>
          <a:noFill/>
        </p:spPr>
      </p:pic>
      <p:pic>
        <p:nvPicPr>
          <p:cNvPr id="16" name="Picture 10" descr="Napoleon remounts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5791200" y="5543702"/>
            <a:ext cx="2133600" cy="131429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E:\European maps\map_files\Untitled-9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914400" y="-98968"/>
            <a:ext cx="7954757" cy="706435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8001000" cy="914400"/>
          </a:xfrm>
        </p:spPr>
        <p:txBody>
          <a:bodyPr/>
          <a:lstStyle/>
          <a:p>
            <a:r>
              <a:rPr lang="en-US" dirty="0" smtClean="0">
                <a:solidFill>
                  <a:srgbClr val="0070C0"/>
                </a:solidFill>
              </a:rPr>
              <a:t>Napoleon Bonaparte</a:t>
            </a:r>
            <a:r>
              <a:rPr lang="en-US" dirty="0" smtClean="0">
                <a:solidFill>
                  <a:srgbClr val="FF0000"/>
                </a:solidFill>
              </a:rPr>
              <a:t>(1769-1821)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914400"/>
            <a:ext cx="8305800" cy="5441160"/>
          </a:xfrm>
        </p:spPr>
        <p:txBody>
          <a:bodyPr/>
          <a:lstStyle/>
          <a:p>
            <a:r>
              <a:rPr lang="en-US" dirty="0" smtClean="0"/>
              <a:t>Rose rapidly through the ranks; General at 24</a:t>
            </a:r>
          </a:p>
          <a:p>
            <a:pPr>
              <a:buNone/>
            </a:pPr>
            <a:r>
              <a:rPr lang="en-US" dirty="0" smtClean="0"/>
              <a:t>(brilliant military mind; artillery expert)</a:t>
            </a:r>
          </a:p>
          <a:p>
            <a:r>
              <a:rPr lang="en-US" dirty="0" smtClean="0"/>
              <a:t>Great success vs. </a:t>
            </a:r>
            <a:r>
              <a:rPr lang="en-US" dirty="0" smtClean="0">
                <a:solidFill>
                  <a:srgbClr val="FF0000"/>
                </a:solidFill>
              </a:rPr>
              <a:t>Austria </a:t>
            </a:r>
            <a:r>
              <a:rPr lang="en-US" dirty="0" smtClean="0"/>
              <a:t>in Italy = hero</a:t>
            </a:r>
          </a:p>
          <a:p>
            <a:endParaRPr lang="en-US" dirty="0"/>
          </a:p>
        </p:txBody>
      </p:sp>
      <p:pic>
        <p:nvPicPr>
          <p:cNvPr id="4" name="Picture 36" descr="Napoleon Bonapart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34200" y="3540974"/>
            <a:ext cx="2209800" cy="3317025"/>
          </a:xfrm>
          <a:prstGeom prst="rect">
            <a:avLst/>
          </a:prstGeom>
          <a:noFill/>
        </p:spPr>
      </p:pic>
      <p:pic>
        <p:nvPicPr>
          <p:cNvPr id="5" name="Picture 12" descr="Napoleon's whiff of grapesho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2976878"/>
            <a:ext cx="3048000" cy="3881122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581400" y="3276600"/>
            <a:ext cx="263565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FF00"/>
                </a:solidFill>
              </a:rPr>
              <a:t>Napoleon defended</a:t>
            </a:r>
          </a:p>
          <a:p>
            <a:r>
              <a:rPr lang="en-US" sz="2000" b="1" dirty="0" smtClean="0">
                <a:solidFill>
                  <a:srgbClr val="FFFF00"/>
                </a:solidFill>
              </a:rPr>
              <a:t>the government by</a:t>
            </a:r>
          </a:p>
          <a:p>
            <a:r>
              <a:rPr lang="en-US" sz="2000" b="1" dirty="0" smtClean="0">
                <a:solidFill>
                  <a:srgbClr val="FFFF00"/>
                </a:solidFill>
              </a:rPr>
              <a:t>firing on the mob;</a:t>
            </a:r>
          </a:p>
          <a:p>
            <a:r>
              <a:rPr lang="en-US" sz="2000" b="1" dirty="0" smtClean="0">
                <a:solidFill>
                  <a:srgbClr val="FFFF00"/>
                </a:solidFill>
              </a:rPr>
              <a:t>“a whiff of grapeshot”</a:t>
            </a:r>
            <a:endParaRPr lang="en-US" sz="2000" b="1" dirty="0">
              <a:solidFill>
                <a:srgbClr val="FFFF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343400" y="5334000"/>
            <a:ext cx="2438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FF00"/>
                </a:solidFill>
              </a:rPr>
              <a:t>Displayed genius &amp; bravery against Austria</a:t>
            </a:r>
          </a:p>
          <a:p>
            <a:pPr algn="ctr"/>
            <a:r>
              <a:rPr lang="en-US" sz="2000" b="1" dirty="0" smtClean="0">
                <a:solidFill>
                  <a:srgbClr val="FFFF00"/>
                </a:solidFill>
              </a:rPr>
              <a:t>In Italy</a:t>
            </a:r>
            <a:endParaRPr lang="en-US" sz="2000" b="1" dirty="0">
              <a:solidFill>
                <a:srgbClr val="FFFF00"/>
              </a:solidFill>
            </a:endParaRPr>
          </a:p>
        </p:txBody>
      </p:sp>
      <p:pic>
        <p:nvPicPr>
          <p:cNvPr id="8" name="Picture 18" descr="Click for Article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86600" y="1447800"/>
            <a:ext cx="2057400" cy="2057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7772400" cy="914400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rgbClr val="FFFF00"/>
                </a:solidFill>
              </a:rPr>
              <a:t>“The Little Corporal”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685800"/>
            <a:ext cx="8305800" cy="6172200"/>
          </a:xfrm>
        </p:spPr>
        <p:txBody>
          <a:bodyPr/>
          <a:lstStyle/>
          <a:p>
            <a:pPr>
              <a:buNone/>
            </a:pPr>
            <a:endParaRPr lang="en-US" dirty="0"/>
          </a:p>
        </p:txBody>
      </p:sp>
      <p:pic>
        <p:nvPicPr>
          <p:cNvPr id="107522" name="Picture 2" descr="http://wpcontent.answers.com/wikipedia/commons/thumb/a/af/Arcole_vernet.jpg/300px-Arcole_verne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1371600"/>
            <a:ext cx="8763000" cy="54864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609600" y="838200"/>
            <a:ext cx="86369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FF00"/>
                </a:solidFill>
              </a:rPr>
              <a:t>Napoleon leads his men into the Battle of Arcola against the Austrians (1796)</a:t>
            </a:r>
            <a:endParaRPr lang="en-US" sz="20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7772400" cy="685800"/>
          </a:xfrm>
        </p:spPr>
        <p:txBody>
          <a:bodyPr/>
          <a:lstStyle/>
          <a:p>
            <a:pPr algn="ctr"/>
            <a:r>
              <a:rPr lang="en-US" sz="3600" dirty="0" smtClean="0">
                <a:solidFill>
                  <a:srgbClr val="0070C0"/>
                </a:solidFill>
              </a:rPr>
              <a:t>Napoleon Bonaparte  </a:t>
            </a:r>
            <a:r>
              <a:rPr lang="en-US" sz="3600" dirty="0" smtClean="0">
                <a:solidFill>
                  <a:srgbClr val="FF0000"/>
                </a:solidFill>
              </a:rPr>
              <a:t>(1769-1821)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838200"/>
            <a:ext cx="7772400" cy="5791200"/>
          </a:xfrm>
        </p:spPr>
        <p:txBody>
          <a:bodyPr/>
          <a:lstStyle/>
          <a:p>
            <a:r>
              <a:rPr lang="en-US" dirty="0" smtClean="0"/>
              <a:t>Failure vs. </a:t>
            </a:r>
            <a:r>
              <a:rPr lang="en-US" dirty="0" smtClean="0">
                <a:solidFill>
                  <a:srgbClr val="FF0000"/>
                </a:solidFill>
              </a:rPr>
              <a:t>Britain </a:t>
            </a:r>
            <a:r>
              <a:rPr lang="en-US" dirty="0" smtClean="0"/>
              <a:t>at Egypt (1799)</a:t>
            </a:r>
          </a:p>
          <a:p>
            <a:endParaRPr lang="en-US" dirty="0"/>
          </a:p>
        </p:txBody>
      </p:sp>
      <p:pic>
        <p:nvPicPr>
          <p:cNvPr id="5" name="Picture 16" descr="http://www.exn.ca/news/images/1999/16/08/19991608-nelsonportrai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4516835"/>
            <a:ext cx="2716042" cy="2341165"/>
          </a:xfrm>
          <a:prstGeom prst="rect">
            <a:avLst/>
          </a:prstGeom>
          <a:noFill/>
        </p:spPr>
      </p:pic>
      <p:pic>
        <p:nvPicPr>
          <p:cNvPr id="40962" name="Picture 2" descr="http://www.britishbattles.com/military-prints/napoleon/pyramids-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1524000"/>
            <a:ext cx="3232355" cy="2505075"/>
          </a:xfrm>
          <a:prstGeom prst="rect">
            <a:avLst/>
          </a:prstGeom>
          <a:noFill/>
        </p:spPr>
      </p:pic>
      <p:pic>
        <p:nvPicPr>
          <p:cNvPr id="40964" name="Picture 4" descr="http://www.exn.ca/news/images/1999/16/08/19991608-napoleonatcairo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10000" y="1524000"/>
            <a:ext cx="1676400" cy="2341034"/>
          </a:xfrm>
          <a:prstGeom prst="rect">
            <a:avLst/>
          </a:prstGeom>
          <a:noFill/>
        </p:spPr>
      </p:pic>
      <p:pic>
        <p:nvPicPr>
          <p:cNvPr id="40966" name="Picture 6" descr="Napoleons Speech to his Army before the Battle of the Pyramids by Antoine-Jean Gros (GL)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943600" y="1447800"/>
            <a:ext cx="3200400" cy="2370296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3124200" y="4267200"/>
            <a:ext cx="2895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Font typeface="Wingdings" pitchFamily="2" charset="2"/>
              <a:buChar char="Ø"/>
            </a:pPr>
            <a:r>
              <a:rPr lang="en-US" sz="2000" b="1" dirty="0" smtClean="0">
                <a:solidFill>
                  <a:srgbClr val="FFFF00"/>
                </a:solidFill>
              </a:rPr>
              <a:t>Victorious on land at the Battle of the Pyramids, but defeated at sea by British  </a:t>
            </a:r>
          </a:p>
          <a:p>
            <a:pPr algn="ctr"/>
            <a:r>
              <a:rPr lang="en-US" sz="2000" b="1" dirty="0" smtClean="0">
                <a:solidFill>
                  <a:srgbClr val="FF0000"/>
                </a:solidFill>
              </a:rPr>
              <a:t>Admiral Nelson, </a:t>
            </a:r>
          </a:p>
          <a:p>
            <a:pPr algn="ctr"/>
            <a:r>
              <a:rPr lang="en-US" sz="2000" b="1" dirty="0" smtClean="0">
                <a:solidFill>
                  <a:srgbClr val="FFFF00"/>
                </a:solidFill>
              </a:rPr>
              <a:t>foiling his plan in Egypt. </a:t>
            </a:r>
            <a:endParaRPr lang="en-US" sz="2000" b="1" dirty="0">
              <a:solidFill>
                <a:srgbClr val="FFFF00"/>
              </a:solidFill>
            </a:endParaRPr>
          </a:p>
        </p:txBody>
      </p:sp>
      <p:pic>
        <p:nvPicPr>
          <p:cNvPr id="10" name="Picture 6" descr="800px-Jean-Léon_Gérôme_00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943600" y="4343400"/>
            <a:ext cx="3200400" cy="2209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40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409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7772400" cy="609600"/>
          </a:xfrm>
        </p:spPr>
        <p:txBody>
          <a:bodyPr/>
          <a:lstStyle/>
          <a:p>
            <a:r>
              <a:rPr lang="en-US" b="1" dirty="0" smtClean="0">
                <a:solidFill>
                  <a:srgbClr val="00B0F0"/>
                </a:solidFill>
              </a:rPr>
              <a:t>Napoleon Takes Power</a:t>
            </a:r>
            <a:endParaRPr lang="en-US" b="1" dirty="0">
              <a:solidFill>
                <a:srgbClr val="00B0F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685800"/>
            <a:ext cx="7772400" cy="5669760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en-US" dirty="0" smtClean="0"/>
              <a:t>Nov. 9, 1799 </a:t>
            </a:r>
            <a:r>
              <a:rPr lang="en-US" b="1" dirty="0" smtClean="0">
                <a:solidFill>
                  <a:srgbClr val="66FF99"/>
                </a:solidFill>
              </a:rPr>
              <a:t>coup </a:t>
            </a:r>
            <a:r>
              <a:rPr lang="en-US" b="1" dirty="0" err="1" smtClean="0">
                <a:solidFill>
                  <a:srgbClr val="66FF99"/>
                </a:solidFill>
              </a:rPr>
              <a:t>d’etat</a:t>
            </a:r>
            <a:endParaRPr lang="en-US" b="1" dirty="0" smtClean="0">
              <a:solidFill>
                <a:srgbClr val="66FF99"/>
              </a:solidFill>
            </a:endParaRPr>
          </a:p>
          <a:p>
            <a:pPr algn="r">
              <a:buNone/>
            </a:pPr>
            <a:r>
              <a:rPr lang="en-US" dirty="0" smtClean="0"/>
              <a:t>overthrows the </a:t>
            </a:r>
            <a:r>
              <a:rPr lang="en-US" b="1" dirty="0" smtClean="0">
                <a:solidFill>
                  <a:srgbClr val="FFC000"/>
                </a:solidFill>
              </a:rPr>
              <a:t>Directory</a:t>
            </a:r>
            <a:r>
              <a:rPr lang="en-US" dirty="0" smtClean="0">
                <a:solidFill>
                  <a:srgbClr val="00B050"/>
                </a:solidFill>
              </a:rPr>
              <a:t> </a:t>
            </a:r>
            <a:r>
              <a:rPr lang="en-US" dirty="0" smtClean="0"/>
              <a:t>&amp; becomes </a:t>
            </a:r>
          </a:p>
          <a:p>
            <a:pPr algn="r">
              <a:buNone/>
            </a:pPr>
            <a:r>
              <a:rPr lang="en-US" dirty="0" smtClean="0"/>
              <a:t> 1</a:t>
            </a:r>
            <a:r>
              <a:rPr lang="en-US" baseline="30000" dirty="0" smtClean="0"/>
              <a:t>st</a:t>
            </a:r>
            <a:r>
              <a:rPr lang="en-US" dirty="0" smtClean="0"/>
              <a:t> Consul </a:t>
            </a:r>
            <a:r>
              <a:rPr lang="en-US" b="1" dirty="0" smtClean="0">
                <a:solidFill>
                  <a:srgbClr val="FFFF00"/>
                </a:solidFill>
              </a:rPr>
              <a:t>(dictator)</a:t>
            </a:r>
          </a:p>
          <a:p>
            <a:endParaRPr lang="en-US" b="1" dirty="0" smtClean="0">
              <a:solidFill>
                <a:srgbClr val="FFFF00"/>
              </a:solidFill>
            </a:endParaRPr>
          </a:p>
          <a:p>
            <a:endParaRPr lang="en-US" dirty="0"/>
          </a:p>
        </p:txBody>
      </p:sp>
      <p:pic>
        <p:nvPicPr>
          <p:cNvPr id="4" name="Picture 20" descr="Napoleon leads a cou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4267200"/>
            <a:ext cx="3165088" cy="216281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3962400" y="6096000"/>
            <a:ext cx="5181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FF00"/>
                </a:solidFill>
              </a:rPr>
              <a:t>“Revolution is over!” = stability</a:t>
            </a:r>
          </a:p>
        </p:txBody>
      </p:sp>
      <p:pic>
        <p:nvPicPr>
          <p:cNvPr id="6" name="Picture 26" descr="Emperor of France Napoleon I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3600" y="2362200"/>
            <a:ext cx="2514600" cy="3420598"/>
          </a:xfrm>
          <a:prstGeom prst="rect">
            <a:avLst/>
          </a:prstGeom>
          <a:noFill/>
        </p:spPr>
      </p:pic>
      <p:pic>
        <p:nvPicPr>
          <p:cNvPr id="7" name="Picture 7" descr="Bonaparte_in_the_18_brumair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1000" y="1828800"/>
            <a:ext cx="3200400" cy="23018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63562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Napoleonic France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09600"/>
            <a:ext cx="8229600" cy="62484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DD9E3"/>
                </a:solidFill>
              </a:rPr>
              <a:t>Napoleonic Code </a:t>
            </a:r>
            <a:r>
              <a:rPr lang="en-US" dirty="0" smtClean="0"/>
              <a:t>of Law (1804)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Organizes uniform tax collection</a:t>
            </a:r>
          </a:p>
          <a:p>
            <a:pPr>
              <a:buNone/>
            </a:pPr>
            <a:r>
              <a:rPr lang="en-US" dirty="0" smtClean="0"/>
              <a:t> &amp; establishes </a:t>
            </a:r>
            <a:r>
              <a:rPr lang="en-US" dirty="0" smtClean="0">
                <a:solidFill>
                  <a:srgbClr val="FF0000"/>
                </a:solidFill>
              </a:rPr>
              <a:t>Bank of France </a:t>
            </a:r>
            <a:r>
              <a:rPr lang="en-US" dirty="0" smtClean="0"/>
              <a:t>(1800);</a:t>
            </a:r>
          </a:p>
          <a:p>
            <a:pPr>
              <a:buNone/>
            </a:pPr>
            <a:r>
              <a:rPr lang="en-US" dirty="0" smtClean="0"/>
              <a:t> paid debt, stabilized the economy</a:t>
            </a:r>
          </a:p>
          <a:p>
            <a:pPr>
              <a:buNone/>
            </a:pPr>
            <a:r>
              <a:rPr lang="en-US" dirty="0" smtClean="0"/>
              <a:t> &amp; balanced the budget</a:t>
            </a:r>
          </a:p>
          <a:p>
            <a:endParaRPr lang="en-US" dirty="0"/>
          </a:p>
        </p:txBody>
      </p:sp>
      <p:pic>
        <p:nvPicPr>
          <p:cNvPr id="4" name="Picture 38" descr="Napoleon Bonapart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00800" y="609600"/>
            <a:ext cx="2133600" cy="3535837"/>
          </a:xfrm>
          <a:prstGeom prst="rect">
            <a:avLst/>
          </a:prstGeom>
          <a:noFill/>
        </p:spPr>
      </p:pic>
      <p:pic>
        <p:nvPicPr>
          <p:cNvPr id="5" name="Picture 16" descr="Napoleon abdicate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57800" y="4464099"/>
            <a:ext cx="3886200" cy="23939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Napoleonic France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783560"/>
            <a:ext cx="8153400" cy="4572000"/>
          </a:xfrm>
        </p:spPr>
        <p:txBody>
          <a:bodyPr/>
          <a:lstStyle/>
          <a:p>
            <a:r>
              <a:rPr lang="en-US" dirty="0" smtClean="0"/>
              <a:t>System of </a:t>
            </a:r>
            <a:r>
              <a:rPr lang="en-US" b="1" dirty="0" smtClean="0">
                <a:solidFill>
                  <a:srgbClr val="00B0F0"/>
                </a:solidFill>
              </a:rPr>
              <a:t>public education</a:t>
            </a:r>
          </a:p>
          <a:p>
            <a:pPr>
              <a:buNone/>
            </a:pPr>
            <a:r>
              <a:rPr lang="en-US" dirty="0" smtClean="0"/>
              <a:t>Supervised by the University</a:t>
            </a:r>
          </a:p>
          <a:p>
            <a:pPr>
              <a:buNone/>
            </a:pPr>
            <a:r>
              <a:rPr lang="en-US" dirty="0" smtClean="0"/>
              <a:t>                   of France</a:t>
            </a:r>
          </a:p>
          <a:p>
            <a:endParaRPr lang="en-US" dirty="0"/>
          </a:p>
        </p:txBody>
      </p:sp>
      <p:pic>
        <p:nvPicPr>
          <p:cNvPr id="62466" name="Picture 2" descr="picture of Sorbonne entranc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20512" y="1676400"/>
            <a:ext cx="3523488" cy="5181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7772400" cy="76200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Napoleonic France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838200"/>
            <a:ext cx="7772400" cy="5517360"/>
          </a:xfrm>
        </p:spPr>
        <p:txBody>
          <a:bodyPr/>
          <a:lstStyle/>
          <a:p>
            <a:pPr algn="ctr"/>
            <a:r>
              <a:rPr lang="en-US" dirty="0" smtClean="0"/>
              <a:t>Made peace w/ the Catholic Church through the </a:t>
            </a:r>
            <a:r>
              <a:rPr lang="en-US" dirty="0" smtClean="0">
                <a:solidFill>
                  <a:srgbClr val="FF0000"/>
                </a:solidFill>
              </a:rPr>
              <a:t>Concordat of 1801</a:t>
            </a:r>
          </a:p>
          <a:p>
            <a:endParaRPr lang="en-US" dirty="0"/>
          </a:p>
        </p:txBody>
      </p:sp>
      <p:pic>
        <p:nvPicPr>
          <p:cNvPr id="61442" name="Picture 2" descr="Photo: Concordat of 18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2286000"/>
            <a:ext cx="4267200" cy="3200400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61444" name="Picture 4" descr="[portrait of Pope Pius]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1200" y="4000500"/>
            <a:ext cx="2771775" cy="28575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6248400" y="3352800"/>
            <a:ext cx="17995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Pope Pius VII</a:t>
            </a:r>
            <a:endParaRPr lang="en-US" sz="24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7772400" cy="91440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Napoleonic France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457200"/>
            <a:ext cx="8229600" cy="6400800"/>
          </a:xfrm>
        </p:spPr>
        <p:txBody>
          <a:bodyPr/>
          <a:lstStyle/>
          <a:p>
            <a:r>
              <a:rPr lang="en-US" dirty="0" smtClean="0">
                <a:solidFill>
                  <a:srgbClr val="0070C0"/>
                </a:solidFill>
              </a:rPr>
              <a:t>Legion of Honor </a:t>
            </a:r>
            <a:r>
              <a:rPr lang="en-US" dirty="0" smtClean="0"/>
              <a:t>recognized achievement of all 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Supported arts, architecture</a:t>
            </a:r>
          </a:p>
          <a:p>
            <a:pPr>
              <a:buNone/>
            </a:pPr>
            <a:r>
              <a:rPr lang="en-US" dirty="0" smtClean="0"/>
              <a:t>                                      &amp; science</a:t>
            </a:r>
          </a:p>
          <a:p>
            <a:endParaRPr lang="en-US" dirty="0"/>
          </a:p>
        </p:txBody>
      </p:sp>
      <p:pic>
        <p:nvPicPr>
          <p:cNvPr id="60420" name="Picture 4" descr="Jerry Lewis Receives the French Legion of Honor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0" y="1143000"/>
            <a:ext cx="1806463" cy="1676400"/>
          </a:xfrm>
          <a:prstGeom prst="rect">
            <a:avLst/>
          </a:prstGeom>
          <a:noFill/>
        </p:spPr>
      </p:pic>
      <p:pic>
        <p:nvPicPr>
          <p:cNvPr id="60422" name="Picture 6" descr="http://www.rosetta.com/-images/RosettaStone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85743" y="3807160"/>
            <a:ext cx="2558257" cy="30508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533400" y="2895600"/>
            <a:ext cx="50834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C000"/>
                </a:solidFill>
              </a:rPr>
              <a:t>Image of the Legion of Honor Medal</a:t>
            </a:r>
            <a:endParaRPr lang="en-US" sz="2400" b="1" dirty="0">
              <a:solidFill>
                <a:srgbClr val="FFC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95600" y="5226784"/>
            <a:ext cx="3480376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FF00"/>
                </a:solidFill>
              </a:rPr>
              <a:t>The Rosetta Stone discovered</a:t>
            </a:r>
          </a:p>
          <a:p>
            <a:pPr algn="ctr"/>
            <a:r>
              <a:rPr lang="en-US" sz="2000" b="1" dirty="0" smtClean="0">
                <a:solidFill>
                  <a:srgbClr val="FFFF00"/>
                </a:solidFill>
              </a:rPr>
              <a:t>by French troops in Egypt.</a:t>
            </a:r>
          </a:p>
          <a:p>
            <a:pPr algn="ctr"/>
            <a:r>
              <a:rPr lang="en-US" sz="2000" b="1" dirty="0" smtClean="0">
                <a:solidFill>
                  <a:srgbClr val="FFFF00"/>
                </a:solidFill>
              </a:rPr>
              <a:t>provided the “key” to</a:t>
            </a:r>
          </a:p>
          <a:p>
            <a:pPr algn="ctr"/>
            <a:r>
              <a:rPr lang="en-US" sz="2000" b="1" dirty="0" smtClean="0">
                <a:solidFill>
                  <a:srgbClr val="FFFF00"/>
                </a:solidFill>
              </a:rPr>
              <a:t>understanding hieroglyphics</a:t>
            </a:r>
          </a:p>
          <a:p>
            <a:pPr algn="ctr"/>
            <a:r>
              <a:rPr lang="en-US" sz="2000" b="1" dirty="0" smtClean="0">
                <a:solidFill>
                  <a:srgbClr val="FFFF00"/>
                </a:solidFill>
              </a:rPr>
              <a:t>thanks to Jean Champollion</a:t>
            </a:r>
          </a:p>
        </p:txBody>
      </p:sp>
      <p:pic>
        <p:nvPicPr>
          <p:cNvPr id="10" name="Picture 4" descr="Premiere-legion-dhonneur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38800" y="1143000"/>
            <a:ext cx="3505200" cy="247161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60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0" dur="500"/>
                                        <p:tgtEl>
                                          <p:spTgt spid="60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763000" cy="685800"/>
          </a:xfrm>
        </p:spPr>
        <p:txBody>
          <a:bodyPr/>
          <a:lstStyle/>
          <a:p>
            <a:r>
              <a:rPr lang="en-US" dirty="0" smtClean="0"/>
              <a:t>Presidential Medal of Freedom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3291" y="838200"/>
            <a:ext cx="8763000" cy="6019800"/>
          </a:xfrm>
        </p:spPr>
        <p:txBody>
          <a:bodyPr>
            <a:normAutofit/>
          </a:bodyPr>
          <a:lstStyle/>
          <a:p>
            <a:r>
              <a:rPr lang="en-US" dirty="0"/>
              <a:t>an award bestowed by the President of the United States and is the highest civilian award of the United States. It recognizes those individuals who have made "an especially meritorious contribution </a:t>
            </a:r>
            <a:r>
              <a:rPr lang="en-US" dirty="0" smtClean="0"/>
              <a:t>    </a:t>
            </a:r>
          </a:p>
          <a:p>
            <a:r>
              <a:rPr lang="en-US" dirty="0"/>
              <a:t> </a:t>
            </a:r>
            <a:r>
              <a:rPr lang="en-US" dirty="0" smtClean="0"/>
              <a:t>                 to </a:t>
            </a:r>
            <a:r>
              <a:rPr lang="en-US" dirty="0"/>
              <a:t>the security or national interests of the </a:t>
            </a:r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                  United </a:t>
            </a:r>
            <a:r>
              <a:rPr lang="en-US" dirty="0"/>
              <a:t>States, world peace, cultural or </a:t>
            </a:r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                   other </a:t>
            </a:r>
            <a:r>
              <a:rPr lang="en-US" dirty="0"/>
              <a:t>significant public or private </a:t>
            </a:r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                     endeavors".</a:t>
            </a:r>
          </a:p>
          <a:p>
            <a:endParaRPr lang="en-US" dirty="0" smtClean="0"/>
          </a:p>
          <a:p>
            <a:pPr marL="68580" indent="0" algn="ctr">
              <a:buNone/>
            </a:pPr>
            <a:r>
              <a:rPr lang="en-US" sz="1400" b="1" dirty="0">
                <a:solidFill>
                  <a:srgbClr val="FFFF00"/>
                </a:solidFill>
              </a:rPr>
              <a:t>                    http://en.wikipedia.org/wiki/List_of_Presidential_Medal_of_Freedom_recipients </a:t>
            </a:r>
            <a:endParaRPr lang="en-US" sz="1400" b="1" dirty="0" smtClean="0">
              <a:solidFill>
                <a:srgbClr val="FFFF00"/>
              </a:solidFill>
            </a:endParaRPr>
          </a:p>
          <a:p>
            <a:r>
              <a:rPr lang="en-US" dirty="0"/>
              <a:t>                 </a:t>
            </a:r>
            <a:r>
              <a:rPr lang="en-US" dirty="0" smtClean="0"/>
              <a:t>   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000" y="2876665"/>
            <a:ext cx="1676400" cy="3967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668313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F:\Faculty\Smith\EUROPEAN\visual\The French Revolution\st. bernard pas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1219200"/>
            <a:ext cx="3886200" cy="5276996"/>
          </a:xfrm>
          <a:prstGeom prst="rect">
            <a:avLst/>
          </a:prstGeom>
          <a:noFill/>
        </p:spPr>
      </p:pic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762000" y="152400"/>
            <a:ext cx="70866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>
                <a:solidFill>
                  <a:srgbClr val="FFFF00"/>
                </a:solidFill>
              </a:rPr>
              <a:t>Jacques Louis </a:t>
            </a:r>
            <a:r>
              <a:rPr lang="en-US" sz="2400" b="1" dirty="0" smtClean="0">
                <a:solidFill>
                  <a:srgbClr val="FFFF00"/>
                </a:solidFill>
              </a:rPr>
              <a:t>David: Napoleon Crossing the Alps </a:t>
            </a:r>
            <a:r>
              <a:rPr lang="en-US" sz="2400" b="1" dirty="0">
                <a:solidFill>
                  <a:srgbClr val="FFFF00"/>
                </a:solidFill>
              </a:rPr>
              <a:t>(1800)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038600" y="1371600"/>
            <a:ext cx="5140318" cy="44012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FF00"/>
                </a:solidFill>
              </a:rPr>
              <a:t>What details does David use to make </a:t>
            </a:r>
          </a:p>
          <a:p>
            <a:pPr algn="ctr"/>
            <a:r>
              <a:rPr lang="en-US" sz="2000" b="1" dirty="0" smtClean="0">
                <a:solidFill>
                  <a:srgbClr val="FFFF00"/>
                </a:solidFill>
              </a:rPr>
              <a:t>Napoleon appear heroic?</a:t>
            </a:r>
          </a:p>
          <a:p>
            <a:pPr algn="ctr"/>
            <a:endParaRPr lang="en-US" sz="2000" b="1" dirty="0" smtClean="0">
              <a:solidFill>
                <a:srgbClr val="FFFF00"/>
              </a:solidFill>
            </a:endParaRPr>
          </a:p>
          <a:p>
            <a:pPr algn="ctr"/>
            <a:endParaRPr lang="en-US" sz="2000" b="1" dirty="0" smtClean="0">
              <a:solidFill>
                <a:srgbClr val="FFFF00"/>
              </a:solidFill>
            </a:endParaRPr>
          </a:p>
          <a:p>
            <a:pPr algn="ctr"/>
            <a:r>
              <a:rPr lang="en-US" sz="2000" b="1" dirty="0" smtClean="0">
                <a:solidFill>
                  <a:srgbClr val="FFFF00"/>
                </a:solidFill>
              </a:rPr>
              <a:t>Why do you suppose David wrote the names</a:t>
            </a:r>
          </a:p>
          <a:p>
            <a:pPr algn="ctr"/>
            <a:r>
              <a:rPr lang="en-US" sz="2000" b="1" dirty="0" smtClean="0">
                <a:solidFill>
                  <a:srgbClr val="FFFF00"/>
                </a:solidFill>
              </a:rPr>
              <a:t> of  Hannibal &amp; Charlemagne on the rocks?</a:t>
            </a:r>
          </a:p>
          <a:p>
            <a:pPr algn="ctr"/>
            <a:endParaRPr lang="en-US" sz="2000" b="1" dirty="0" smtClean="0">
              <a:solidFill>
                <a:srgbClr val="FFFF00"/>
              </a:solidFill>
            </a:endParaRPr>
          </a:p>
          <a:p>
            <a:pPr algn="ctr"/>
            <a:endParaRPr lang="en-US" sz="2000" b="1" dirty="0" smtClean="0">
              <a:solidFill>
                <a:srgbClr val="FFFF00"/>
              </a:solidFill>
            </a:endParaRPr>
          </a:p>
          <a:p>
            <a:pPr algn="ctr"/>
            <a:r>
              <a:rPr lang="en-US" sz="2000" b="1" dirty="0" smtClean="0">
                <a:solidFill>
                  <a:srgbClr val="FFFF00"/>
                </a:solidFill>
              </a:rPr>
              <a:t>What emotions does the painting make the</a:t>
            </a:r>
          </a:p>
          <a:p>
            <a:pPr algn="ctr"/>
            <a:r>
              <a:rPr lang="en-US" sz="2000" b="1" dirty="0" smtClean="0">
                <a:solidFill>
                  <a:srgbClr val="FFFF00"/>
                </a:solidFill>
              </a:rPr>
              <a:t>observer feel?</a:t>
            </a:r>
          </a:p>
          <a:p>
            <a:pPr algn="ctr"/>
            <a:endParaRPr lang="en-US" sz="2000" b="1" dirty="0" smtClean="0">
              <a:solidFill>
                <a:srgbClr val="FFFF00"/>
              </a:solidFill>
            </a:endParaRPr>
          </a:p>
          <a:p>
            <a:pPr algn="ctr"/>
            <a:endParaRPr lang="en-US" sz="2000" b="1" dirty="0" smtClean="0">
              <a:solidFill>
                <a:srgbClr val="FFFF00"/>
              </a:solidFill>
            </a:endParaRPr>
          </a:p>
          <a:p>
            <a:pPr algn="ctr"/>
            <a:r>
              <a:rPr lang="en-US" sz="2000" b="1" dirty="0" smtClean="0">
                <a:solidFill>
                  <a:srgbClr val="FFFF00"/>
                </a:solidFill>
              </a:rPr>
              <a:t>How might this painting have affected </a:t>
            </a:r>
          </a:p>
          <a:p>
            <a:pPr algn="ctr"/>
            <a:r>
              <a:rPr lang="en-US" sz="2000" b="1" dirty="0" smtClean="0">
                <a:solidFill>
                  <a:srgbClr val="FFFF00"/>
                </a:solidFill>
              </a:rPr>
              <a:t>Napoleon’s image in France?</a:t>
            </a:r>
            <a:endParaRPr lang="en-US" sz="20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0"/>
            <a:ext cx="7772400" cy="914400"/>
          </a:xfrm>
        </p:spPr>
        <p:txBody>
          <a:bodyPr/>
          <a:lstStyle/>
          <a:p>
            <a:pPr algn="ctr"/>
            <a:r>
              <a:rPr lang="en-US" sz="3200" b="1" dirty="0" smtClean="0">
                <a:solidFill>
                  <a:srgbClr val="FFFF00"/>
                </a:solidFill>
              </a:rPr>
              <a:t>Napoleon Supports Art, Architecture &amp; Science  </a:t>
            </a:r>
            <a:endParaRPr lang="en-US" sz="3200" b="1" dirty="0">
              <a:solidFill>
                <a:srgbClr val="FFFF00"/>
              </a:solidFill>
            </a:endParaRPr>
          </a:p>
        </p:txBody>
      </p:sp>
      <p:pic>
        <p:nvPicPr>
          <p:cNvPr id="4" name="Picture 6" descr="Arc-de-triomphe-paris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533400"/>
            <a:ext cx="2578100" cy="3175000"/>
          </a:xfrm>
          <a:prstGeom prst="rect">
            <a:avLst/>
          </a:prstGeom>
          <a:noFill/>
        </p:spPr>
      </p:pic>
      <p:pic>
        <p:nvPicPr>
          <p:cNvPr id="6" name="Picture 5" descr="51272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40475" y="533400"/>
            <a:ext cx="2803525" cy="3667846"/>
          </a:xfrm>
          <a:prstGeom prst="rect">
            <a:avLst/>
          </a:prstGeom>
          <a:noFill/>
        </p:spPr>
      </p:pic>
      <p:pic>
        <p:nvPicPr>
          <p:cNvPr id="7" name="Picture 4" descr="800px-Arc_de_Triomphe_du_Carrousel_200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0" y="3543300"/>
            <a:ext cx="4953000" cy="33147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39762"/>
          </a:xfrm>
        </p:spPr>
        <p:txBody>
          <a:bodyPr>
            <a:noAutofit/>
          </a:bodyPr>
          <a:lstStyle/>
          <a:p>
            <a:pPr algn="ctr"/>
            <a:r>
              <a:rPr lang="en-US" sz="4800" dirty="0" smtClean="0">
                <a:solidFill>
                  <a:srgbClr val="FFFF00"/>
                </a:solidFill>
              </a:rPr>
              <a:t>BUT. . . </a:t>
            </a:r>
            <a:endParaRPr lang="en-US" sz="4800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62000"/>
            <a:ext cx="8229600" cy="6096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No public election </a:t>
            </a:r>
            <a:r>
              <a:rPr lang="en-US" dirty="0" smtClean="0"/>
              <a:t>of local officials (appointed)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No free speech </a:t>
            </a:r>
            <a:r>
              <a:rPr lang="en-US" dirty="0" smtClean="0"/>
              <a:t>/ nor criticism of </a:t>
            </a:r>
            <a:r>
              <a:rPr lang="en-US" dirty="0" err="1" smtClean="0"/>
              <a:t>gov’t</a:t>
            </a:r>
            <a:r>
              <a:rPr lang="en-US" dirty="0" smtClean="0"/>
              <a:t> allowed</a:t>
            </a:r>
          </a:p>
          <a:p>
            <a:r>
              <a:rPr lang="en-US" dirty="0" smtClean="0">
                <a:solidFill>
                  <a:srgbClr val="0070C0"/>
                </a:solidFill>
              </a:rPr>
              <a:t>Secret police </a:t>
            </a:r>
            <a:r>
              <a:rPr lang="en-US" dirty="0" smtClean="0"/>
              <a:t>force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Propaganda</a:t>
            </a:r>
          </a:p>
          <a:p>
            <a:r>
              <a:rPr lang="en-US" dirty="0" smtClean="0"/>
              <a:t>No equality for </a:t>
            </a:r>
            <a:r>
              <a:rPr lang="en-US" dirty="0" smtClean="0">
                <a:solidFill>
                  <a:srgbClr val="0070C0"/>
                </a:solidFill>
              </a:rPr>
              <a:t>women</a:t>
            </a:r>
          </a:p>
          <a:p>
            <a:pPr>
              <a:buNone/>
            </a:pPr>
            <a:r>
              <a:rPr lang="en-US" dirty="0" smtClean="0">
                <a:solidFill>
                  <a:srgbClr val="0070C0"/>
                </a:solidFill>
              </a:rPr>
              <a:t>             </a:t>
            </a:r>
            <a:r>
              <a:rPr lang="en-US" dirty="0" smtClean="0"/>
              <a:t>before the law</a:t>
            </a:r>
          </a:p>
          <a:p>
            <a:r>
              <a:rPr lang="en-US" dirty="0" smtClean="0"/>
              <a:t>With support of people </a:t>
            </a:r>
          </a:p>
          <a:p>
            <a:pPr>
              <a:buNone/>
            </a:pPr>
            <a:r>
              <a:rPr lang="en-US" dirty="0" smtClean="0"/>
              <a:t>(yes/no vote called a  </a:t>
            </a:r>
            <a:r>
              <a:rPr lang="en-US" dirty="0" smtClean="0">
                <a:solidFill>
                  <a:srgbClr val="FFFF00"/>
                </a:solidFill>
              </a:rPr>
              <a:t>plebiscite)</a:t>
            </a:r>
            <a:r>
              <a:rPr lang="en-US" dirty="0" smtClean="0"/>
              <a:t>:</a:t>
            </a:r>
          </a:p>
          <a:p>
            <a:pPr>
              <a:buNone/>
            </a:pPr>
            <a:r>
              <a:rPr lang="en-US" dirty="0" smtClean="0"/>
              <a:t>made </a:t>
            </a:r>
            <a:r>
              <a:rPr lang="en-US" b="1" dirty="0" smtClean="0">
                <a:solidFill>
                  <a:srgbClr val="66FF99"/>
                </a:solidFill>
              </a:rPr>
              <a:t>Consul for life </a:t>
            </a:r>
            <a:r>
              <a:rPr lang="en-US" dirty="0" smtClean="0"/>
              <a:t>(1802)</a:t>
            </a:r>
          </a:p>
        </p:txBody>
      </p:sp>
      <p:pic>
        <p:nvPicPr>
          <p:cNvPr id="4" name="Picture 2" descr="F:\Faculty\Smith\EUROPEAN\visual\The French Revolution\napoleon (study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56960" y="2590800"/>
            <a:ext cx="2987040" cy="4267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7772400" cy="91440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FFFF00"/>
                </a:solidFill>
              </a:rPr>
              <a:t>Emperor Napoleon Bonaparte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838200"/>
            <a:ext cx="8229600" cy="5517360"/>
          </a:xfrm>
        </p:spPr>
        <p:txBody>
          <a:bodyPr/>
          <a:lstStyle/>
          <a:p>
            <a:pPr algn="r"/>
            <a:endParaRPr lang="en-US" dirty="0" smtClean="0"/>
          </a:p>
          <a:p>
            <a:pPr algn="r">
              <a:buFont typeface="Wingdings" pitchFamily="2" charset="2"/>
              <a:buChar char="Ø"/>
            </a:pPr>
            <a:r>
              <a:rPr lang="en-US" dirty="0" smtClean="0"/>
              <a:t>Declared </a:t>
            </a:r>
            <a:r>
              <a:rPr lang="en-US" b="1" dirty="0" smtClean="0">
                <a:solidFill>
                  <a:srgbClr val="BC8FDD"/>
                </a:solidFill>
              </a:rPr>
              <a:t>emperor</a:t>
            </a:r>
            <a:r>
              <a:rPr lang="en-US" dirty="0" smtClean="0"/>
              <a:t> &amp; crowned himself (1805)</a:t>
            </a:r>
          </a:p>
          <a:p>
            <a:endParaRPr lang="en-US" dirty="0"/>
          </a:p>
        </p:txBody>
      </p:sp>
      <p:pic>
        <p:nvPicPr>
          <p:cNvPr id="4" name="Picture 2" descr="F:\Faculty\Smith\EUROPEAN\visual\The French Revolution\coronatio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3733800"/>
            <a:ext cx="4948849" cy="3124200"/>
          </a:xfrm>
          <a:prstGeom prst="rect">
            <a:avLst/>
          </a:prstGeom>
          <a:noFill/>
        </p:spPr>
      </p:pic>
      <p:pic>
        <p:nvPicPr>
          <p:cNvPr id="5" name="Picture 40" descr="Napoleon Bonapart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09600"/>
            <a:ext cx="1674126" cy="2352675"/>
          </a:xfrm>
          <a:prstGeom prst="rect">
            <a:avLst/>
          </a:prstGeom>
          <a:noFill/>
        </p:spPr>
      </p:pic>
      <p:pic>
        <p:nvPicPr>
          <p:cNvPr id="63492" name="Picture 4" descr="Emperor Napoleon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81600" y="2418202"/>
            <a:ext cx="3962400" cy="443979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7772400" cy="914400"/>
          </a:xfrm>
        </p:spPr>
        <p:txBody>
          <a:bodyPr/>
          <a:lstStyle/>
          <a:p>
            <a:r>
              <a:rPr lang="en-US" smtClean="0"/>
              <a:t>Consider &amp; Discuss</a:t>
            </a:r>
            <a:r>
              <a:rPr lang="en-US" dirty="0" smtClean="0"/>
              <a:t>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762000"/>
            <a:ext cx="8305800" cy="6096000"/>
          </a:xfrm>
        </p:spPr>
        <p:txBody>
          <a:bodyPr/>
          <a:lstStyle/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“In exchange for equality, stability &amp; unity, Napoleon deprived the French of their liberty”</a:t>
            </a:r>
          </a:p>
          <a:p>
            <a:pPr>
              <a:buFont typeface="Wingdings" pitchFamily="2" charset="2"/>
              <a:buChar char="Ø"/>
            </a:pPr>
            <a:endParaRPr lang="en-US" dirty="0" smtClean="0"/>
          </a:p>
          <a:p>
            <a:pPr algn="ctr">
              <a:buFont typeface="Wingdings" pitchFamily="2" charset="2"/>
              <a:buChar char="Ø"/>
            </a:pPr>
            <a:r>
              <a:rPr lang="en-US" i="1" dirty="0" smtClean="0">
                <a:solidFill>
                  <a:srgbClr val="FFFF00"/>
                </a:solidFill>
              </a:rPr>
              <a:t>What evidence would you use to support this statement?</a:t>
            </a:r>
            <a:endParaRPr lang="en-US" i="1" dirty="0">
              <a:solidFill>
                <a:srgbClr val="FFFF00"/>
              </a:solidFill>
            </a:endParaRPr>
          </a:p>
        </p:txBody>
      </p:sp>
      <p:pic>
        <p:nvPicPr>
          <p:cNvPr id="4" name="Picture 26" descr="Emperor of France Napoleon 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29400" y="3437402"/>
            <a:ext cx="2514600" cy="3420598"/>
          </a:xfrm>
          <a:prstGeom prst="rect">
            <a:avLst/>
          </a:prstGeom>
          <a:noFill/>
        </p:spPr>
      </p:pic>
      <p:pic>
        <p:nvPicPr>
          <p:cNvPr id="5" name="Picture 4" descr="[French Flag]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9600" y="5257800"/>
            <a:ext cx="1943100" cy="12954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92162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Napoleonic Europe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85800"/>
            <a:ext cx="8229600" cy="5440363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Defeated second coalition of Europeans </a:t>
            </a:r>
          </a:p>
          <a:p>
            <a:pPr algn="ctr">
              <a:buNone/>
            </a:pPr>
            <a:r>
              <a:rPr lang="en-US" dirty="0" smtClean="0"/>
              <a:t>(1799-1801)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Britain </a:t>
            </a:r>
            <a:r>
              <a:rPr lang="en-US" dirty="0" smtClean="0"/>
              <a:t>&amp; 3</a:t>
            </a:r>
            <a:r>
              <a:rPr lang="en-US" baseline="30000" dirty="0" smtClean="0"/>
              <a:t>rd</a:t>
            </a:r>
            <a:r>
              <a:rPr lang="en-US" dirty="0" smtClean="0"/>
              <a:t> coalition by 1805</a:t>
            </a:r>
          </a:p>
          <a:p>
            <a:pPr algn="ctr"/>
            <a:r>
              <a:rPr lang="en-US" dirty="0" smtClean="0"/>
              <a:t>Victorious on land: (vs. Austria, Prussia) &amp; signs a treaty with Russia</a:t>
            </a:r>
          </a:p>
          <a:p>
            <a:pPr>
              <a:buNone/>
            </a:pPr>
            <a:endParaRPr lang="en-US" dirty="0"/>
          </a:p>
        </p:txBody>
      </p:sp>
      <p:pic>
        <p:nvPicPr>
          <p:cNvPr id="4" name="Picture 14" descr="Napoleon in battl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4191000"/>
            <a:ext cx="4329544" cy="2667001"/>
          </a:xfrm>
          <a:prstGeom prst="rect">
            <a:avLst/>
          </a:prstGeom>
          <a:noFill/>
        </p:spPr>
      </p:pic>
      <p:pic>
        <p:nvPicPr>
          <p:cNvPr id="5" name="Picture 12" descr="Napoleon reviews soldier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14456" y="4191000"/>
            <a:ext cx="4329544" cy="2667001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04800" y="3429000"/>
            <a:ext cx="462754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FF00"/>
                </a:solidFill>
              </a:rPr>
              <a:t>(1805) Defeats Austrian &amp; Russian forces</a:t>
            </a:r>
          </a:p>
          <a:p>
            <a:pPr algn="ctr"/>
            <a:r>
              <a:rPr lang="en-US" sz="2000" b="1" dirty="0" smtClean="0">
                <a:solidFill>
                  <a:srgbClr val="FFFF00"/>
                </a:solidFill>
              </a:rPr>
              <a:t>at the Battle of Austerlitz</a:t>
            </a:r>
            <a:endParaRPr lang="en-US" sz="2000" b="1" dirty="0">
              <a:solidFill>
                <a:srgbClr val="FFFF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91200" y="3429000"/>
            <a:ext cx="321113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b="1" dirty="0" smtClean="0">
                <a:solidFill>
                  <a:srgbClr val="66FF99"/>
                </a:solidFill>
              </a:rPr>
              <a:t>(1806) Defeats Prussia at</a:t>
            </a:r>
          </a:p>
          <a:p>
            <a:pPr algn="ctr"/>
            <a:r>
              <a:rPr lang="en-US" sz="2200" b="1" dirty="0" smtClean="0">
                <a:solidFill>
                  <a:srgbClr val="66FF99"/>
                </a:solidFill>
              </a:rPr>
              <a:t> the Battle of Jenna</a:t>
            </a:r>
            <a:endParaRPr lang="en-US" sz="2200" b="1" dirty="0">
              <a:solidFill>
                <a:srgbClr val="66FF9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7772400" cy="914400"/>
          </a:xfrm>
        </p:spPr>
        <p:txBody>
          <a:bodyPr/>
          <a:lstStyle/>
          <a:p>
            <a:r>
              <a:rPr lang="en-US" b="1" dirty="0" smtClean="0">
                <a:solidFill>
                  <a:srgbClr val="FFFF00"/>
                </a:solidFill>
              </a:rPr>
              <a:t>Napoleon’s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b="1" dirty="0" smtClean="0">
                <a:solidFill>
                  <a:srgbClr val="FFFF00"/>
                </a:solidFill>
              </a:rPr>
              <a:t>Empire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990600"/>
            <a:ext cx="7772400" cy="5364960"/>
          </a:xfrm>
        </p:spPr>
        <p:txBody>
          <a:bodyPr/>
          <a:lstStyle/>
          <a:p>
            <a:r>
              <a:rPr lang="en-US" dirty="0" smtClean="0"/>
              <a:t>Creates an </a:t>
            </a:r>
            <a:r>
              <a:rPr lang="en-US" dirty="0" smtClean="0">
                <a:solidFill>
                  <a:srgbClr val="FF0000"/>
                </a:solidFill>
              </a:rPr>
              <a:t>Empire </a:t>
            </a:r>
            <a:r>
              <a:rPr lang="en-US" dirty="0" smtClean="0"/>
              <a:t>and dominates Europe</a:t>
            </a:r>
          </a:p>
          <a:p>
            <a:pPr algn="ctr">
              <a:buNone/>
            </a:pPr>
            <a:r>
              <a:rPr lang="en-US" dirty="0" smtClean="0"/>
              <a:t>(</a:t>
            </a:r>
            <a:r>
              <a:rPr lang="en-US" b="1" dirty="0" smtClean="0">
                <a:solidFill>
                  <a:srgbClr val="FFC000"/>
                </a:solidFill>
              </a:rPr>
              <a:t>redraws the map </a:t>
            </a:r>
            <a:r>
              <a:rPr lang="en-US" dirty="0" smtClean="0"/>
              <a:t>&amp; places </a:t>
            </a:r>
            <a:r>
              <a:rPr lang="en-US" b="1" dirty="0" smtClean="0">
                <a:solidFill>
                  <a:srgbClr val="66FF99"/>
                </a:solidFill>
              </a:rPr>
              <a:t>new rulers</a:t>
            </a:r>
            <a:r>
              <a:rPr lang="en-US" dirty="0" smtClean="0"/>
              <a:t>)</a:t>
            </a:r>
          </a:p>
          <a:p>
            <a:r>
              <a:rPr lang="en-US" dirty="0" smtClean="0"/>
              <a:t>Desires to spread ideas of the revolution; but is ambitious &amp; power-hungry</a:t>
            </a:r>
          </a:p>
          <a:p>
            <a:pPr algn="ctr">
              <a:buNone/>
            </a:pPr>
            <a:r>
              <a:rPr lang="en-US" dirty="0" smtClean="0"/>
              <a:t>(viewed 1</a:t>
            </a:r>
            <a:r>
              <a:rPr lang="en-US" baseline="30000" dirty="0" smtClean="0"/>
              <a:t>st</a:t>
            </a:r>
            <a:r>
              <a:rPr lang="en-US" dirty="0" smtClean="0"/>
              <a:t> as </a:t>
            </a:r>
            <a:r>
              <a:rPr lang="en-US" b="1" dirty="0" smtClean="0">
                <a:solidFill>
                  <a:srgbClr val="0DD9E3"/>
                </a:solidFill>
              </a:rPr>
              <a:t>liberator</a:t>
            </a:r>
            <a:r>
              <a:rPr lang="en-US" dirty="0" smtClean="0"/>
              <a:t>; later </a:t>
            </a:r>
            <a:r>
              <a:rPr lang="en-US" b="1" dirty="0" smtClean="0">
                <a:solidFill>
                  <a:srgbClr val="FF0000"/>
                </a:solidFill>
              </a:rPr>
              <a:t>occupier</a:t>
            </a:r>
            <a:r>
              <a:rPr lang="en-US" dirty="0" smtClean="0"/>
              <a:t>)</a:t>
            </a:r>
          </a:p>
          <a:p>
            <a:endParaRPr lang="en-US" dirty="0"/>
          </a:p>
        </p:txBody>
      </p:sp>
      <p:pic>
        <p:nvPicPr>
          <p:cNvPr id="4" name="Picture 42" descr="Napoleon Bonapart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19400" y="3810000"/>
            <a:ext cx="4201092" cy="2819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7772400" cy="914400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Resistance &amp; Decline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990600"/>
            <a:ext cx="7772400" cy="5715000"/>
          </a:xfrm>
        </p:spPr>
        <p:txBody>
          <a:bodyPr/>
          <a:lstStyle/>
          <a:p>
            <a:pPr algn="ctr">
              <a:buFont typeface="Wingdings" pitchFamily="2" charset="2"/>
              <a:buChar char="Ø"/>
            </a:pPr>
            <a:r>
              <a:rPr lang="en-US" dirty="0" smtClean="0"/>
              <a:t>What led to </a:t>
            </a:r>
            <a:r>
              <a:rPr lang="en-US" b="1" dirty="0" smtClean="0">
                <a:solidFill>
                  <a:srgbClr val="FF5050"/>
                </a:solidFill>
              </a:rPr>
              <a:t>problems &amp; discontent </a:t>
            </a:r>
            <a:r>
              <a:rPr lang="en-US" dirty="0" smtClean="0"/>
              <a:t>in Europe against Napoleon???</a:t>
            </a:r>
          </a:p>
          <a:p>
            <a:pPr algn="ctr">
              <a:buFont typeface="Wingdings" pitchFamily="2" charset="2"/>
              <a:buChar char="Ø"/>
            </a:pPr>
            <a:endParaRPr lang="en-US" dirty="0" smtClean="0"/>
          </a:p>
          <a:p>
            <a:pPr marL="582930" indent="-514350" algn="ctr">
              <a:buFont typeface="+mj-lt"/>
              <a:buAutoNum type="arabicPeriod"/>
            </a:pPr>
            <a:r>
              <a:rPr lang="en-US" b="1" dirty="0" smtClean="0">
                <a:solidFill>
                  <a:srgbClr val="66FF99"/>
                </a:solidFill>
              </a:rPr>
              <a:t>Taxes to pay for armies of occupation</a:t>
            </a:r>
          </a:p>
          <a:p>
            <a:pPr marL="582930" indent="-514350" algn="ctr">
              <a:buFont typeface="+mj-lt"/>
              <a:buAutoNum type="arabicPeriod"/>
            </a:pPr>
            <a:endParaRPr lang="en-US" dirty="0" smtClean="0"/>
          </a:p>
          <a:p>
            <a:pPr marL="582930" indent="-514350" algn="ctr">
              <a:buFont typeface="+mj-lt"/>
              <a:buAutoNum type="arabicPeriod"/>
            </a:pPr>
            <a:r>
              <a:rPr lang="en-US" b="1" dirty="0" smtClean="0">
                <a:solidFill>
                  <a:srgbClr val="0DD9E3"/>
                </a:solidFill>
              </a:rPr>
              <a:t>Cost of the Continental System</a:t>
            </a:r>
          </a:p>
          <a:p>
            <a:pPr marL="582930" indent="-514350" algn="ctr">
              <a:buFont typeface="+mj-lt"/>
              <a:buAutoNum type="arabicPeriod"/>
            </a:pPr>
            <a:endParaRPr lang="en-US" dirty="0" smtClean="0"/>
          </a:p>
          <a:p>
            <a:pPr marL="582930" indent="-514350" algn="ctr">
              <a:buFont typeface="+mj-lt"/>
              <a:buAutoNum type="arabicPeriod"/>
            </a:pPr>
            <a:r>
              <a:rPr lang="en-US" b="1" dirty="0" smtClean="0">
                <a:solidFill>
                  <a:srgbClr val="FFC000"/>
                </a:solidFill>
              </a:rPr>
              <a:t>Growing nationalism vs. French control</a:t>
            </a:r>
            <a:endParaRPr lang="en-US" b="1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7772400" cy="914400"/>
          </a:xfrm>
        </p:spPr>
        <p:txBody>
          <a:bodyPr/>
          <a:lstStyle/>
          <a:p>
            <a:r>
              <a:rPr lang="en-US" b="1" dirty="0" smtClean="0">
                <a:solidFill>
                  <a:srgbClr val="FFFF00"/>
                </a:solidFill>
              </a:rPr>
              <a:t>Napoleon’s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b="1" dirty="0" smtClean="0">
                <a:solidFill>
                  <a:srgbClr val="FFFF00"/>
                </a:solidFill>
              </a:rPr>
              <a:t>Empire</a:t>
            </a:r>
            <a:endParaRPr lang="en-US" dirty="0"/>
          </a:p>
        </p:txBody>
      </p:sp>
      <p:pic>
        <p:nvPicPr>
          <p:cNvPr id="2050" name="Picture 2" descr="E:\European maps\map_files\Untitled-92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1048222" y="685800"/>
            <a:ext cx="7676990" cy="6172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7772400" cy="914400"/>
          </a:xfrm>
        </p:spPr>
        <p:txBody>
          <a:bodyPr/>
          <a:lstStyle/>
          <a:p>
            <a:pPr algn="ctr"/>
            <a:r>
              <a:rPr lang="en-US" dirty="0" smtClean="0"/>
              <a:t>NAPOLEON’S EMPIRE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685800"/>
            <a:ext cx="8763000" cy="6248400"/>
          </a:xfrm>
        </p:spPr>
        <p:txBody>
          <a:bodyPr/>
          <a:lstStyle/>
          <a:p>
            <a:pPr algn="ctr">
              <a:buFont typeface="Wingdings" pitchFamily="2" charset="2"/>
              <a:buChar char="Ø"/>
            </a:pPr>
            <a:r>
              <a:rPr lang="en-US" dirty="0" smtClean="0">
                <a:solidFill>
                  <a:srgbClr val="FFFF00"/>
                </a:solidFill>
              </a:rPr>
              <a:t> 1) </a:t>
            </a:r>
            <a:r>
              <a:rPr lang="en-US" b="1" dirty="0" smtClean="0">
                <a:solidFill>
                  <a:srgbClr val="FFFF00"/>
                </a:solidFill>
              </a:rPr>
              <a:t>Goal?     2) Success or Failure??    3) Why???</a:t>
            </a:r>
          </a:p>
          <a:p>
            <a:r>
              <a:rPr lang="en-US" dirty="0" smtClean="0"/>
              <a:t>Americas</a:t>
            </a:r>
          </a:p>
          <a:p>
            <a:r>
              <a:rPr lang="en-US" dirty="0" smtClean="0"/>
              <a:t>Trafalgar</a:t>
            </a:r>
          </a:p>
          <a:p>
            <a:r>
              <a:rPr lang="en-US" dirty="0" smtClean="0"/>
              <a:t>Continental System</a:t>
            </a:r>
          </a:p>
          <a:p>
            <a:r>
              <a:rPr lang="en-US" dirty="0" smtClean="0"/>
              <a:t>Peninsula Campaign</a:t>
            </a:r>
          </a:p>
          <a:p>
            <a:r>
              <a:rPr lang="en-US" dirty="0" smtClean="0"/>
              <a:t>Russia</a:t>
            </a:r>
          </a:p>
          <a:p>
            <a:r>
              <a:rPr lang="en-US" dirty="0" smtClean="0"/>
              <a:t>100 Days</a:t>
            </a:r>
            <a:endParaRPr lang="en-US" dirty="0"/>
          </a:p>
        </p:txBody>
      </p:sp>
      <p:pic>
        <p:nvPicPr>
          <p:cNvPr id="4" name="Picture 42" descr="Napoleon Bonapart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42908" y="4038600"/>
            <a:ext cx="4201092" cy="2819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1564"/>
            <a:ext cx="7772400" cy="568036"/>
          </a:xfrm>
        </p:spPr>
        <p:txBody>
          <a:bodyPr/>
          <a:lstStyle/>
          <a:p>
            <a:r>
              <a:rPr lang="en-US" b="1" dirty="0" smtClean="0">
                <a:solidFill>
                  <a:srgbClr val="FFFF00"/>
                </a:solidFill>
              </a:rPr>
              <a:t>ST. DOMINIGUE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838200"/>
            <a:ext cx="8763000" cy="6019800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FFC000"/>
                </a:solidFill>
              </a:rPr>
              <a:t>Toussaint </a:t>
            </a:r>
            <a:r>
              <a:rPr lang="en-US" dirty="0" err="1">
                <a:solidFill>
                  <a:srgbClr val="FFC000"/>
                </a:solidFill>
              </a:rPr>
              <a:t>L’Overture</a:t>
            </a:r>
            <a:r>
              <a:rPr lang="en-US" dirty="0">
                <a:solidFill>
                  <a:srgbClr val="FFC000"/>
                </a:solidFill>
              </a:rPr>
              <a:t> </a:t>
            </a:r>
            <a:r>
              <a:rPr lang="en-US" dirty="0"/>
              <a:t>in Haiti</a:t>
            </a:r>
          </a:p>
          <a:p>
            <a:pPr marL="68580" indent="0">
              <a:buNone/>
            </a:pPr>
            <a:r>
              <a:rPr lang="en-US" dirty="0"/>
              <a:t>         (led slave rebellion – 1790’s</a:t>
            </a:r>
            <a:r>
              <a:rPr lang="en-US" dirty="0" smtClean="0"/>
              <a:t>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French troops wiped out by 1804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(1803)  With loss of Haiti apparent, Napoleon abandons dream of an American empire &amp; </a:t>
            </a:r>
            <a:r>
              <a:rPr lang="en-US" dirty="0" smtClean="0">
                <a:solidFill>
                  <a:srgbClr val="FFFF00"/>
                </a:solidFill>
              </a:rPr>
              <a:t>sells Louisiana </a:t>
            </a:r>
            <a:r>
              <a:rPr lang="en-US" dirty="0" smtClean="0"/>
              <a:t>Territory to the </a:t>
            </a:r>
            <a:r>
              <a:rPr lang="en-US" b="1" dirty="0" smtClean="0">
                <a:solidFill>
                  <a:srgbClr val="0DD9E3"/>
                </a:solidFill>
              </a:rPr>
              <a:t>United States </a:t>
            </a:r>
            <a:endParaRPr lang="en-US" b="1" dirty="0">
              <a:solidFill>
                <a:srgbClr val="0DD9E3"/>
              </a:solidFill>
            </a:endParaRPr>
          </a:p>
          <a:p>
            <a:pPr marL="68580" indent="0">
              <a:buNone/>
            </a:pP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8000" y="-13855"/>
            <a:ext cx="1878013" cy="3103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62200" y="4419599"/>
            <a:ext cx="4495800" cy="2438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78290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152400"/>
            <a:ext cx="8001000" cy="1295400"/>
          </a:xfrm>
        </p:spPr>
        <p:txBody>
          <a:bodyPr/>
          <a:lstStyle/>
          <a:p>
            <a:r>
              <a:rPr lang="en-US" b="1" dirty="0" smtClean="0">
                <a:solidFill>
                  <a:srgbClr val="FFFF00"/>
                </a:solidFill>
              </a:rPr>
              <a:t>How tall was Napoleon???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7154" name="Picture 2" descr="http://www.mrodenberg.com/wp-content/uploads/2013/10/BBC-Chart-height_world_leader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1384" y="1143001"/>
            <a:ext cx="7863016" cy="56188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52400"/>
            <a:ext cx="7772400" cy="914400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GREAT BRITAIN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066800"/>
            <a:ext cx="7772400" cy="5288760"/>
          </a:xfrm>
        </p:spPr>
        <p:txBody>
          <a:bodyPr/>
          <a:lstStyle/>
          <a:p>
            <a:r>
              <a:rPr lang="en-US" dirty="0" smtClean="0"/>
              <a:t>Defeated by British at sea – </a:t>
            </a:r>
            <a:r>
              <a:rPr lang="en-US" b="1" dirty="0" smtClean="0">
                <a:solidFill>
                  <a:srgbClr val="00B0F0"/>
                </a:solidFill>
              </a:rPr>
              <a:t>Trafalgar (1805)</a:t>
            </a:r>
          </a:p>
        </p:txBody>
      </p:sp>
      <p:pic>
        <p:nvPicPr>
          <p:cNvPr id="4" name="Picture 6" descr="Warship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2895600"/>
            <a:ext cx="4286250" cy="2800351"/>
          </a:xfrm>
          <a:prstGeom prst="rect">
            <a:avLst/>
          </a:prstGeom>
          <a:noFill/>
        </p:spPr>
      </p:pic>
      <p:pic>
        <p:nvPicPr>
          <p:cNvPr id="5" name="Picture 2" descr="Nelson dyi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53000" y="4203700"/>
            <a:ext cx="4191000" cy="2654300"/>
          </a:xfrm>
          <a:prstGeom prst="rect">
            <a:avLst/>
          </a:prstGeom>
          <a:noFill/>
        </p:spPr>
      </p:pic>
      <p:pic>
        <p:nvPicPr>
          <p:cNvPr id="6" name="Picture 16" descr="http://www.exn.ca/news/images/1999/16/08/19991608-nelsonportrait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91200" y="1676400"/>
            <a:ext cx="2716042" cy="2341165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381000" y="1752600"/>
            <a:ext cx="552061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b="1" dirty="0" smtClean="0">
                <a:solidFill>
                  <a:srgbClr val="FFFF00"/>
                </a:solidFill>
              </a:rPr>
              <a:t>Admiral Horatio Nelson crushes Napoleon’s</a:t>
            </a:r>
          </a:p>
          <a:p>
            <a:pPr algn="ctr"/>
            <a:r>
              <a:rPr lang="en-US" sz="2200" b="1" dirty="0" smtClean="0">
                <a:solidFill>
                  <a:srgbClr val="FFFF00"/>
                </a:solidFill>
              </a:rPr>
              <a:t>Fleet off the coast of Spain ending his hopes</a:t>
            </a:r>
          </a:p>
          <a:p>
            <a:pPr algn="ctr"/>
            <a:r>
              <a:rPr lang="en-US" sz="2200" b="1" dirty="0" smtClean="0">
                <a:solidFill>
                  <a:srgbClr val="FFFF00"/>
                </a:solidFill>
              </a:rPr>
              <a:t>for invading Britain</a:t>
            </a:r>
            <a:endParaRPr lang="en-US" sz="2200" b="1" dirty="0">
              <a:solidFill>
                <a:srgbClr val="FFFF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4800" y="5867400"/>
            <a:ext cx="461055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</a:rPr>
              <a:t>Nelson ‘s victory came at the cost</a:t>
            </a:r>
          </a:p>
          <a:p>
            <a:pPr algn="ctr"/>
            <a:r>
              <a:rPr lang="en-US" sz="2400" b="1" dirty="0" smtClean="0">
                <a:solidFill>
                  <a:srgbClr val="FFFF00"/>
                </a:solidFill>
              </a:rPr>
              <a:t> of his life.</a:t>
            </a:r>
            <a:endParaRPr lang="en-US" sz="24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15962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Collapse – </a:t>
            </a:r>
            <a:r>
              <a:rPr lang="en-US" b="1" dirty="0" smtClean="0">
                <a:solidFill>
                  <a:srgbClr val="0DD9E3"/>
                </a:solidFill>
              </a:rPr>
              <a:t>1. Great Britain</a:t>
            </a:r>
            <a:endParaRPr lang="en-US" b="1" dirty="0">
              <a:solidFill>
                <a:srgbClr val="0DD9E3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059363"/>
          </a:xfrm>
        </p:spPr>
        <p:txBody>
          <a:bodyPr>
            <a:normAutofit/>
          </a:bodyPr>
          <a:lstStyle/>
          <a:p>
            <a:pPr algn="r"/>
            <a:r>
              <a:rPr lang="en-US" dirty="0" smtClean="0"/>
              <a:t>Called Great Britain:</a:t>
            </a:r>
          </a:p>
          <a:p>
            <a:pPr algn="r">
              <a:buNone/>
            </a:pPr>
            <a:r>
              <a:rPr lang="en-US" dirty="0" smtClean="0">
                <a:solidFill>
                  <a:srgbClr val="FFFF00"/>
                </a:solidFill>
              </a:rPr>
              <a:t> “a nation of shopkeepers”</a:t>
            </a:r>
          </a:p>
          <a:p>
            <a:pPr algn="r"/>
            <a:endParaRPr lang="en-US" dirty="0" smtClean="0">
              <a:solidFill>
                <a:srgbClr val="FFFF00"/>
              </a:solidFill>
            </a:endParaRPr>
          </a:p>
          <a:p>
            <a:pPr algn="r"/>
            <a:r>
              <a:rPr lang="en-US" dirty="0" smtClean="0">
                <a:solidFill>
                  <a:srgbClr val="FFFF00"/>
                </a:solidFill>
              </a:rPr>
              <a:t>Attempts to cut off their trade</a:t>
            </a:r>
            <a:endParaRPr lang="en-US" dirty="0" smtClean="0"/>
          </a:p>
          <a:p>
            <a:pPr>
              <a:buFont typeface="Wingdings" pitchFamily="2" charset="2"/>
              <a:buChar char="Ø"/>
            </a:pPr>
            <a:r>
              <a:rPr lang="en-US" dirty="0" smtClean="0">
                <a:solidFill>
                  <a:srgbClr val="FF0000"/>
                </a:solidFill>
              </a:rPr>
              <a:t>Continental System </a:t>
            </a:r>
            <a:r>
              <a:rPr lang="en-US" dirty="0" smtClean="0"/>
              <a:t>against</a:t>
            </a:r>
          </a:p>
          <a:p>
            <a:pPr>
              <a:buNone/>
            </a:pPr>
            <a:r>
              <a:rPr lang="en-US" dirty="0" smtClean="0">
                <a:solidFill>
                  <a:srgbClr val="FF0000"/>
                </a:solidFill>
              </a:rPr>
              <a:t>     </a:t>
            </a:r>
            <a:r>
              <a:rPr lang="en-US" dirty="0" smtClean="0"/>
              <a:t>British trade a </a:t>
            </a:r>
            <a:r>
              <a:rPr lang="en-US" b="1" dirty="0" smtClean="0">
                <a:solidFill>
                  <a:srgbClr val="FFC000"/>
                </a:solidFill>
              </a:rPr>
              <a:t>failure</a:t>
            </a:r>
          </a:p>
          <a:p>
            <a:pPr>
              <a:buNone/>
            </a:pPr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British Navy &amp; smuggling</a:t>
            </a:r>
          </a:p>
        </p:txBody>
      </p:sp>
      <p:pic>
        <p:nvPicPr>
          <p:cNvPr id="4" name="Picture 22" descr="Dynamic Napoleo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762000"/>
            <a:ext cx="2819400" cy="2293112"/>
          </a:xfrm>
          <a:prstGeom prst="rect">
            <a:avLst/>
          </a:prstGeom>
          <a:noFill/>
        </p:spPr>
      </p:pic>
      <p:pic>
        <p:nvPicPr>
          <p:cNvPr id="30722" name="Picture 2" descr="http://www.georgianindex.net/peninsularWar/giantCommerc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10200" y="3804334"/>
            <a:ext cx="3733801" cy="30536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7772400" cy="1676400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rgbClr val="0DD9E3"/>
                </a:solidFill>
              </a:rPr>
              <a:t>Attempt to Blockade Europe from British Trade</a:t>
            </a:r>
            <a:br>
              <a:rPr lang="en-US" b="1" dirty="0" smtClean="0">
                <a:solidFill>
                  <a:srgbClr val="0DD9E3"/>
                </a:solidFill>
              </a:rPr>
            </a:br>
            <a:r>
              <a:rPr lang="en-US" b="1" dirty="0" smtClean="0">
                <a:solidFill>
                  <a:srgbClr val="0DD9E3"/>
                </a:solidFill>
              </a:rPr>
              <a:t>(1806-1810)</a:t>
            </a:r>
            <a:endParaRPr lang="en-US" b="1" dirty="0">
              <a:solidFill>
                <a:srgbClr val="0DD9E3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 descr="Map of the Continental System 1806-18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71600" y="1904999"/>
            <a:ext cx="6924675" cy="4953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7772400" cy="914400"/>
          </a:xfrm>
        </p:spPr>
        <p:txBody>
          <a:bodyPr/>
          <a:lstStyle/>
          <a:p>
            <a:r>
              <a:rPr lang="en-US" b="1" dirty="0" smtClean="0">
                <a:solidFill>
                  <a:srgbClr val="0DD9E3"/>
                </a:solidFill>
              </a:rPr>
              <a:t>2.  Peninsula Campaign</a:t>
            </a:r>
            <a:endParaRPr lang="en-US" b="1" dirty="0">
              <a:solidFill>
                <a:srgbClr val="0DD9E3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685800"/>
            <a:ext cx="7772400" cy="5669760"/>
          </a:xfrm>
        </p:spPr>
        <p:txBody>
          <a:bodyPr/>
          <a:lstStyle/>
          <a:p>
            <a:r>
              <a:rPr lang="en-US" dirty="0" smtClean="0"/>
              <a:t>Portugal’s defiance &amp; Spanish revolt</a:t>
            </a:r>
          </a:p>
          <a:p>
            <a:pPr>
              <a:buNone/>
            </a:pPr>
            <a:r>
              <a:rPr lang="en-US" dirty="0" smtClean="0"/>
              <a:t>(</a:t>
            </a:r>
            <a:r>
              <a:rPr lang="en-US" dirty="0" smtClean="0">
                <a:solidFill>
                  <a:srgbClr val="FF0000"/>
                </a:solidFill>
              </a:rPr>
              <a:t>Peninsula Campaign </a:t>
            </a:r>
            <a:r>
              <a:rPr lang="en-US" dirty="0" smtClean="0"/>
              <a:t>&amp; Britain’s </a:t>
            </a:r>
            <a:r>
              <a:rPr lang="en-US" dirty="0" smtClean="0">
                <a:solidFill>
                  <a:srgbClr val="0070C0"/>
                </a:solidFill>
              </a:rPr>
              <a:t>Duke of </a:t>
            </a:r>
          </a:p>
          <a:p>
            <a:pPr>
              <a:buNone/>
            </a:pPr>
            <a:r>
              <a:rPr lang="en-US" dirty="0" smtClean="0">
                <a:solidFill>
                  <a:srgbClr val="0070C0"/>
                </a:solidFill>
              </a:rPr>
              <a:t>           </a:t>
            </a:r>
            <a:r>
              <a:rPr lang="en-US" dirty="0" smtClean="0"/>
              <a:t>1808-1814</a:t>
            </a:r>
            <a:r>
              <a:rPr lang="en-US" dirty="0" smtClean="0">
                <a:solidFill>
                  <a:srgbClr val="0070C0"/>
                </a:solidFill>
              </a:rPr>
              <a:t>                                          Wellington</a:t>
            </a:r>
            <a:r>
              <a:rPr lang="en-US" dirty="0" smtClean="0"/>
              <a:t>)</a:t>
            </a:r>
          </a:p>
          <a:p>
            <a:pPr algn="ctr">
              <a:buNone/>
            </a:pPr>
            <a:r>
              <a:rPr lang="en-US" dirty="0" smtClean="0"/>
              <a:t>         </a:t>
            </a:r>
          </a:p>
          <a:p>
            <a:endParaRPr lang="en-US" dirty="0" smtClean="0">
              <a:solidFill>
                <a:srgbClr val="FF0000"/>
              </a:solidFill>
            </a:endParaRPr>
          </a:p>
          <a:p>
            <a:endParaRPr lang="en-US" dirty="0"/>
          </a:p>
        </p:txBody>
      </p:sp>
      <p:pic>
        <p:nvPicPr>
          <p:cNvPr id="3074" name="Picture 2" descr="Iberian Peninsul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06" y="2514600"/>
            <a:ext cx="3908234" cy="2514600"/>
          </a:xfrm>
          <a:prstGeom prst="rect">
            <a:avLst/>
          </a:prstGeom>
          <a:noFill/>
        </p:spPr>
      </p:pic>
      <p:pic>
        <p:nvPicPr>
          <p:cNvPr id="3076" name="Picture 4" descr="http://www.napoleonguide.com/images/joseph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49455" y="2590800"/>
            <a:ext cx="2955633" cy="243840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1066800" y="5334000"/>
            <a:ext cx="302768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</a:rPr>
              <a:t>The Iberian Peninsula</a:t>
            </a:r>
          </a:p>
          <a:p>
            <a:pPr algn="ctr"/>
            <a:r>
              <a:rPr lang="en-US" sz="2400" b="1" dirty="0" smtClean="0">
                <a:solidFill>
                  <a:srgbClr val="FFFF00"/>
                </a:solidFill>
              </a:rPr>
              <a:t>Portugal &amp; Spain</a:t>
            </a:r>
            <a:endParaRPr lang="en-US" sz="2400" b="1" dirty="0">
              <a:solidFill>
                <a:srgbClr val="FFFF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36648" y="5486400"/>
            <a:ext cx="46826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</a:rPr>
              <a:t>Joseph Bonaparte who was made</a:t>
            </a:r>
          </a:p>
          <a:p>
            <a:pPr algn="ctr"/>
            <a:r>
              <a:rPr lang="en-US" sz="2400" b="1" dirty="0" smtClean="0">
                <a:solidFill>
                  <a:srgbClr val="FFFF00"/>
                </a:solidFill>
              </a:rPr>
              <a:t> king of Spain &amp; rejected by many.</a:t>
            </a:r>
            <a:endParaRPr lang="en-US" sz="24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28600"/>
            <a:ext cx="7772400" cy="914400"/>
          </a:xfrm>
        </p:spPr>
        <p:txBody>
          <a:bodyPr/>
          <a:lstStyle/>
          <a:p>
            <a:r>
              <a:rPr lang="en-US" b="1" dirty="0" smtClean="0">
                <a:solidFill>
                  <a:srgbClr val="0DD9E3"/>
                </a:solidFill>
              </a:rPr>
              <a:t>2.  Peninsula Campaign</a:t>
            </a:r>
            <a:endParaRPr lang="en-US" dirty="0"/>
          </a:p>
        </p:txBody>
      </p:sp>
      <p:pic>
        <p:nvPicPr>
          <p:cNvPr id="4" name="Picture 30" descr="Portrait showing the 1st Duke of Wellington, by Robert Home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1066800"/>
            <a:ext cx="2391508" cy="27432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048000" y="1143000"/>
            <a:ext cx="603857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b="1" dirty="0" smtClean="0">
                <a:solidFill>
                  <a:srgbClr val="FFFF00"/>
                </a:solidFill>
              </a:rPr>
              <a:t>Wellington’s troops aided Spain &amp; Portugal</a:t>
            </a:r>
          </a:p>
          <a:p>
            <a:pPr algn="ctr"/>
            <a:r>
              <a:rPr lang="en-US" sz="2200" b="1" dirty="0" smtClean="0">
                <a:solidFill>
                  <a:srgbClr val="FFFF00"/>
                </a:solidFill>
              </a:rPr>
              <a:t>tormenting Napoleon’s army until he was forced</a:t>
            </a:r>
          </a:p>
          <a:p>
            <a:pPr algn="ctr"/>
            <a:r>
              <a:rPr lang="en-US" sz="2200" b="1" dirty="0" smtClean="0">
                <a:solidFill>
                  <a:srgbClr val="FFFF00"/>
                </a:solidFill>
              </a:rPr>
              <a:t> out by 1814.</a:t>
            </a:r>
            <a:endParaRPr lang="en-US" sz="2200" b="1" dirty="0">
              <a:solidFill>
                <a:srgbClr val="FFFF00"/>
              </a:solidFill>
            </a:endParaRPr>
          </a:p>
        </p:txBody>
      </p:sp>
      <p:pic>
        <p:nvPicPr>
          <p:cNvPr id="6" name="Picture 6" descr="The Third of May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04146" y="2971800"/>
            <a:ext cx="4839854" cy="36576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457200" y="4876800"/>
            <a:ext cx="3889206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b="1" dirty="0" smtClean="0">
                <a:solidFill>
                  <a:srgbClr val="FFFF00"/>
                </a:solidFill>
              </a:rPr>
              <a:t>Francisco </a:t>
            </a:r>
            <a:r>
              <a:rPr lang="en-US" sz="2200" b="1" dirty="0" err="1" smtClean="0">
                <a:solidFill>
                  <a:srgbClr val="FFFF00"/>
                </a:solidFill>
              </a:rPr>
              <a:t>Goya’s</a:t>
            </a:r>
            <a:r>
              <a:rPr lang="en-US" sz="2200" b="1" dirty="0" smtClean="0">
                <a:solidFill>
                  <a:srgbClr val="FFFF00"/>
                </a:solidFill>
              </a:rPr>
              <a:t> “3</a:t>
            </a:r>
            <a:r>
              <a:rPr lang="en-US" sz="2200" b="1" baseline="30000" dirty="0" smtClean="0">
                <a:solidFill>
                  <a:srgbClr val="FFFF00"/>
                </a:solidFill>
              </a:rPr>
              <a:t>rd</a:t>
            </a:r>
            <a:r>
              <a:rPr lang="en-US" sz="2200" b="1" dirty="0" smtClean="0">
                <a:solidFill>
                  <a:srgbClr val="FFFF00"/>
                </a:solidFill>
              </a:rPr>
              <a:t> of May”</a:t>
            </a:r>
          </a:p>
          <a:p>
            <a:pPr algn="ctr"/>
            <a:r>
              <a:rPr lang="en-US" sz="2200" b="1" dirty="0" smtClean="0">
                <a:solidFill>
                  <a:srgbClr val="FFFF00"/>
                </a:solidFill>
              </a:rPr>
              <a:t>represented the horrors of war</a:t>
            </a:r>
          </a:p>
          <a:p>
            <a:pPr algn="ctr"/>
            <a:r>
              <a:rPr lang="en-US" sz="2200" b="1" dirty="0" smtClean="0">
                <a:solidFill>
                  <a:srgbClr val="FFFF00"/>
                </a:solidFill>
              </a:rPr>
              <a:t>and painted Napoleon’s army</a:t>
            </a:r>
          </a:p>
          <a:p>
            <a:pPr algn="ctr"/>
            <a:r>
              <a:rPr lang="en-US" sz="2200" b="1" dirty="0" smtClean="0">
                <a:solidFill>
                  <a:srgbClr val="FFFF00"/>
                </a:solidFill>
              </a:rPr>
              <a:t>as  brutal barbarians</a:t>
            </a:r>
            <a:endParaRPr lang="en-US" sz="22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28600"/>
            <a:ext cx="7772400" cy="914400"/>
          </a:xfrm>
        </p:spPr>
        <p:txBody>
          <a:bodyPr/>
          <a:lstStyle/>
          <a:p>
            <a:r>
              <a:rPr lang="en-US" b="1" dirty="0" smtClean="0">
                <a:solidFill>
                  <a:srgbClr val="0DD9E3"/>
                </a:solidFill>
              </a:rPr>
              <a:t>3.  Russia</a:t>
            </a:r>
            <a:endParaRPr lang="en-US" b="1" dirty="0">
              <a:solidFill>
                <a:srgbClr val="0DD9E3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914400"/>
            <a:ext cx="7772400" cy="5943600"/>
          </a:xfrm>
        </p:spPr>
        <p:txBody>
          <a:bodyPr/>
          <a:lstStyle/>
          <a:p>
            <a:pPr algn="ctr"/>
            <a:r>
              <a:rPr lang="en-US" dirty="0" smtClean="0"/>
              <a:t>Russian defiance and (1812) invasion of the         </a:t>
            </a:r>
            <a:r>
              <a:rPr lang="en-US" b="1" dirty="0" smtClean="0">
                <a:solidFill>
                  <a:srgbClr val="0DD9E3"/>
                </a:solidFill>
              </a:rPr>
              <a:t>Grand Army </a:t>
            </a:r>
            <a:r>
              <a:rPr lang="en-US" dirty="0" smtClean="0"/>
              <a:t>(@500k men) </a:t>
            </a:r>
          </a:p>
          <a:p>
            <a:pPr algn="ctr">
              <a:buNone/>
            </a:pPr>
            <a:r>
              <a:rPr lang="en-US" b="1" dirty="0" smtClean="0">
                <a:solidFill>
                  <a:srgbClr val="FFC000"/>
                </a:solidFill>
              </a:rPr>
              <a:t>“scorched earth” policy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/>
              <a:t>&amp;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b="1" dirty="0" smtClean="0">
                <a:solidFill>
                  <a:srgbClr val="0DD9E3"/>
                </a:solidFill>
              </a:rPr>
              <a:t>“General Winter”</a:t>
            </a:r>
          </a:p>
        </p:txBody>
      </p:sp>
      <p:pic>
        <p:nvPicPr>
          <p:cNvPr id="4" name="Picture 24" descr="Alexander 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2743200"/>
            <a:ext cx="3717073" cy="2286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762000" y="5410200"/>
            <a:ext cx="322985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b="1" dirty="0" smtClean="0">
                <a:solidFill>
                  <a:srgbClr val="FFFF00"/>
                </a:solidFill>
              </a:rPr>
              <a:t>Russia’s Czar Alexander I </a:t>
            </a:r>
          </a:p>
          <a:p>
            <a:pPr algn="ctr"/>
            <a:r>
              <a:rPr lang="en-US" sz="2200" b="1" dirty="0" smtClean="0">
                <a:solidFill>
                  <a:srgbClr val="FFFF00"/>
                </a:solidFill>
              </a:rPr>
              <a:t>who </a:t>
            </a:r>
            <a:r>
              <a:rPr lang="en-US" sz="2200" b="1" smtClean="0">
                <a:solidFill>
                  <a:srgbClr val="FFFF00"/>
                </a:solidFill>
              </a:rPr>
              <a:t>defied 1807</a:t>
            </a:r>
            <a:endParaRPr lang="en-US" sz="2200" b="1" dirty="0" smtClean="0">
              <a:solidFill>
                <a:srgbClr val="FFFF00"/>
              </a:solidFill>
            </a:endParaRPr>
          </a:p>
          <a:p>
            <a:pPr algn="ctr"/>
            <a:r>
              <a:rPr lang="en-US" sz="2200" b="1" dirty="0" smtClean="0">
                <a:solidFill>
                  <a:srgbClr val="FFFF00"/>
                </a:solidFill>
              </a:rPr>
              <a:t>Treaty of </a:t>
            </a:r>
            <a:r>
              <a:rPr lang="en-US" sz="2200" b="1" dirty="0" err="1" smtClean="0">
                <a:solidFill>
                  <a:srgbClr val="FFFF00"/>
                </a:solidFill>
              </a:rPr>
              <a:t>Tilsit</a:t>
            </a:r>
            <a:r>
              <a:rPr lang="en-US" sz="2200" b="1" dirty="0" smtClean="0">
                <a:solidFill>
                  <a:srgbClr val="FFFF00"/>
                </a:solidFill>
              </a:rPr>
              <a:t> </a:t>
            </a:r>
            <a:endParaRPr lang="en-US" sz="2200" b="1" dirty="0">
              <a:solidFill>
                <a:srgbClr val="FFFF00"/>
              </a:solidFill>
            </a:endParaRPr>
          </a:p>
        </p:txBody>
      </p:sp>
      <p:pic>
        <p:nvPicPr>
          <p:cNvPr id="8" name="Picture 4" descr="Moscow burn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18363" y="2552240"/>
            <a:ext cx="4268437" cy="262936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4648200" y="5486400"/>
            <a:ext cx="41286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</a:rPr>
              <a:t>The French arrive at Moscow, </a:t>
            </a:r>
          </a:p>
          <a:p>
            <a:pPr algn="ctr"/>
            <a:r>
              <a:rPr lang="en-US" sz="2400" b="1" dirty="0" smtClean="0">
                <a:solidFill>
                  <a:srgbClr val="FFFF00"/>
                </a:solidFill>
              </a:rPr>
              <a:t>only to find it in flames.</a:t>
            </a:r>
            <a:endParaRPr lang="en-US" sz="24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7772400" cy="9144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Picture 2" descr="E:\European maps\map_files\Untitled-92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609600" y="0"/>
            <a:ext cx="8181351" cy="68966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52400"/>
            <a:ext cx="7772400" cy="91440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0DD9E3"/>
                </a:solidFill>
              </a:rPr>
              <a:t>“General Winter” &amp; Defeat in Russia</a:t>
            </a:r>
            <a:endParaRPr lang="en-US" dirty="0">
              <a:solidFill>
                <a:srgbClr val="0DD9E3"/>
              </a:solidFill>
            </a:endParaRPr>
          </a:p>
        </p:txBody>
      </p:sp>
      <p:pic>
        <p:nvPicPr>
          <p:cNvPr id="4" name="Picture 2" descr="http://images.livescience.com/images/top10_weather_history_Napoleon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38146" y="1447800"/>
            <a:ext cx="6199703" cy="419100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1447800" y="5638800"/>
            <a:ext cx="6629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FF00"/>
                </a:solidFill>
              </a:rPr>
              <a:t>Napoleon retreats from Russia with a </a:t>
            </a:r>
          </a:p>
          <a:p>
            <a:pPr algn="ctr"/>
            <a:r>
              <a:rPr lang="en-US" sz="2400" b="1" dirty="0" smtClean="0">
                <a:solidFill>
                  <a:srgbClr val="FFFF00"/>
                </a:solidFill>
              </a:rPr>
              <a:t>beleaguered army</a:t>
            </a:r>
          </a:p>
          <a:p>
            <a:pPr algn="ctr"/>
            <a:r>
              <a:rPr lang="en-US" sz="2400" b="1" dirty="0" smtClean="0">
                <a:solidFill>
                  <a:srgbClr val="FFFF00"/>
                </a:solidFill>
              </a:rPr>
              <a:t>of fewer than 100,000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7772400" cy="990600"/>
          </a:xfrm>
        </p:spPr>
        <p:txBody>
          <a:bodyPr/>
          <a:lstStyle/>
          <a:p>
            <a:pPr algn="ctr"/>
            <a:r>
              <a:rPr lang="en-US" sz="3400" dirty="0" smtClean="0"/>
              <a:t>Defeat at </a:t>
            </a:r>
            <a:r>
              <a:rPr lang="en-US" sz="3400" b="1" dirty="0" smtClean="0">
                <a:solidFill>
                  <a:srgbClr val="66FF99"/>
                </a:solidFill>
              </a:rPr>
              <a:t>Leipzig </a:t>
            </a:r>
            <a:r>
              <a:rPr lang="en-US" sz="3400" dirty="0" smtClean="0"/>
              <a:t>(1813)</a:t>
            </a:r>
            <a:br>
              <a:rPr lang="en-US" sz="3400" dirty="0" smtClean="0"/>
            </a:br>
            <a:r>
              <a:rPr lang="en-US" sz="3400" dirty="0" smtClean="0"/>
              <a:t>“Battle of the Nations”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143000"/>
            <a:ext cx="7772400" cy="5562600"/>
          </a:xfrm>
        </p:spPr>
        <p:txBody>
          <a:bodyPr/>
          <a:lstStyle/>
          <a:p>
            <a:r>
              <a:rPr lang="en-US" dirty="0" smtClean="0"/>
              <a:t>Exiled to </a:t>
            </a:r>
            <a:r>
              <a:rPr lang="en-US" dirty="0" smtClean="0">
                <a:solidFill>
                  <a:srgbClr val="FFFF00"/>
                </a:solidFill>
              </a:rPr>
              <a:t>Elba island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70658" name="Picture 2" descr="West Coast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0" y="1041195"/>
            <a:ext cx="3809999" cy="2865121"/>
          </a:xfrm>
          <a:prstGeom prst="rect">
            <a:avLst/>
          </a:prstGeom>
          <a:noFill/>
        </p:spPr>
      </p:pic>
      <p:pic>
        <p:nvPicPr>
          <p:cNvPr id="70660" name="Picture 4" descr="http://online.mepl.co.uk/images/10/03/50/10035019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34000" y="4087866"/>
            <a:ext cx="3810000" cy="2770134"/>
          </a:xfrm>
          <a:prstGeom prst="rect">
            <a:avLst/>
          </a:prstGeom>
          <a:noFill/>
        </p:spPr>
      </p:pic>
      <p:pic>
        <p:nvPicPr>
          <p:cNvPr id="9" name="Picture 5" descr="800px-Tuscan_archipelago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1000" y="2133600"/>
            <a:ext cx="4765964" cy="3276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70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70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58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“The 100 Days”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85800"/>
            <a:ext cx="8229600" cy="5440363"/>
          </a:xfrm>
        </p:spPr>
        <p:txBody>
          <a:bodyPr/>
          <a:lstStyle/>
          <a:p>
            <a:r>
              <a:rPr lang="en-US" dirty="0" smtClean="0"/>
              <a:t>March 1, 1815: Napoleon returns!</a:t>
            </a:r>
          </a:p>
          <a:p>
            <a:r>
              <a:rPr lang="en-US" dirty="0" smtClean="0"/>
              <a:t>March 20 –June 18 = </a:t>
            </a:r>
            <a:r>
              <a:rPr lang="en-US" b="1" dirty="0" smtClean="0">
                <a:solidFill>
                  <a:srgbClr val="66FF99"/>
                </a:solidFill>
              </a:rPr>
              <a:t>“100 Days” </a:t>
            </a:r>
            <a:r>
              <a:rPr lang="en-US" dirty="0" smtClean="0"/>
              <a:t>in power</a:t>
            </a:r>
          </a:p>
        </p:txBody>
      </p:sp>
      <p:pic>
        <p:nvPicPr>
          <p:cNvPr id="4" name="Picture 10" descr="Napoleon remount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1905000"/>
            <a:ext cx="4855274" cy="2990851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04800" y="5029200"/>
            <a:ext cx="571881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FF00"/>
                </a:solidFill>
              </a:rPr>
              <a:t>Napoleon’s return saw the army abandon </a:t>
            </a:r>
          </a:p>
          <a:p>
            <a:r>
              <a:rPr lang="en-US" sz="2400" b="1" dirty="0" smtClean="0">
                <a:solidFill>
                  <a:srgbClr val="66FF99"/>
                </a:solidFill>
              </a:rPr>
              <a:t>restored Louis XVIII</a:t>
            </a:r>
          </a:p>
          <a:p>
            <a:r>
              <a:rPr lang="en-US" sz="2400" b="1" dirty="0" smtClean="0">
                <a:solidFill>
                  <a:srgbClr val="FFFF00"/>
                </a:solidFill>
              </a:rPr>
              <a:t> and flock to the support of </a:t>
            </a:r>
          </a:p>
          <a:p>
            <a:r>
              <a:rPr lang="en-US" sz="2400" b="1" dirty="0" smtClean="0">
                <a:solidFill>
                  <a:srgbClr val="FFFF00"/>
                </a:solidFill>
              </a:rPr>
              <a:t>their commander &amp; emperor.</a:t>
            </a:r>
            <a:endParaRPr lang="en-US" sz="2400" b="1" dirty="0">
              <a:solidFill>
                <a:srgbClr val="FFFF00"/>
              </a:solidFill>
            </a:endParaRPr>
          </a:p>
        </p:txBody>
      </p:sp>
      <p:pic>
        <p:nvPicPr>
          <p:cNvPr id="7" name="Picture 6" descr="untitled.bmp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705600" y="3297934"/>
            <a:ext cx="2438400" cy="356006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257800" y="6427113"/>
            <a:ext cx="147989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smtClean="0">
                <a:solidFill>
                  <a:srgbClr val="FFC000"/>
                </a:solidFill>
              </a:rPr>
              <a:t>Louis XVIII</a:t>
            </a:r>
            <a:endParaRPr lang="en-US" sz="2200" b="1" dirty="0">
              <a:solidFill>
                <a:srgbClr val="FFC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410200" y="1828801"/>
            <a:ext cx="3048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US" sz="2200" b="1" dirty="0" smtClean="0">
                <a:solidFill>
                  <a:srgbClr val="0DD9E3"/>
                </a:solidFill>
              </a:rPr>
              <a:t>“If there be one among you who wishes to kill his emperor, he can.”  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0"/>
            <a:ext cx="7772400" cy="914400"/>
          </a:xfrm>
        </p:spPr>
        <p:txBody>
          <a:bodyPr/>
          <a:lstStyle/>
          <a:p>
            <a:pPr algn="ctr"/>
            <a:r>
              <a:rPr lang="en-US" dirty="0" smtClean="0"/>
              <a:t>Donald Trump  6’3”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84322" name="Picture 2" descr="Image result for donald trump height compariso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5975" y="685800"/>
            <a:ext cx="9169976" cy="7162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7772400" cy="762000"/>
          </a:xfrm>
        </p:spPr>
        <p:txBody>
          <a:bodyPr/>
          <a:lstStyle/>
          <a:p>
            <a:pPr algn="ctr"/>
            <a:r>
              <a:rPr lang="en-US" sz="4400" b="1" dirty="0" smtClean="0">
                <a:solidFill>
                  <a:srgbClr val="0DD9E3"/>
                </a:solidFill>
              </a:rPr>
              <a:t>WATERLOO – June 18, 1815</a:t>
            </a:r>
            <a:endParaRPr lang="en-US" sz="4400" b="1" dirty="0">
              <a:solidFill>
                <a:srgbClr val="0DD9E3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14400"/>
            <a:ext cx="8686800" cy="5441160"/>
          </a:xfrm>
        </p:spPr>
        <p:txBody>
          <a:bodyPr/>
          <a:lstStyle/>
          <a:p>
            <a:pPr algn="ctr"/>
            <a:r>
              <a:rPr lang="en-US" dirty="0" smtClean="0"/>
              <a:t>Coalition of nations sends army under </a:t>
            </a:r>
            <a:r>
              <a:rPr lang="en-US" dirty="0" smtClean="0">
                <a:solidFill>
                  <a:srgbClr val="FF0000"/>
                </a:solidFill>
              </a:rPr>
              <a:t>Wellington</a:t>
            </a:r>
            <a:r>
              <a:rPr lang="en-US" dirty="0" smtClean="0"/>
              <a:t>…Napoleon defeated at Waterloo in Belgium.</a:t>
            </a:r>
          </a:p>
          <a:p>
            <a:endParaRPr lang="en-US" dirty="0"/>
          </a:p>
        </p:txBody>
      </p:sp>
      <p:pic>
        <p:nvPicPr>
          <p:cNvPr id="4" name="Picture 30" descr="Portrait showing the 1st Duke of Wellington, by Robert Hom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57600" y="3939988"/>
            <a:ext cx="2543908" cy="2918012"/>
          </a:xfrm>
          <a:prstGeom prst="rect">
            <a:avLst/>
          </a:prstGeom>
          <a:noFill/>
        </p:spPr>
      </p:pic>
      <p:pic>
        <p:nvPicPr>
          <p:cNvPr id="72706" name="Picture 2" descr="The Emperor Napoloen at Waterloo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2619374"/>
            <a:ext cx="3333750" cy="4238626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3352800" y="2438400"/>
            <a:ext cx="538089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smtClean="0">
                <a:solidFill>
                  <a:srgbClr val="FFFF00"/>
                </a:solidFill>
              </a:rPr>
              <a:t>Napoleon scans the battlefield at Waterloo</a:t>
            </a:r>
            <a:endParaRPr lang="en-US" sz="2200" b="1" dirty="0">
              <a:solidFill>
                <a:srgbClr val="FFFF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52800" y="3505200"/>
            <a:ext cx="301986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smtClean="0">
                <a:solidFill>
                  <a:srgbClr val="FF5050"/>
                </a:solidFill>
              </a:rPr>
              <a:t>The Duke of Wellington</a:t>
            </a:r>
            <a:endParaRPr lang="en-US" sz="2200" b="1" dirty="0">
              <a:solidFill>
                <a:srgbClr val="FF505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85525" y="3124200"/>
            <a:ext cx="285847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b="1" dirty="0" smtClean="0">
                <a:solidFill>
                  <a:srgbClr val="00B0F0"/>
                </a:solidFill>
              </a:rPr>
              <a:t>Prussian commander</a:t>
            </a:r>
          </a:p>
          <a:p>
            <a:pPr algn="ctr"/>
            <a:r>
              <a:rPr lang="en-US" sz="2200" b="1" dirty="0" smtClean="0">
                <a:solidFill>
                  <a:srgbClr val="00B0F0"/>
                </a:solidFill>
              </a:rPr>
              <a:t>Field Marshall Blucher</a:t>
            </a:r>
          </a:p>
        </p:txBody>
      </p:sp>
      <p:pic>
        <p:nvPicPr>
          <p:cNvPr id="32770" name="Picture 2" descr="Gebhard Leberecht von Blücher">
            <a:hlinkClick r:id="rId6" tooltip="Gebhard Leberecht von Blücher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58001" y="3944983"/>
            <a:ext cx="2286000" cy="291301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685800"/>
          </a:xfrm>
        </p:spPr>
        <p:txBody>
          <a:bodyPr/>
          <a:lstStyle/>
          <a:p>
            <a:r>
              <a:rPr lang="en-US" dirty="0" smtClean="0"/>
              <a:t>Napoleon’s Final Exile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914400"/>
            <a:ext cx="7772400" cy="5441160"/>
          </a:xfrm>
        </p:spPr>
        <p:txBody>
          <a:bodyPr/>
          <a:lstStyle/>
          <a:p>
            <a:r>
              <a:rPr lang="en-US" dirty="0" smtClean="0"/>
              <a:t>Napoleon forced to </a:t>
            </a:r>
          </a:p>
          <a:p>
            <a:pPr algn="ctr">
              <a:buNone/>
            </a:pPr>
            <a:r>
              <a:rPr lang="en-US" dirty="0" smtClean="0"/>
              <a:t>      abdicate for good</a:t>
            </a:r>
          </a:p>
          <a:p>
            <a:endParaRPr lang="en-US" dirty="0" smtClean="0"/>
          </a:p>
          <a:p>
            <a:r>
              <a:rPr lang="en-US" dirty="0" smtClean="0"/>
              <a:t>Final exile to </a:t>
            </a:r>
            <a:r>
              <a:rPr lang="en-US" dirty="0" smtClean="0">
                <a:solidFill>
                  <a:srgbClr val="FF0000"/>
                </a:solidFill>
              </a:rPr>
              <a:t>St. Helena</a:t>
            </a:r>
          </a:p>
          <a:p>
            <a:pPr algn="ctr">
              <a:buNone/>
            </a:pP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/>
              <a:t>where he dies (1821)</a:t>
            </a:r>
          </a:p>
          <a:p>
            <a:endParaRPr lang="en-US" dirty="0"/>
          </a:p>
        </p:txBody>
      </p:sp>
      <p:pic>
        <p:nvPicPr>
          <p:cNvPr id="4" name="Picture 10" descr="Napoleon Bonaparte a Dying Empero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74862" y="4363466"/>
            <a:ext cx="4169138" cy="2494534"/>
          </a:xfrm>
          <a:prstGeom prst="rect">
            <a:avLst/>
          </a:prstGeom>
          <a:noFill/>
        </p:spPr>
      </p:pic>
      <p:pic>
        <p:nvPicPr>
          <p:cNvPr id="73730" name="Picture 2" descr="http://www.sthelena.se/mapsth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3867150"/>
            <a:ext cx="2990850" cy="2990850"/>
          </a:xfrm>
          <a:prstGeom prst="rect">
            <a:avLst/>
          </a:prstGeom>
          <a:noFill/>
        </p:spPr>
      </p:pic>
      <p:pic>
        <p:nvPicPr>
          <p:cNvPr id="28674" name="Picture 2" descr="Napoleon after abdicating">
            <a:hlinkClick r:id="rId5" tooltip="Napoleon after abdicating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29400" y="0"/>
            <a:ext cx="2514600" cy="336238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4907391" y="3810000"/>
            <a:ext cx="423660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b="1" dirty="0" smtClean="0">
                <a:solidFill>
                  <a:srgbClr val="FFFF00"/>
                </a:solidFill>
              </a:rPr>
              <a:t>Napoleon on his death bed (1821)</a:t>
            </a:r>
            <a:endParaRPr lang="en-US" sz="2200" b="1" dirty="0">
              <a:solidFill>
                <a:srgbClr val="FFFF00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838200" y="4191000"/>
            <a:ext cx="1447800" cy="9144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70C0"/>
                </a:solidFill>
              </a:rPr>
              <a:t>Atlantic</a:t>
            </a:r>
          </a:p>
          <a:p>
            <a:pPr algn="ctr"/>
            <a:r>
              <a:rPr lang="en-US" dirty="0" smtClean="0">
                <a:solidFill>
                  <a:srgbClr val="0070C0"/>
                </a:solidFill>
              </a:rPr>
              <a:t>Ocean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1981200" y="5410200"/>
            <a:ext cx="914400" cy="914400"/>
          </a:xfrm>
          <a:prstGeom prst="ellipse">
            <a:avLst/>
          </a:prstGeom>
          <a:noFill/>
          <a:ln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85800" y="5181600"/>
            <a:ext cx="914400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533400" y="5334000"/>
            <a:ext cx="12060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0070C0"/>
                </a:solidFill>
              </a:rPr>
              <a:t>S.America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2362200" y="4343400"/>
            <a:ext cx="914400" cy="9144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514600" y="4648200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Africa</a:t>
            </a:r>
            <a:endParaRPr lang="en-US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73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7772400" cy="707136"/>
          </a:xfrm>
        </p:spPr>
        <p:txBody>
          <a:bodyPr/>
          <a:lstStyle/>
          <a:p>
            <a:pPr algn="ctr"/>
            <a:r>
              <a:rPr lang="en-US" sz="4400" b="1" dirty="0" smtClean="0">
                <a:solidFill>
                  <a:srgbClr val="FFFF00"/>
                </a:solidFill>
              </a:rPr>
              <a:t>Do Now</a:t>
            </a:r>
            <a:endParaRPr lang="en-US" sz="4400" b="1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85800"/>
            <a:ext cx="8686800" cy="6172200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 smtClean="0">
                <a:solidFill>
                  <a:srgbClr val="FFFF00"/>
                </a:solidFill>
              </a:rPr>
              <a:t>Did the Congress of Vienna have a positive or negative effect on 19</a:t>
            </a:r>
            <a:r>
              <a:rPr lang="en-US" sz="3600" b="1" baseline="30000" dirty="0" smtClean="0">
                <a:solidFill>
                  <a:srgbClr val="FFFF00"/>
                </a:solidFill>
              </a:rPr>
              <a:t>th</a:t>
            </a:r>
            <a:r>
              <a:rPr lang="en-US" sz="3600" b="1" dirty="0" smtClean="0">
                <a:solidFill>
                  <a:srgbClr val="FFFF00"/>
                </a:solidFill>
              </a:rPr>
              <a:t> century Europe ?     </a:t>
            </a:r>
            <a:r>
              <a:rPr lang="en-US" sz="3600" b="1" smtClean="0">
                <a:solidFill>
                  <a:srgbClr val="FFFF00"/>
                </a:solidFill>
              </a:rPr>
              <a:t>EXPLAIN!</a:t>
            </a:r>
            <a:endParaRPr lang="en-US" sz="3600" b="1" dirty="0">
              <a:solidFill>
                <a:srgbClr val="FFFF00"/>
              </a:solidFill>
            </a:endParaRPr>
          </a:p>
        </p:txBody>
      </p:sp>
      <p:pic>
        <p:nvPicPr>
          <p:cNvPr id="4" name="Picture 2" descr="Photograph:Congress of Vienna, sepia drawing by Jean-Baptiste Isabey, 1815; in the Louvre, Paris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6783" y="2438400"/>
            <a:ext cx="6393689" cy="4419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Congress of Vienna </a:t>
            </a:r>
            <a:r>
              <a:rPr lang="en-US" dirty="0" smtClean="0"/>
              <a:t>(1814/1815)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867400"/>
          </a:xfrm>
        </p:spPr>
        <p:txBody>
          <a:bodyPr>
            <a:normAutofit/>
          </a:bodyPr>
          <a:lstStyle/>
          <a:p>
            <a:pPr algn="ctr">
              <a:buFont typeface="Wingdings" pitchFamily="2" charset="2"/>
              <a:buChar char="Ø"/>
            </a:pPr>
            <a:r>
              <a:rPr lang="en-US" dirty="0" smtClean="0"/>
              <a:t>International meeting to settle </a:t>
            </a:r>
            <a:r>
              <a:rPr lang="en-US" b="1" dirty="0" smtClean="0">
                <a:solidFill>
                  <a:srgbClr val="FFFF00"/>
                </a:solidFill>
              </a:rPr>
              <a:t>political &amp; territorial questions and restore stability</a:t>
            </a:r>
            <a:r>
              <a:rPr lang="en-US" dirty="0" smtClean="0"/>
              <a:t> after 25 years of revolution &amp; warfare.</a:t>
            </a:r>
          </a:p>
          <a:p>
            <a:pPr>
              <a:buFont typeface="Wingdings" pitchFamily="2" charset="2"/>
              <a:buChar char="Ø"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Delegates represented many countries, but main ones from </a:t>
            </a:r>
            <a:r>
              <a:rPr lang="en-US" b="1" dirty="0" smtClean="0">
                <a:solidFill>
                  <a:srgbClr val="FFFF00"/>
                </a:solidFill>
              </a:rPr>
              <a:t>Austria</a:t>
            </a:r>
            <a:r>
              <a:rPr lang="en-US" b="1" dirty="0" smtClean="0"/>
              <a:t>, </a:t>
            </a:r>
            <a:r>
              <a:rPr lang="en-US" b="1" dirty="0" smtClean="0">
                <a:solidFill>
                  <a:srgbClr val="FF0000"/>
                </a:solidFill>
              </a:rPr>
              <a:t>Britain</a:t>
            </a:r>
            <a:r>
              <a:rPr lang="en-US" b="1" dirty="0" smtClean="0"/>
              <a:t>, </a:t>
            </a:r>
            <a:r>
              <a:rPr lang="en-US" b="1" dirty="0" smtClean="0">
                <a:solidFill>
                  <a:srgbClr val="0070C0"/>
                </a:solidFill>
              </a:rPr>
              <a:t>Russia</a:t>
            </a:r>
            <a:r>
              <a:rPr lang="en-US" b="1" dirty="0" smtClean="0"/>
              <a:t>,  </a:t>
            </a:r>
          </a:p>
          <a:p>
            <a:pPr marL="514350" indent="-514350">
              <a:buNone/>
            </a:pPr>
            <a:r>
              <a:rPr lang="en-US" b="1" dirty="0" smtClean="0">
                <a:solidFill>
                  <a:srgbClr val="FFC000"/>
                </a:solidFill>
              </a:rPr>
              <a:t>                          Prussia </a:t>
            </a:r>
            <a:r>
              <a:rPr lang="en-US" dirty="0" smtClean="0"/>
              <a:t>&amp; </a:t>
            </a:r>
            <a:r>
              <a:rPr lang="en-US" b="1" dirty="0" smtClean="0">
                <a:solidFill>
                  <a:srgbClr val="66FF99"/>
                </a:solidFill>
              </a:rPr>
              <a:t>France</a:t>
            </a:r>
          </a:p>
          <a:p>
            <a:pPr marL="514350" indent="-514350"/>
            <a:r>
              <a:rPr lang="en-US" dirty="0" smtClean="0"/>
              <a:t>Chairman: </a:t>
            </a:r>
            <a:r>
              <a:rPr lang="en-US" b="1" dirty="0" smtClean="0">
                <a:solidFill>
                  <a:srgbClr val="FF0000"/>
                </a:solidFill>
              </a:rPr>
              <a:t>Prince Metternich</a:t>
            </a:r>
          </a:p>
          <a:p>
            <a:pPr marL="514350" indent="-514350" algn="ctr">
              <a:buNone/>
            </a:pP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/>
              <a:t>(Austria)</a:t>
            </a:r>
          </a:p>
          <a:p>
            <a:pPr marL="514350" indent="-514350" algn="ctr">
              <a:buFont typeface="+mj-lt"/>
              <a:buAutoNum type="alphaLcParenR"/>
            </a:pPr>
            <a:endParaRPr lang="en-US" dirty="0"/>
          </a:p>
        </p:txBody>
      </p:sp>
      <p:pic>
        <p:nvPicPr>
          <p:cNvPr id="23556" name="Picture 4" descr="http://www.uncp.edu/home/rwb/Metternich_Croppe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9800" y="3977926"/>
            <a:ext cx="3124200" cy="288007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04800"/>
            <a:ext cx="7772400" cy="914400"/>
          </a:xfrm>
        </p:spPr>
        <p:txBody>
          <a:bodyPr/>
          <a:lstStyle/>
          <a:p>
            <a:pPr algn="ctr"/>
            <a:r>
              <a:rPr lang="en-US" sz="4400" b="1" dirty="0" smtClean="0">
                <a:solidFill>
                  <a:srgbClr val="66FF99"/>
                </a:solidFill>
              </a:rPr>
              <a:t>REACTIONARIES</a:t>
            </a:r>
            <a:endParaRPr lang="en-US" sz="4400" b="1" dirty="0">
              <a:solidFill>
                <a:srgbClr val="66FF99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143000"/>
            <a:ext cx="7772400" cy="5212560"/>
          </a:xfrm>
        </p:spPr>
        <p:txBody>
          <a:bodyPr/>
          <a:lstStyle/>
          <a:p>
            <a:pPr marL="514350" indent="-514350">
              <a:buAutoNum type="arabicPeriod" startAt="2"/>
            </a:pPr>
            <a:r>
              <a:rPr lang="en-US" dirty="0" smtClean="0"/>
              <a:t>Purpose </a:t>
            </a:r>
            <a:r>
              <a:rPr lang="en-US" dirty="0" smtClean="0">
                <a:solidFill>
                  <a:srgbClr val="0070C0"/>
                </a:solidFill>
              </a:rPr>
              <a:t>– </a:t>
            </a:r>
            <a:r>
              <a:rPr lang="en-US" b="1" dirty="0" smtClean="0">
                <a:solidFill>
                  <a:srgbClr val="0DD9E3"/>
                </a:solidFill>
              </a:rPr>
              <a:t>“turn back the clock”</a:t>
            </a:r>
          </a:p>
          <a:p>
            <a:pPr marL="514350" indent="-514350">
              <a:buFont typeface="Wingdings" pitchFamily="2" charset="2"/>
              <a:buChar char="Ø"/>
            </a:pPr>
            <a:r>
              <a:rPr lang="en-US" b="1" dirty="0" smtClean="0">
                <a:solidFill>
                  <a:srgbClr val="FFFF00"/>
                </a:solidFill>
              </a:rPr>
              <a:t>Reactionaries: </a:t>
            </a:r>
            <a:r>
              <a:rPr lang="en-US" b="1" dirty="0" smtClean="0"/>
              <a:t>want to remove changes made &amp; revert back to the way things were</a:t>
            </a:r>
            <a:endParaRPr lang="en-US" b="1" dirty="0" smtClean="0">
              <a:solidFill>
                <a:srgbClr val="FFFF00"/>
              </a:solidFill>
            </a:endParaRPr>
          </a:p>
          <a:p>
            <a:endParaRPr lang="en-US" dirty="0"/>
          </a:p>
        </p:txBody>
      </p:sp>
      <p:pic>
        <p:nvPicPr>
          <p:cNvPr id="4" name="Picture 2" descr="Photograph:Congress of Vienna, sepia drawing by Jean-Baptiste Isabey, 1815; in the Louvre, Paris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5000" y="2907540"/>
            <a:ext cx="5715000" cy="39504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Congress of Vienna - Purposes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867400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lphaLcParenR"/>
            </a:pPr>
            <a:r>
              <a:rPr lang="en-US" dirty="0" smtClean="0"/>
              <a:t>Restore </a:t>
            </a:r>
            <a:r>
              <a:rPr lang="en-US" b="1" dirty="0" smtClean="0">
                <a:solidFill>
                  <a:srgbClr val="FF0000"/>
                </a:solidFill>
              </a:rPr>
              <a:t>legitimate rulers </a:t>
            </a:r>
            <a:r>
              <a:rPr lang="en-US" dirty="0" smtClean="0"/>
              <a:t>to power</a:t>
            </a:r>
          </a:p>
          <a:p>
            <a:pPr marL="514350" indent="-514350">
              <a:buFont typeface="+mj-lt"/>
              <a:buAutoNum type="alphaLcParenR"/>
            </a:pPr>
            <a:endParaRPr lang="en-US" dirty="0" smtClean="0"/>
          </a:p>
          <a:p>
            <a:pPr marL="514350" indent="-514350">
              <a:buFont typeface="+mj-lt"/>
              <a:buAutoNum type="alphaLcParenR"/>
            </a:pPr>
            <a:endParaRPr lang="en-US" dirty="0" smtClean="0"/>
          </a:p>
          <a:p>
            <a:pPr marL="514350" indent="-514350">
              <a:buFont typeface="+mj-lt"/>
              <a:buAutoNum type="alphaLcParenR"/>
            </a:pPr>
            <a:endParaRPr lang="en-US" dirty="0" smtClean="0"/>
          </a:p>
          <a:p>
            <a:pPr marL="514350" indent="-514350">
              <a:buFont typeface="+mj-lt"/>
              <a:buAutoNum type="alphaLcParenR"/>
            </a:pPr>
            <a:endParaRPr lang="en-US" dirty="0" smtClean="0"/>
          </a:p>
          <a:p>
            <a:pPr marL="514350" indent="-514350">
              <a:buFont typeface="+mj-lt"/>
              <a:buAutoNum type="alphaLcParenR"/>
            </a:pPr>
            <a:r>
              <a:rPr lang="en-US" dirty="0" smtClean="0"/>
              <a:t>Establish a “balance of power”</a:t>
            </a:r>
          </a:p>
          <a:p>
            <a:pPr marL="514350" indent="-514350" algn="ctr"/>
            <a:r>
              <a:rPr lang="en-US" dirty="0" smtClean="0"/>
              <a:t>Redraw </a:t>
            </a:r>
            <a:r>
              <a:rPr lang="en-US" b="1" dirty="0" smtClean="0">
                <a:solidFill>
                  <a:srgbClr val="00B050"/>
                </a:solidFill>
              </a:rPr>
              <a:t>map of Europe</a:t>
            </a:r>
          </a:p>
          <a:p>
            <a:pPr marL="514350" indent="-514350" algn="ctr"/>
            <a:r>
              <a:rPr lang="en-US" dirty="0" smtClean="0"/>
              <a:t>Pre-French Revolution </a:t>
            </a:r>
            <a:r>
              <a:rPr lang="en-US" dirty="0" smtClean="0">
                <a:solidFill>
                  <a:srgbClr val="FF0000"/>
                </a:solidFill>
              </a:rPr>
              <a:t>(1790)</a:t>
            </a:r>
          </a:p>
          <a:p>
            <a:pPr marL="514350" indent="-514350" algn="ctr"/>
            <a:r>
              <a:rPr lang="en-US" b="1" dirty="0" smtClean="0">
                <a:solidFill>
                  <a:srgbClr val="FFC000"/>
                </a:solidFill>
              </a:rPr>
              <a:t>“spoils” </a:t>
            </a:r>
            <a:r>
              <a:rPr lang="en-US" dirty="0" smtClean="0"/>
              <a:t>of war</a:t>
            </a:r>
          </a:p>
          <a:p>
            <a:pPr marL="514350" indent="-514350" algn="ctr"/>
            <a:r>
              <a:rPr lang="en-US" b="1" i="1" dirty="0" smtClean="0">
                <a:solidFill>
                  <a:srgbClr val="FFFF00"/>
                </a:solidFill>
              </a:rPr>
              <a:t>“surround” </a:t>
            </a:r>
            <a:r>
              <a:rPr lang="en-US" dirty="0" smtClean="0"/>
              <a:t>France</a:t>
            </a:r>
          </a:p>
          <a:p>
            <a:pPr marL="514350" indent="-514350" algn="ctr">
              <a:buFont typeface="+mj-lt"/>
              <a:buAutoNum type="alphaLcParenR"/>
            </a:pPr>
            <a:endParaRPr lang="en-US" dirty="0"/>
          </a:p>
        </p:txBody>
      </p:sp>
      <p:pic>
        <p:nvPicPr>
          <p:cNvPr id="4" name="Picture 3" descr="untitled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705600" y="990600"/>
            <a:ext cx="2209800" cy="322630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029200" y="2514600"/>
            <a:ext cx="167866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FF00"/>
                </a:solidFill>
              </a:rPr>
              <a:t>Louis XVIII</a:t>
            </a:r>
          </a:p>
          <a:p>
            <a:pPr algn="ctr"/>
            <a:r>
              <a:rPr lang="en-US" sz="2000" b="1" dirty="0" smtClean="0">
                <a:solidFill>
                  <a:srgbClr val="FFFF00"/>
                </a:solidFill>
              </a:rPr>
              <a:t>Bourbon king</a:t>
            </a:r>
          </a:p>
          <a:p>
            <a:pPr algn="ctr"/>
            <a:r>
              <a:rPr lang="en-US" sz="2000" b="1" dirty="0" smtClean="0">
                <a:solidFill>
                  <a:srgbClr val="FFFF00"/>
                </a:solidFill>
              </a:rPr>
              <a:t>Of France</a:t>
            </a:r>
            <a:endParaRPr lang="en-US" sz="20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rmAutofit/>
          </a:bodyPr>
          <a:lstStyle/>
          <a:p>
            <a:r>
              <a:rPr lang="en-US" dirty="0"/>
              <a:t>Balance of Power: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35563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Maintaining an even distribution of international power &amp; politics to preserve national security.</a:t>
            </a:r>
          </a:p>
          <a:p>
            <a:pPr algn="ctr">
              <a:buNone/>
            </a:pPr>
            <a:r>
              <a:rPr lang="en-US" dirty="0" smtClean="0">
                <a:solidFill>
                  <a:srgbClr val="FFFF00"/>
                </a:solidFill>
              </a:rPr>
              <a:t>(No one gets too strong &amp; threatens the others!)</a:t>
            </a:r>
          </a:p>
          <a:p>
            <a:pPr marL="68580" indent="0" algn="ctr">
              <a:buNone/>
            </a:pPr>
            <a:endParaRPr lang="en-US" dirty="0" smtClean="0">
              <a:solidFill>
                <a:srgbClr val="00FFFF"/>
              </a:solidFill>
            </a:endParaRPr>
          </a:p>
          <a:p>
            <a:endParaRPr lang="en-US" dirty="0"/>
          </a:p>
        </p:txBody>
      </p:sp>
      <p:pic>
        <p:nvPicPr>
          <p:cNvPr id="20482" name="Picture 2" descr="The Battle of Lekkerbeetje by the Studio of Sebastien Vranx (GL)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33600" y="3426229"/>
            <a:ext cx="5101280" cy="343177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566715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E:\European maps\map_files\Untitled-93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57200" y="0"/>
            <a:ext cx="8621711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7772400" cy="685800"/>
          </a:xfrm>
        </p:spPr>
        <p:txBody>
          <a:bodyPr/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Congress of Vienna - Purposes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685800"/>
            <a:ext cx="7772400" cy="5669760"/>
          </a:xfrm>
        </p:spPr>
        <p:txBody>
          <a:bodyPr/>
          <a:lstStyle/>
          <a:p>
            <a:pPr marL="514350" indent="-514350">
              <a:buAutoNum type="alphaLcParenR" startAt="3"/>
            </a:pPr>
            <a:r>
              <a:rPr lang="en-US" b="1" dirty="0" smtClean="0">
                <a:solidFill>
                  <a:srgbClr val="FFFF00"/>
                </a:solidFill>
              </a:rPr>
              <a:t>Prevent</a:t>
            </a:r>
            <a:r>
              <a:rPr lang="en-US" dirty="0" smtClean="0"/>
              <a:t> future revolutions</a:t>
            </a:r>
          </a:p>
          <a:p>
            <a:pPr marL="514350" indent="-514350" algn="ctr"/>
            <a:r>
              <a:rPr lang="en-US" dirty="0" smtClean="0"/>
              <a:t>Created a system of alliances </a:t>
            </a:r>
          </a:p>
          <a:p>
            <a:pPr marL="514350" indent="-514350" algn="ctr">
              <a:buNone/>
            </a:pPr>
            <a:r>
              <a:rPr lang="en-US" b="1" dirty="0" smtClean="0">
                <a:solidFill>
                  <a:srgbClr val="0DD9E3"/>
                </a:solidFill>
              </a:rPr>
              <a:t>“Concert of Europe” </a:t>
            </a:r>
          </a:p>
          <a:p>
            <a:pPr marL="514350" indent="-514350" algn="ctr">
              <a:buNone/>
            </a:pPr>
            <a:endParaRPr lang="en-US" b="1" dirty="0" smtClean="0">
              <a:solidFill>
                <a:srgbClr val="0DD9E3"/>
              </a:solidFill>
            </a:endParaRPr>
          </a:p>
          <a:p>
            <a:pPr marL="514350" indent="-514350" algn="ctr">
              <a:buNone/>
            </a:pPr>
            <a:endParaRPr lang="en-US" b="1" dirty="0" smtClean="0">
              <a:solidFill>
                <a:srgbClr val="0DD9E3"/>
              </a:solidFill>
            </a:endParaRPr>
          </a:p>
          <a:p>
            <a:pPr marL="514350" indent="-514350" algn="ctr"/>
            <a:r>
              <a:rPr lang="en-US" dirty="0" smtClean="0"/>
              <a:t>Principle of </a:t>
            </a:r>
            <a:r>
              <a:rPr lang="en-US" b="1" dirty="0" smtClean="0">
                <a:solidFill>
                  <a:srgbClr val="FFFF00"/>
                </a:solidFill>
              </a:rPr>
              <a:t>intervention</a:t>
            </a:r>
          </a:p>
          <a:p>
            <a:pPr marL="514350" indent="-514350" algn="ctr">
              <a:buNone/>
            </a:pPr>
            <a:r>
              <a:rPr lang="en-US" dirty="0" smtClean="0"/>
              <a:t> </a:t>
            </a:r>
            <a:r>
              <a:rPr lang="en-US" b="1" dirty="0" smtClean="0">
                <a:solidFill>
                  <a:srgbClr val="FFC000"/>
                </a:solidFill>
              </a:rPr>
              <a:t>“Metternich System”</a:t>
            </a:r>
          </a:p>
          <a:p>
            <a:pPr marL="514350" indent="-514350" algn="ctr">
              <a:buNone/>
            </a:pPr>
            <a:r>
              <a:rPr lang="en-US" dirty="0" smtClean="0"/>
              <a:t>(stopped revolutions in </a:t>
            </a:r>
          </a:p>
          <a:p>
            <a:pPr marL="514350" indent="-514350" algn="r">
              <a:buNone/>
            </a:pPr>
            <a:r>
              <a:rPr lang="en-US" dirty="0" smtClean="0"/>
              <a:t>Germany, Spain &amp; Portugal) </a:t>
            </a:r>
          </a:p>
        </p:txBody>
      </p:sp>
      <p:pic>
        <p:nvPicPr>
          <p:cNvPr id="4" name="Picture 2" descr="Metternich: the Autobiograph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4114800"/>
            <a:ext cx="2590800" cy="40481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096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66FF99"/>
                </a:solidFill>
              </a:rPr>
              <a:t>New Ideas</a:t>
            </a:r>
            <a:endParaRPr lang="en-US" b="1" dirty="0">
              <a:solidFill>
                <a:srgbClr val="66FF99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09600"/>
            <a:ext cx="8229600" cy="62484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dirty="0" smtClean="0"/>
              <a:t>New Ideas fuelled revolution in Europe: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u="sng" dirty="0" smtClean="0">
                <a:solidFill>
                  <a:srgbClr val="0DD9E3"/>
                </a:solidFill>
              </a:rPr>
              <a:t>Liberalism:</a:t>
            </a:r>
            <a:r>
              <a:rPr lang="en-US" dirty="0" smtClean="0">
                <a:solidFill>
                  <a:srgbClr val="00B0F0"/>
                </a:solidFill>
              </a:rPr>
              <a:t>  </a:t>
            </a:r>
            <a:r>
              <a:rPr lang="en-US" dirty="0" smtClean="0"/>
              <a:t>grew from </a:t>
            </a:r>
          </a:p>
          <a:p>
            <a:pPr marL="514350" indent="-514350" algn="ctr">
              <a:buNone/>
            </a:pPr>
            <a:r>
              <a:rPr lang="en-US" dirty="0" smtClean="0">
                <a:solidFill>
                  <a:srgbClr val="FFFF00"/>
                </a:solidFill>
              </a:rPr>
              <a:t>Enlightenment ideas</a:t>
            </a:r>
          </a:p>
          <a:p>
            <a:pPr marL="514350" indent="-514350"/>
            <a:r>
              <a:rPr lang="en-US" b="1" dirty="0" smtClean="0">
                <a:solidFill>
                  <a:srgbClr val="FF0000"/>
                </a:solidFill>
              </a:rPr>
              <a:t>Equality </a:t>
            </a:r>
            <a:r>
              <a:rPr lang="en-US" dirty="0" smtClean="0"/>
              <a:t>before the law</a:t>
            </a:r>
          </a:p>
          <a:p>
            <a:pPr marL="514350" indent="-514350"/>
            <a:r>
              <a:rPr lang="en-US" dirty="0" smtClean="0"/>
              <a:t>Individual </a:t>
            </a:r>
            <a:r>
              <a:rPr lang="en-US" b="1" dirty="0" smtClean="0">
                <a:solidFill>
                  <a:srgbClr val="FFC000"/>
                </a:solidFill>
              </a:rPr>
              <a:t>rights &amp; freedoms</a:t>
            </a:r>
          </a:p>
          <a:p>
            <a:pPr marL="514350" indent="-514350" algn="ctr">
              <a:buNone/>
            </a:pPr>
            <a:r>
              <a:rPr lang="en-US" dirty="0" smtClean="0"/>
              <a:t>(speech, press, assembly)</a:t>
            </a:r>
          </a:p>
          <a:p>
            <a:pPr marL="514350" indent="-514350"/>
            <a:r>
              <a:rPr lang="en-US" b="1" dirty="0" smtClean="0">
                <a:solidFill>
                  <a:srgbClr val="66FF99"/>
                </a:solidFill>
              </a:rPr>
              <a:t>Representative</a:t>
            </a:r>
            <a:r>
              <a:rPr lang="en-US" dirty="0" smtClean="0"/>
              <a:t> government</a:t>
            </a:r>
          </a:p>
          <a:p>
            <a:pPr marL="514350" indent="-514350"/>
            <a:endParaRPr lang="en-US" dirty="0" smtClean="0"/>
          </a:p>
          <a:p>
            <a:pPr marL="514350" indent="-514350"/>
            <a:r>
              <a:rPr lang="en-US" dirty="0" smtClean="0"/>
              <a:t>A bill of rights &amp;</a:t>
            </a:r>
          </a:p>
          <a:p>
            <a:pPr marL="514350" indent="-514350">
              <a:buNone/>
            </a:pPr>
            <a:r>
              <a:rPr lang="en-US" dirty="0" smtClean="0"/>
              <a:t>       </a:t>
            </a:r>
            <a:r>
              <a:rPr lang="en-US" b="1" dirty="0" smtClean="0">
                <a:solidFill>
                  <a:srgbClr val="FFFF00"/>
                </a:solidFill>
              </a:rPr>
              <a:t>written</a:t>
            </a:r>
            <a:r>
              <a:rPr lang="en-US" dirty="0" smtClean="0"/>
              <a:t> </a:t>
            </a:r>
            <a:r>
              <a:rPr lang="en-US" b="1" dirty="0" smtClean="0">
                <a:solidFill>
                  <a:srgbClr val="FFFF00"/>
                </a:solidFill>
              </a:rPr>
              <a:t>constitution</a:t>
            </a:r>
          </a:p>
        </p:txBody>
      </p:sp>
      <p:pic>
        <p:nvPicPr>
          <p:cNvPr id="4" name="Picture 4" descr="S:\Publishing\powerpoint\World history\ZP922\pix\FRpost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1" y="0"/>
            <a:ext cx="2286000" cy="3010512"/>
          </a:xfrm>
          <a:prstGeom prst="rect">
            <a:avLst/>
          </a:prstGeom>
          <a:noFill/>
        </p:spPr>
      </p:pic>
      <p:pic>
        <p:nvPicPr>
          <p:cNvPr id="5" name="Picture 2" descr="http://www.uncp.edu/home/rwb/paulskirch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62600" y="4299857"/>
            <a:ext cx="3581400" cy="255814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7772400" cy="914400"/>
          </a:xfrm>
        </p:spPr>
        <p:txBody>
          <a:bodyPr/>
          <a:lstStyle/>
          <a:p>
            <a:pPr algn="ctr"/>
            <a:r>
              <a:rPr lang="en-US" sz="2800" b="1" dirty="0" smtClean="0">
                <a:solidFill>
                  <a:srgbClr val="FFFF00"/>
                </a:solidFill>
              </a:rPr>
              <a:t>Propaganda – information meant to influence opinion</a:t>
            </a:r>
            <a:endParaRPr lang="en-US" sz="2800" dirty="0"/>
          </a:p>
        </p:txBody>
      </p:sp>
      <p:pic>
        <p:nvPicPr>
          <p:cNvPr id="4" name="Picture 10" descr="huns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62201" y="910553"/>
            <a:ext cx="3951660" cy="594744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Some opponents: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371600"/>
            <a:ext cx="7772400" cy="4983960"/>
          </a:xfrm>
        </p:spPr>
        <p:txBody>
          <a:bodyPr/>
          <a:lstStyle/>
          <a:p>
            <a:pPr marL="514350" indent="-514350">
              <a:buFont typeface="Wingdings" pitchFamily="2" charset="2"/>
              <a:buChar char="Ø"/>
            </a:pPr>
            <a:r>
              <a:rPr lang="en-US" b="1" dirty="0" smtClean="0">
                <a:solidFill>
                  <a:srgbClr val="0DD9E3"/>
                </a:solidFill>
              </a:rPr>
              <a:t>Conservatives  =  </a:t>
            </a:r>
            <a:r>
              <a:rPr lang="en-US" dirty="0" smtClean="0"/>
              <a:t>Old / traditional ways</a:t>
            </a:r>
            <a:endParaRPr lang="en-US" dirty="0" smtClean="0">
              <a:solidFill>
                <a:srgbClr val="00B050"/>
              </a:solidFill>
            </a:endParaRPr>
          </a:p>
          <a:p>
            <a:pPr marL="514350" indent="-514350" algn="ctr">
              <a:buNone/>
            </a:pPr>
            <a:r>
              <a:rPr lang="en-US" dirty="0" smtClean="0"/>
              <a:t>(monarchy &amp; privileged nobility)</a:t>
            </a:r>
          </a:p>
          <a:p>
            <a:pPr marL="514350" indent="-514350">
              <a:buFont typeface="Wingdings" pitchFamily="2" charset="2"/>
              <a:buChar char="Ø"/>
            </a:pPr>
            <a:endParaRPr lang="en-US" dirty="0" smtClean="0"/>
          </a:p>
          <a:p>
            <a:pPr marL="514350" indent="-514350" algn="ctr">
              <a:buFont typeface="Wingdings" pitchFamily="2" charset="2"/>
              <a:buChar char="Ø"/>
            </a:pPr>
            <a:r>
              <a:rPr lang="en-US" dirty="0" smtClean="0">
                <a:solidFill>
                  <a:srgbClr val="FFFF00"/>
                </a:solidFill>
              </a:rPr>
              <a:t>Liberal: </a:t>
            </a:r>
            <a:r>
              <a:rPr lang="en-US" dirty="0" smtClean="0"/>
              <a:t>Many middle class </a:t>
            </a:r>
            <a:r>
              <a:rPr lang="en-US" b="1" dirty="0" smtClean="0">
                <a:solidFill>
                  <a:srgbClr val="66FF99"/>
                </a:solidFill>
              </a:rPr>
              <a:t>bourgeoisie </a:t>
            </a:r>
            <a:r>
              <a:rPr lang="en-US" dirty="0" smtClean="0"/>
              <a:t>support  several ideas of </a:t>
            </a:r>
            <a:r>
              <a:rPr lang="en-US" dirty="0" smtClean="0">
                <a:solidFill>
                  <a:srgbClr val="44FB25"/>
                </a:solidFill>
              </a:rPr>
              <a:t>liberalism</a:t>
            </a:r>
            <a:r>
              <a:rPr lang="en-US" dirty="0" smtClean="0"/>
              <a:t>, but not in favor of real </a:t>
            </a:r>
            <a:r>
              <a:rPr lang="en-US" b="1" dirty="0" smtClean="0">
                <a:solidFill>
                  <a:srgbClr val="FFFF00"/>
                </a:solidFill>
              </a:rPr>
              <a:t>democracy for all</a:t>
            </a:r>
          </a:p>
          <a:p>
            <a:pPr marL="514350" indent="-514350" algn="ctr">
              <a:buFont typeface="Wingdings" pitchFamily="2" charset="2"/>
              <a:buChar char="Ø"/>
            </a:pPr>
            <a:endParaRPr lang="en-US" b="1" dirty="0" smtClean="0">
              <a:solidFill>
                <a:srgbClr val="FFFF00"/>
              </a:solidFill>
            </a:endParaRPr>
          </a:p>
          <a:p>
            <a:pPr marL="514350" indent="-514350" algn="ctr">
              <a:buFont typeface="Wingdings" pitchFamily="2" charset="2"/>
              <a:buChar char="v"/>
            </a:pPr>
            <a:r>
              <a:rPr lang="en-US" b="1" dirty="0" smtClean="0">
                <a:solidFill>
                  <a:srgbClr val="FF5050"/>
                </a:solidFill>
              </a:rPr>
              <a:t>Radicals</a:t>
            </a:r>
            <a:r>
              <a:rPr lang="en-US" b="1" dirty="0" smtClean="0">
                <a:solidFill>
                  <a:srgbClr val="FFFF00"/>
                </a:solidFill>
              </a:rPr>
              <a:t> </a:t>
            </a:r>
            <a:r>
              <a:rPr lang="en-US" b="1" dirty="0" smtClean="0"/>
              <a:t>favored democratic ideal for all people</a:t>
            </a:r>
          </a:p>
          <a:p>
            <a:pPr marL="514350" indent="-514350">
              <a:buFont typeface="Wingdings" pitchFamily="2" charset="2"/>
              <a:buChar char="Ø"/>
            </a:pPr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66FF99"/>
                </a:solidFill>
              </a:rPr>
              <a:t>New Ideas</a:t>
            </a:r>
            <a:endParaRPr lang="en-US" b="1" dirty="0">
              <a:solidFill>
                <a:srgbClr val="66FF99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059363"/>
          </a:xfrm>
        </p:spPr>
        <p:txBody>
          <a:bodyPr>
            <a:normAutofit/>
          </a:bodyPr>
          <a:lstStyle/>
          <a:p>
            <a:pPr marL="514350" indent="-514350">
              <a:buAutoNum type="arabicPeriod" startAt="2"/>
            </a:pPr>
            <a:r>
              <a:rPr lang="en-US" b="1" u="sng" dirty="0" smtClean="0">
                <a:solidFill>
                  <a:srgbClr val="FF0000"/>
                </a:solidFill>
              </a:rPr>
              <a:t>Nationalism</a:t>
            </a:r>
            <a:r>
              <a:rPr lang="en-US" b="1" dirty="0" smtClean="0">
                <a:solidFill>
                  <a:srgbClr val="FF0000"/>
                </a:solidFill>
              </a:rPr>
              <a:t>:</a:t>
            </a:r>
            <a:r>
              <a:rPr lang="en-US" b="1" dirty="0" smtClean="0"/>
              <a:t>  </a:t>
            </a:r>
            <a:r>
              <a:rPr lang="en-US" dirty="0" smtClean="0"/>
              <a:t>feelings of loyalty to one’s country;  the belief that people who share a common language, culture, history and/or tradition have a right to unify &amp; rule themselves</a:t>
            </a:r>
          </a:p>
          <a:p>
            <a:pPr marL="514350" indent="-514350" algn="ctr">
              <a:buFont typeface="Wingdings" pitchFamily="2" charset="2"/>
              <a:buChar char="Ø"/>
            </a:pPr>
            <a:r>
              <a:rPr lang="en-US" dirty="0" smtClean="0"/>
              <a:t>Some groups were </a:t>
            </a:r>
            <a:r>
              <a:rPr lang="en-US" b="1" dirty="0" smtClean="0">
                <a:solidFill>
                  <a:srgbClr val="FFFF00"/>
                </a:solidFill>
              </a:rPr>
              <a:t>ruled by others </a:t>
            </a:r>
            <a:r>
              <a:rPr lang="en-US" b="1" dirty="0" smtClean="0">
                <a:solidFill>
                  <a:srgbClr val="00B0F0"/>
                </a:solidFill>
              </a:rPr>
              <a:t>(Austria)</a:t>
            </a:r>
          </a:p>
          <a:p>
            <a:pPr marL="514350" indent="-514350" algn="ctr">
              <a:buFont typeface="Wingdings" pitchFamily="2" charset="2"/>
              <a:buChar char="Ø"/>
            </a:pPr>
            <a:r>
              <a:rPr lang="en-US" dirty="0" smtClean="0"/>
              <a:t>Some groups were </a:t>
            </a:r>
            <a:r>
              <a:rPr lang="en-US" b="1" dirty="0" smtClean="0">
                <a:solidFill>
                  <a:srgbClr val="FFFF00"/>
                </a:solidFill>
              </a:rPr>
              <a:t>scattered</a:t>
            </a:r>
            <a:r>
              <a:rPr lang="en-US" dirty="0" smtClean="0"/>
              <a:t> with no country</a:t>
            </a:r>
          </a:p>
          <a:p>
            <a:pPr marL="514350" indent="-514350" algn="ctr">
              <a:buNone/>
            </a:pPr>
            <a:r>
              <a:rPr lang="en-US" dirty="0" smtClean="0"/>
              <a:t>(</a:t>
            </a:r>
            <a:r>
              <a:rPr lang="en-US" b="1" dirty="0" smtClean="0">
                <a:solidFill>
                  <a:srgbClr val="00B050"/>
                </a:solidFill>
              </a:rPr>
              <a:t>Italy </a:t>
            </a:r>
            <a:r>
              <a:rPr lang="en-US" b="1" dirty="0" smtClean="0"/>
              <a:t>&amp; 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Germany</a:t>
            </a:r>
            <a:r>
              <a:rPr lang="en-US" dirty="0" smtClean="0"/>
              <a:t>)</a:t>
            </a:r>
          </a:p>
        </p:txBody>
      </p:sp>
      <p:pic>
        <p:nvPicPr>
          <p:cNvPr id="15362" name="Picture 2" descr="http://tbn0.google.com/images?q=tbn:G3gtDxPdFFIJ:www.intercan.org/images/DE.gif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53200" y="5009894"/>
            <a:ext cx="2590800" cy="1848106"/>
          </a:xfrm>
          <a:prstGeom prst="rect">
            <a:avLst/>
          </a:prstGeom>
          <a:noFill/>
        </p:spPr>
      </p:pic>
      <p:pic>
        <p:nvPicPr>
          <p:cNvPr id="15364" name="Picture 4" descr="http://www.initaly.com/gene/flag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71800" y="5025044"/>
            <a:ext cx="2743200" cy="1832956"/>
          </a:xfrm>
          <a:prstGeom prst="rect">
            <a:avLst/>
          </a:prstGeom>
          <a:noFill/>
        </p:spPr>
      </p:pic>
      <p:pic>
        <p:nvPicPr>
          <p:cNvPr id="15366" name="Picture 6" descr="http://flagspot.net/misc/ah)1867l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4152900"/>
            <a:ext cx="2047875" cy="27051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7772400" cy="914400"/>
          </a:xfrm>
        </p:spPr>
        <p:txBody>
          <a:bodyPr/>
          <a:lstStyle/>
          <a:p>
            <a:r>
              <a:rPr lang="en-US" b="1" dirty="0" smtClean="0">
                <a:solidFill>
                  <a:srgbClr val="FFFF00"/>
                </a:solidFill>
              </a:rPr>
              <a:t>Spread of Revolution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838200"/>
            <a:ext cx="8001000" cy="5517360"/>
          </a:xfrm>
        </p:spPr>
        <p:txBody>
          <a:bodyPr/>
          <a:lstStyle/>
          <a:p>
            <a:r>
              <a:rPr lang="en-US" dirty="0" smtClean="0"/>
              <a:t>The </a:t>
            </a:r>
            <a:r>
              <a:rPr lang="en-US" b="1" dirty="0" smtClean="0">
                <a:solidFill>
                  <a:srgbClr val="BC8FDD"/>
                </a:solidFill>
              </a:rPr>
              <a:t>reactionaries </a:t>
            </a:r>
            <a:r>
              <a:rPr lang="en-US" dirty="0" smtClean="0"/>
              <a:t>at the Congress of Vienna wanted to reverse changes &amp; stop these ideas from spreading … </a:t>
            </a:r>
          </a:p>
          <a:p>
            <a:pPr algn="ctr">
              <a:buNone/>
            </a:pPr>
            <a:r>
              <a:rPr lang="en-US" b="1" i="1" dirty="0" smtClean="0">
                <a:solidFill>
                  <a:srgbClr val="66FF99"/>
                </a:solidFill>
              </a:rPr>
              <a:t>How can you kill an idea ? </a:t>
            </a:r>
          </a:p>
          <a:p>
            <a:endParaRPr lang="en-US" dirty="0"/>
          </a:p>
        </p:txBody>
      </p:sp>
      <p:pic>
        <p:nvPicPr>
          <p:cNvPr id="4" name="Picture 10" descr="http://www.uncp.edu/home/rwb/berlin_revstree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2954046"/>
            <a:ext cx="4497642" cy="3903954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334000" y="5029200"/>
            <a:ext cx="375852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FF00"/>
                </a:solidFill>
              </a:rPr>
              <a:t>Revolutionaries fighting </a:t>
            </a:r>
          </a:p>
          <a:p>
            <a:pPr algn="ctr"/>
            <a:r>
              <a:rPr lang="en-US" sz="2400" b="1" dirty="0" smtClean="0">
                <a:solidFill>
                  <a:srgbClr val="FFFF00"/>
                </a:solidFill>
              </a:rPr>
              <a:t>for a united German nation</a:t>
            </a:r>
          </a:p>
          <a:p>
            <a:pPr algn="ctr"/>
            <a:r>
              <a:rPr lang="en-US" sz="2400" b="1" dirty="0" smtClean="0">
                <a:solidFill>
                  <a:srgbClr val="FFFF00"/>
                </a:solidFill>
              </a:rPr>
              <a:t>and a representative</a:t>
            </a:r>
          </a:p>
          <a:p>
            <a:pPr algn="ctr"/>
            <a:r>
              <a:rPr lang="en-US" sz="2400" b="1" dirty="0" smtClean="0">
                <a:solidFill>
                  <a:srgbClr val="FFFF00"/>
                </a:solidFill>
              </a:rPr>
              <a:t> government.</a:t>
            </a:r>
            <a:endParaRPr lang="en-US" sz="2400" b="1" dirty="0">
              <a:solidFill>
                <a:srgbClr val="FFFF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289739" y="2971800"/>
            <a:ext cx="385426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C000"/>
                </a:solidFill>
              </a:rPr>
              <a:t>“Metternich System” had</a:t>
            </a:r>
          </a:p>
          <a:p>
            <a:pPr algn="ctr"/>
            <a:r>
              <a:rPr lang="en-US" sz="2400" b="1" dirty="0" smtClean="0">
                <a:solidFill>
                  <a:srgbClr val="FFC000"/>
                </a:solidFill>
              </a:rPr>
              <a:t> early success with stopping</a:t>
            </a:r>
          </a:p>
          <a:p>
            <a:pPr algn="ctr"/>
            <a:r>
              <a:rPr lang="en-US" sz="2400" b="1" dirty="0" smtClean="0">
                <a:solidFill>
                  <a:srgbClr val="FFC000"/>
                </a:solidFill>
              </a:rPr>
              <a:t>Revolution &amp; change.</a:t>
            </a:r>
            <a:endParaRPr lang="en-US" sz="2400" b="1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7772400" cy="533400"/>
          </a:xfrm>
        </p:spPr>
        <p:txBody>
          <a:bodyPr/>
          <a:lstStyle/>
          <a:p>
            <a:r>
              <a:rPr lang="en-US" b="1" dirty="0" smtClean="0">
                <a:solidFill>
                  <a:srgbClr val="FFFF00"/>
                </a:solidFill>
              </a:rPr>
              <a:t>Congress of Vienna (1814/15)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33400"/>
            <a:ext cx="9144000" cy="63246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457200" y="1295400"/>
            <a:ext cx="3581400" cy="2667000"/>
          </a:xfrm>
          <a:prstGeom prst="roundRect">
            <a:avLst>
              <a:gd name="adj" fmla="val 17075"/>
            </a:avLst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FFFF00"/>
                </a:solidFill>
              </a:rPr>
              <a:t>5 Great powers (Austria, Russia, Britain, France &amp; Prussia)</a:t>
            </a:r>
          </a:p>
          <a:p>
            <a:endParaRPr lang="en-US" dirty="0" smtClean="0"/>
          </a:p>
          <a:p>
            <a:pPr algn="ctr"/>
            <a:r>
              <a:rPr lang="en-US" b="1" dirty="0" smtClean="0">
                <a:solidFill>
                  <a:srgbClr val="FFFF00"/>
                </a:solidFill>
              </a:rPr>
              <a:t>Prince Metternich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838200" y="4191000"/>
            <a:ext cx="3124200" cy="2667000"/>
          </a:xfrm>
          <a:prstGeom prst="ellipse">
            <a:avLst/>
          </a:prstGeom>
          <a:solidFill>
            <a:srgbClr val="FF99FF"/>
          </a:solidFill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C00000"/>
                </a:solidFill>
              </a:rPr>
              <a:t>Redraw map of Europe</a:t>
            </a:r>
          </a:p>
          <a:p>
            <a:pPr algn="ctr"/>
            <a:endParaRPr lang="en-US" dirty="0" smtClean="0"/>
          </a:p>
          <a:p>
            <a:pPr algn="ctr"/>
            <a:r>
              <a:rPr lang="en-US" b="1" dirty="0" smtClean="0">
                <a:solidFill>
                  <a:srgbClr val="C00000"/>
                </a:solidFill>
              </a:rPr>
              <a:t>Restored old monarchies</a:t>
            </a:r>
          </a:p>
          <a:p>
            <a:pPr algn="ctr"/>
            <a:endParaRPr lang="en-US" dirty="0" smtClean="0"/>
          </a:p>
          <a:p>
            <a:pPr algn="ctr"/>
            <a:r>
              <a:rPr lang="en-US" b="1" dirty="0" smtClean="0">
                <a:solidFill>
                  <a:srgbClr val="C00000"/>
                </a:solidFill>
              </a:rPr>
              <a:t>Alliances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5562600" y="762000"/>
            <a:ext cx="3429000" cy="3505200"/>
          </a:xfrm>
          <a:prstGeom prst="ellipse">
            <a:avLst/>
          </a:prstGeom>
          <a:solidFill>
            <a:srgbClr val="66FF99"/>
          </a:solidFill>
          <a:effectLst>
            <a:glow rad="228600">
              <a:schemeClr val="accent3">
                <a:satMod val="175000"/>
                <a:alpha val="40000"/>
              </a:schemeClr>
            </a:glow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Prevent future </a:t>
            </a:r>
          </a:p>
          <a:p>
            <a:pPr algn="ctr"/>
            <a:r>
              <a:rPr lang="en-US" b="1" dirty="0" smtClean="0">
                <a:solidFill>
                  <a:srgbClr val="FF0000"/>
                </a:solidFill>
              </a:rPr>
              <a:t>French aggression &amp; revolutions</a:t>
            </a:r>
          </a:p>
          <a:p>
            <a:pPr algn="ctr"/>
            <a:endParaRPr lang="en-US" dirty="0" smtClean="0"/>
          </a:p>
          <a:p>
            <a:pPr algn="ctr"/>
            <a:r>
              <a:rPr lang="en-US" b="1" dirty="0" smtClean="0">
                <a:solidFill>
                  <a:srgbClr val="FF0000"/>
                </a:solidFill>
              </a:rPr>
              <a:t>Restore balance of power</a:t>
            </a:r>
          </a:p>
          <a:p>
            <a:pPr algn="ctr"/>
            <a:endParaRPr lang="en-US" dirty="0" smtClean="0"/>
          </a:p>
          <a:p>
            <a:pPr algn="ctr"/>
            <a:r>
              <a:rPr lang="en-US" b="1" dirty="0" smtClean="0">
                <a:solidFill>
                  <a:srgbClr val="FF0000"/>
                </a:solidFill>
              </a:rPr>
              <a:t>Restore legitimate rulers</a:t>
            </a:r>
          </a:p>
          <a:p>
            <a:pPr algn="ctr"/>
            <a:r>
              <a:rPr lang="en-US" b="1" dirty="0" smtClean="0">
                <a:solidFill>
                  <a:srgbClr val="FF0000"/>
                </a:solidFill>
              </a:rPr>
              <a:t>Maintain lasting peace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4267200" y="4343400"/>
            <a:ext cx="3810000" cy="25146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00B0F0"/>
                </a:solidFill>
              </a:rPr>
              <a:t>Nationalism &amp; revolutions</a:t>
            </a:r>
          </a:p>
          <a:p>
            <a:pPr algn="ctr"/>
            <a:endParaRPr lang="en-US" dirty="0" smtClean="0"/>
          </a:p>
          <a:p>
            <a:pPr algn="ctr"/>
            <a:r>
              <a:rPr lang="en-US" b="1" dirty="0" smtClean="0">
                <a:solidFill>
                  <a:srgbClr val="00B0F0"/>
                </a:solidFill>
              </a:rPr>
              <a:t>Principle of Intervention = “Metternich System”</a:t>
            </a:r>
            <a:endParaRPr lang="en-US" b="1" dirty="0">
              <a:solidFill>
                <a:srgbClr val="00B0F0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rot="5400000">
            <a:off x="2819400" y="533400"/>
            <a:ext cx="838200" cy="83820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5334000" y="533400"/>
            <a:ext cx="990600" cy="53340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rot="5400000">
            <a:off x="1981200" y="2286000"/>
            <a:ext cx="4572000" cy="106680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rot="16200000" flipH="1">
            <a:off x="3314700" y="2095500"/>
            <a:ext cx="3886200" cy="76200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914400" y="609600"/>
            <a:ext cx="1796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FF00"/>
                </a:solidFill>
              </a:rPr>
              <a:t>Members and</a:t>
            </a:r>
          </a:p>
          <a:p>
            <a:pPr algn="ctr"/>
            <a:r>
              <a:rPr lang="en-US" b="1" dirty="0" smtClean="0">
                <a:solidFill>
                  <a:srgbClr val="FFFF00"/>
                </a:solidFill>
              </a:rPr>
              <a:t>Representatives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57200" y="4191000"/>
            <a:ext cx="9380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Actions</a:t>
            </a:r>
          </a:p>
          <a:p>
            <a:pPr algn="ctr"/>
            <a:r>
              <a:rPr lang="en-US" b="1" dirty="0" smtClean="0">
                <a:solidFill>
                  <a:srgbClr val="FFFF00"/>
                </a:solidFill>
              </a:rPr>
              <a:t>Taken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229600" y="685800"/>
            <a:ext cx="742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Goals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995929" y="5029200"/>
            <a:ext cx="11480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Legacy or</a:t>
            </a:r>
          </a:p>
          <a:p>
            <a:pPr algn="ctr"/>
            <a:r>
              <a:rPr lang="en-US" b="1" dirty="0" smtClean="0">
                <a:solidFill>
                  <a:srgbClr val="FFFF00"/>
                </a:solidFill>
              </a:rPr>
              <a:t>Effects</a:t>
            </a:r>
            <a:endParaRPr lang="en-US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763000" cy="914400"/>
          </a:xfrm>
        </p:spPr>
        <p:txBody>
          <a:bodyPr/>
          <a:lstStyle/>
          <a:p>
            <a:pPr algn="ctr"/>
            <a:r>
              <a:rPr lang="en-US" sz="3200" b="1" dirty="0" smtClean="0">
                <a:solidFill>
                  <a:srgbClr val="FFFF00"/>
                </a:solidFill>
              </a:rPr>
              <a:t>Revolutions in Latin America</a:t>
            </a:r>
            <a:br>
              <a:rPr lang="en-US" sz="3200" b="1" dirty="0" smtClean="0">
                <a:solidFill>
                  <a:srgbClr val="FFFF00"/>
                </a:solidFill>
              </a:rPr>
            </a:br>
            <a:r>
              <a:rPr lang="en-US" sz="3200" b="1" dirty="0" smtClean="0">
                <a:solidFill>
                  <a:srgbClr val="FFFF00"/>
                </a:solidFill>
              </a:rPr>
              <a:t>(1790’s-1830)</a:t>
            </a:r>
            <a:endParaRPr lang="en-US" sz="3200" b="1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143000"/>
            <a:ext cx="8763000" cy="5715000"/>
          </a:xfrm>
        </p:spPr>
        <p:txBody>
          <a:bodyPr>
            <a:normAutofit/>
          </a:bodyPr>
          <a:lstStyle/>
          <a:p>
            <a:r>
              <a:rPr lang="en-US" dirty="0" smtClean="0"/>
              <a:t>Influenced by Enlightenment ideas as well as the success of the American &amp; French Revolutions, colonists in Latin America seize opportunities to gain freedom</a:t>
            </a:r>
          </a:p>
          <a:p>
            <a:r>
              <a:rPr lang="en-US" b="1" i="1" dirty="0" smtClean="0">
                <a:solidFill>
                  <a:srgbClr val="92D050"/>
                </a:solidFill>
              </a:rPr>
              <a:t>“Creoles”</a:t>
            </a:r>
          </a:p>
          <a:p>
            <a:r>
              <a:rPr lang="en-US" b="1" i="1" dirty="0" smtClean="0">
                <a:solidFill>
                  <a:srgbClr val="FF99FF"/>
                </a:solidFill>
              </a:rPr>
              <a:t>“Napoleon effect”</a:t>
            </a:r>
          </a:p>
          <a:p>
            <a:endParaRPr lang="en-US" b="1" i="1" dirty="0" smtClean="0">
              <a:solidFill>
                <a:srgbClr val="92D050"/>
              </a:solidFill>
            </a:endParaRPr>
          </a:p>
          <a:p>
            <a:endParaRPr lang="en-US" b="1" i="1" dirty="0" smtClean="0">
              <a:solidFill>
                <a:srgbClr val="92D050"/>
              </a:solidFill>
            </a:endParaRPr>
          </a:p>
          <a:p>
            <a:pPr marL="582930" indent="-514350">
              <a:buFont typeface="+mj-lt"/>
              <a:buAutoNum type="arabicParenR"/>
            </a:pPr>
            <a:r>
              <a:rPr lang="en-US" dirty="0" smtClean="0">
                <a:solidFill>
                  <a:srgbClr val="FF5050"/>
                </a:solidFill>
              </a:rPr>
              <a:t>Toussaint </a:t>
            </a:r>
            <a:r>
              <a:rPr lang="en-US" dirty="0" err="1" smtClean="0">
                <a:solidFill>
                  <a:srgbClr val="FF5050"/>
                </a:solidFill>
              </a:rPr>
              <a:t>L’Overture</a:t>
            </a:r>
            <a:r>
              <a:rPr lang="en-US" dirty="0" smtClean="0">
                <a:solidFill>
                  <a:srgbClr val="FF5050"/>
                </a:solidFill>
              </a:rPr>
              <a:t> </a:t>
            </a:r>
            <a:r>
              <a:rPr lang="en-US" dirty="0" smtClean="0"/>
              <a:t>in Haiti</a:t>
            </a:r>
          </a:p>
          <a:p>
            <a:pPr marL="582930" indent="-514350">
              <a:buNone/>
            </a:pPr>
            <a:r>
              <a:rPr lang="en-US" dirty="0" smtClean="0"/>
              <a:t>         (led slave rebellion – 1790’s)</a:t>
            </a:r>
          </a:p>
        </p:txBody>
      </p:sp>
      <p:pic>
        <p:nvPicPr>
          <p:cNvPr id="13314" name="Picture 2" descr="Toussaint L'Overtur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62750" y="2809875"/>
            <a:ext cx="2381250" cy="40481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763000" cy="609600"/>
          </a:xfrm>
        </p:spPr>
        <p:txBody>
          <a:bodyPr/>
          <a:lstStyle/>
          <a:p>
            <a:pPr algn="ctr"/>
            <a:r>
              <a:rPr lang="en-US" sz="2800" b="1" dirty="0" smtClean="0">
                <a:solidFill>
                  <a:srgbClr val="FFFF00"/>
                </a:solidFill>
              </a:rPr>
              <a:t>Revolutions in Latin Americas (1790’s-1830)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838200"/>
            <a:ext cx="8763000" cy="6019800"/>
          </a:xfrm>
        </p:spPr>
        <p:txBody>
          <a:bodyPr>
            <a:normAutofit lnSpcReduction="10000"/>
          </a:bodyPr>
          <a:lstStyle/>
          <a:p>
            <a:pPr marL="582930" indent="-514350">
              <a:buAutoNum type="arabicParenR" startAt="2"/>
            </a:pPr>
            <a:r>
              <a:rPr lang="en-US" b="1" dirty="0" smtClean="0">
                <a:solidFill>
                  <a:srgbClr val="FFFF00"/>
                </a:solidFill>
              </a:rPr>
              <a:t>Military “juntas”</a:t>
            </a:r>
          </a:p>
          <a:p>
            <a:pPr marL="582930" indent="-514350" algn="ctr">
              <a:buNone/>
            </a:pPr>
            <a:r>
              <a:rPr lang="en-US" b="1" dirty="0" smtClean="0">
                <a:solidFill>
                  <a:srgbClr val="FFC000"/>
                </a:solidFill>
              </a:rPr>
              <a:t>Simon Bolivar </a:t>
            </a:r>
            <a:r>
              <a:rPr lang="en-US" dirty="0" smtClean="0"/>
              <a:t>&amp; </a:t>
            </a:r>
            <a:r>
              <a:rPr lang="en-US" b="1" dirty="0" smtClean="0">
                <a:solidFill>
                  <a:srgbClr val="FF99FF"/>
                </a:solidFill>
              </a:rPr>
              <a:t>Jose de San Martin </a:t>
            </a:r>
            <a:r>
              <a:rPr lang="en-US" dirty="0" smtClean="0"/>
              <a:t>in South America</a:t>
            </a:r>
          </a:p>
          <a:p>
            <a:pPr marL="582930" indent="-514350" algn="ctr">
              <a:buNone/>
            </a:pPr>
            <a:endParaRPr lang="en-US" dirty="0" smtClean="0"/>
          </a:p>
          <a:p>
            <a:pPr marL="582930" indent="-514350">
              <a:buAutoNum type="arabicParenR" startAt="3"/>
            </a:pPr>
            <a:r>
              <a:rPr lang="en-US" smtClean="0"/>
              <a:t>Fathers </a:t>
            </a:r>
            <a:r>
              <a:rPr lang="en-US" b="1" dirty="0" smtClean="0">
                <a:solidFill>
                  <a:srgbClr val="66FF99"/>
                </a:solidFill>
              </a:rPr>
              <a:t>Hidalgo &amp; Morelos </a:t>
            </a:r>
            <a:r>
              <a:rPr lang="en-US" smtClean="0"/>
              <a:t>in Mexico</a:t>
            </a:r>
          </a:p>
          <a:p>
            <a:pPr marL="582930" indent="-514350">
              <a:buAutoNum type="arabicParenR" startAt="3"/>
            </a:pPr>
            <a:endParaRPr lang="en-US" dirty="0" smtClean="0"/>
          </a:p>
          <a:p>
            <a:pPr marL="582930" indent="-514350">
              <a:buAutoNum type="arabicParenR" startAt="4"/>
            </a:pPr>
            <a:r>
              <a:rPr lang="en-US" b="1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Dom Pedro </a:t>
            </a:r>
            <a:r>
              <a:rPr lang="en-US" dirty="0" smtClean="0"/>
              <a:t>in Brazil</a:t>
            </a:r>
          </a:p>
          <a:p>
            <a:pPr marL="582930" indent="-514350">
              <a:buNone/>
            </a:pPr>
            <a:endParaRPr lang="en-US" dirty="0" smtClean="0"/>
          </a:p>
          <a:p>
            <a:pPr marL="582930" indent="-514350">
              <a:buNone/>
            </a:pPr>
            <a:endParaRPr lang="en-US" sz="3200" b="1" dirty="0" smtClean="0">
              <a:solidFill>
                <a:srgbClr val="02EEE8"/>
              </a:solidFill>
            </a:endParaRPr>
          </a:p>
          <a:p>
            <a:pPr marL="582930" indent="-514350">
              <a:buFont typeface="+mj-lt"/>
              <a:buAutoNum type="arabicParenR"/>
            </a:pPr>
            <a:endParaRPr lang="en-US" dirty="0" smtClean="0"/>
          </a:p>
          <a:p>
            <a:pPr marL="582930" indent="-514350">
              <a:buNone/>
            </a:pPr>
            <a:endParaRPr lang="en-US" dirty="0" smtClean="0"/>
          </a:p>
          <a:p>
            <a:pPr marL="582930" indent="-514350">
              <a:buFont typeface="Wingdings" pitchFamily="2" charset="2"/>
              <a:buChar char="Ø"/>
            </a:pPr>
            <a:r>
              <a:rPr lang="en-US" dirty="0" smtClean="0"/>
              <a:t>Bolivar – “The Liberator”</a:t>
            </a:r>
          </a:p>
          <a:p>
            <a:endParaRPr lang="en-US" dirty="0"/>
          </a:p>
        </p:txBody>
      </p:sp>
      <p:pic>
        <p:nvPicPr>
          <p:cNvPr id="1026" name="Picture 2" descr="http://www.militaryheritage.com/images/bolivar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0" y="3356919"/>
            <a:ext cx="2286000" cy="35010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7772400" cy="914400"/>
          </a:xfrm>
        </p:spPr>
        <p:txBody>
          <a:bodyPr/>
          <a:lstStyle/>
          <a:p>
            <a:r>
              <a:rPr lang="en-US" dirty="0" smtClean="0"/>
              <a:t>Latin American Revolutions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00268" y="609601"/>
            <a:ext cx="5214932" cy="6195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rgbClr val="FFFF00"/>
                </a:solidFill>
              </a:rPr>
              <a:t>Latin America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524000"/>
            <a:ext cx="8534400" cy="5334000"/>
          </a:xfrm>
        </p:spPr>
        <p:txBody>
          <a:bodyPr/>
          <a:lstStyle/>
          <a:p>
            <a:pPr marL="582930" indent="-514350">
              <a:buNone/>
            </a:pPr>
            <a:r>
              <a:rPr lang="en-US" sz="2800" b="1" u="sng" dirty="0" smtClean="0">
                <a:solidFill>
                  <a:srgbClr val="FFFF00"/>
                </a:solidFill>
              </a:rPr>
              <a:t>Effects:</a:t>
            </a:r>
            <a:r>
              <a:rPr lang="en-US" sz="2800" dirty="0" smtClean="0"/>
              <a:t>  independence, but instability due to:</a:t>
            </a:r>
          </a:p>
          <a:p>
            <a:pPr marL="582930" indent="-514350"/>
            <a:r>
              <a:rPr lang="en-US" sz="2800" dirty="0" smtClean="0"/>
              <a:t> </a:t>
            </a:r>
            <a:r>
              <a:rPr lang="en-US" sz="2800" b="1" dirty="0" smtClean="0">
                <a:solidFill>
                  <a:srgbClr val="66FF99"/>
                </a:solidFill>
              </a:rPr>
              <a:t>great economic class divisions</a:t>
            </a:r>
          </a:p>
          <a:p>
            <a:pPr marL="582930" indent="-514350"/>
            <a:r>
              <a:rPr lang="en-US" sz="2800" b="1" dirty="0" smtClean="0">
                <a:solidFill>
                  <a:srgbClr val="FFFF00"/>
                </a:solidFill>
              </a:rPr>
              <a:t>little economic improvement for commoners</a:t>
            </a:r>
          </a:p>
          <a:p>
            <a:pPr marL="582930" indent="-514350"/>
            <a:r>
              <a:rPr lang="en-US" sz="2800" dirty="0" smtClean="0"/>
              <a:t> </a:t>
            </a:r>
            <a:r>
              <a:rPr lang="en-US" sz="2800" b="1" dirty="0" smtClean="0">
                <a:solidFill>
                  <a:srgbClr val="FFC000"/>
                </a:solidFill>
              </a:rPr>
              <a:t>regional differences</a:t>
            </a:r>
          </a:p>
          <a:p>
            <a:pPr marL="582930" indent="-514350"/>
            <a:r>
              <a:rPr lang="en-US" sz="2800" b="1" dirty="0" smtClean="0">
                <a:solidFill>
                  <a:srgbClr val="02EEE8"/>
                </a:solidFill>
              </a:rPr>
              <a:t>frequent military “caudillos”</a:t>
            </a:r>
          </a:p>
          <a:p>
            <a:pPr algn="ctr">
              <a:buNone/>
            </a:pPr>
            <a:endParaRPr lang="en-US" dirty="0" smtClean="0"/>
          </a:p>
          <a:p>
            <a:pPr>
              <a:buNone/>
            </a:pPr>
            <a:endParaRPr lang="en-US" dirty="0"/>
          </a:p>
        </p:txBody>
      </p:sp>
      <p:pic>
        <p:nvPicPr>
          <p:cNvPr id="1026" name="Picture 2" descr="Porfirio diaz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77000" y="3200400"/>
            <a:ext cx="2667000" cy="3515592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419600" y="5410200"/>
            <a:ext cx="188474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FFFF00"/>
                </a:solidFill>
              </a:rPr>
              <a:t>Porfirio</a:t>
            </a:r>
            <a:r>
              <a:rPr lang="en-US" sz="2400" b="1" dirty="0" smtClean="0">
                <a:solidFill>
                  <a:srgbClr val="FFFF00"/>
                </a:solidFill>
              </a:rPr>
              <a:t> Diaz </a:t>
            </a:r>
          </a:p>
          <a:p>
            <a:pPr algn="ctr"/>
            <a:r>
              <a:rPr lang="en-US" sz="2400" b="1" dirty="0" smtClean="0">
                <a:solidFill>
                  <a:srgbClr val="FFFF00"/>
                </a:solidFill>
              </a:rPr>
              <a:t>Of Mexico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0"/>
            <a:ext cx="78486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28600"/>
            <a:ext cx="7772400" cy="707136"/>
          </a:xfrm>
        </p:spPr>
        <p:txBody>
          <a:bodyPr/>
          <a:lstStyle/>
          <a:p>
            <a:r>
              <a:rPr lang="en-US" b="1" dirty="0" smtClean="0">
                <a:solidFill>
                  <a:srgbClr val="FFFF00"/>
                </a:solidFill>
              </a:rPr>
              <a:t>Revolutions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143000"/>
            <a:ext cx="8229600" cy="5212560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(1821-1830)- </a:t>
            </a:r>
            <a:r>
              <a:rPr lang="en-US" b="1" dirty="0" smtClean="0">
                <a:solidFill>
                  <a:srgbClr val="02EEE8"/>
                </a:solidFill>
              </a:rPr>
              <a:t>Greece</a:t>
            </a:r>
            <a:endParaRPr lang="en-US" dirty="0" smtClean="0"/>
          </a:p>
          <a:p>
            <a:pPr>
              <a:buNone/>
            </a:pPr>
            <a:r>
              <a:rPr lang="en-US" dirty="0" smtClean="0"/>
              <a:t>revolts and win independence from the weakening </a:t>
            </a:r>
            <a:r>
              <a:rPr lang="en-US" b="1" dirty="0" smtClean="0">
                <a:solidFill>
                  <a:srgbClr val="FF99FF"/>
                </a:solidFill>
              </a:rPr>
              <a:t>Ottoman Turks</a:t>
            </a:r>
            <a:endParaRPr lang="en-US" b="1" dirty="0">
              <a:solidFill>
                <a:srgbClr val="FF99FF"/>
              </a:solidFill>
            </a:endParaRPr>
          </a:p>
        </p:txBody>
      </p:sp>
      <p:pic>
        <p:nvPicPr>
          <p:cNvPr id="4" name="Picture 2" descr="http://www.friesian.com/images/maps/rome15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3657600"/>
            <a:ext cx="5105400" cy="3200400"/>
          </a:xfrm>
          <a:prstGeom prst="rect">
            <a:avLst/>
          </a:prstGeom>
          <a:noFill/>
        </p:spPr>
      </p:pic>
      <p:pic>
        <p:nvPicPr>
          <p:cNvPr id="1028" name="Picture 4" descr="http://upload.wikimedia.org/wikipedia/commons/thumb/e/e6/Flag_of_Greece_%281828-1978%29.svg/180px-Flag_of_Greece_%281828-1978%29.svg.png">
            <a:hlinkClick r:id="rId4" tooltip="The first national flag of Greece adopted 1822.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77000" y="0"/>
            <a:ext cx="2667000" cy="1778002"/>
          </a:xfrm>
          <a:prstGeom prst="rect">
            <a:avLst/>
          </a:prstGeom>
          <a:noFill/>
        </p:spPr>
      </p:pic>
      <p:pic>
        <p:nvPicPr>
          <p:cNvPr id="1032" name="Picture 8" descr="File:Navarino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19600" y="3667124"/>
            <a:ext cx="4724400" cy="3190876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4553384" y="3048000"/>
            <a:ext cx="45906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The naval battle of </a:t>
            </a:r>
            <a:r>
              <a:rPr lang="en-US" sz="2400" dirty="0" err="1" smtClean="0">
                <a:solidFill>
                  <a:srgbClr val="FFFF00"/>
                </a:solidFill>
              </a:rPr>
              <a:t>Navarino</a:t>
            </a:r>
            <a:r>
              <a:rPr lang="en-US" sz="2400" dirty="0" smtClean="0">
                <a:solidFill>
                  <a:srgbClr val="FFFF00"/>
                </a:solidFill>
              </a:rPr>
              <a:t> (1827)</a:t>
            </a:r>
            <a:endParaRPr lang="en-US" sz="24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7772400" cy="914400"/>
          </a:xfrm>
        </p:spPr>
        <p:txBody>
          <a:bodyPr/>
          <a:lstStyle/>
          <a:p>
            <a:pPr algn="ctr"/>
            <a:r>
              <a:rPr lang="en-US" sz="2800" b="1" dirty="0" smtClean="0">
                <a:solidFill>
                  <a:srgbClr val="FFFF00"/>
                </a:solidFill>
              </a:rPr>
              <a:t>Propaganda – information meant to influence opinion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74082" name="AutoShape 2" descr="data:image/jpeg;base64,/9j/4AAQSkZJRgABAQAAAQABAAD/2wCEAAkGBxQSEhUUExMWFhUXGCAaGBgYGRocHBscIBwcGx4fGhgcHCgkHBwlHxwfITEhJSksLi4uGB8zODMsNygtLywBCgoKDg0OGxAQGywkICUsLC0sLCwsLDQsNCwsLy8sLCwsLCwsLCwsLCwsLCwsLCwsLCwsLCwsLCwsLCwsLCwsLP/AABEIAPIA0AMBIgACEQEDEQH/xAAcAAACAgMBAQAAAAAAAAAAAAAFBgMEAAIHAQj/xABNEAABAwIEAwQHAwoCCAQHAAABAgMRAAQFEiExBkFREyJhgQcUMnGRobFC0fAVIzNSYnKSwdLhJIIWNENUorLC8SU1Y3MXU5Oj0+Ly/8QAGgEAAwEBAQEAAAAAAAAAAAAAAQIDAAQFBv/EAC8RAAICAQMCBAUEAgMAAAAAAAABAhEDEiExQVEEEyJxYYGRofAyUrHBBSMVQtH/2gAMAwEAAhEDEQA/AHPibHVoZaU28Az2mS4uG4WpBBggIjSTpPKdq1a4wDiFSHGFBOdougDtmx9pOgE8491aYnw/bPk3QbLjmTMq3CwlDrkCFLE6kfOvLax9XsuxeWlxZkgAApZCt0IJ1yjbfma8qUoaDrhjlrSrqT41f3IvLYMqcUnsVrU0lIIWdEyoqUkJAzTvrEAVevLS7UyhtDwDiigOuCRlSBKiiSe+qI855VTxHEVMXDMNhYVbwZcQ3BzCIzmFT05RVO19IjCn0srTlkQXQZbzRqASAcsyMxA+FL62tkCSSYzrhspUVuQkZAJWoGSNVJEyf2jtJoLjl+t8oTbOuS0uXUISQtW4SO8U/myQZOoMabVPiT9ldoW068hSUEFQDmWIEgggiRruOenKucv8V3FtekpyPtto7FCgD32wrMgqV9pSZidAdes0ccJPjn4mpdTofD1opu2Su4eeUoHOtbqloiJ0KSrRA8dDua2x+9ZWwSl1ZKsqUrYcX3Sr2Crs5yondRERWi+KbJwttqWlQeB0WO6IjuuT7JPIHeDXPuJzaW904WiFMXDSkqTbGC06kgpUYOxVykDfQ8xCMpPe7DSG6zw+5Qw2u8DnaMDXsrhwh7/3QBIjQmJnWdNKX7JeJthT7B9bS4vvNypTYB1HZOFclIKsspA9kztUvCPpHQi2Q3dpdLqYRmCSrMnbMo7yBuOcaVEvjdq1f/wbKl2yvbaCCgJWD7ben2huDGwOhmqpZLaa/wDBdqJr/j5y1UG7nDyh2JMO90jqnQ9DzohaekawX7Wdsz9pueXVM+6lriLi5GIthl23WzBKkuQVwQdBl7vtJkcwCfMIy7Y5oAWQOqCCfLWPjVFgjOPq2fuDU1wdwUm2fQ5cJccyFaCVJzZe5GiBl9gz3iN4NQXvGOHoB76XPBCJ5xuQB86mtLpK+yuG30N2yW4UjRJQAJykGdZgQAJHPupnj2KuBVw6ptBShTiikRskqJGn8qlixKTpt7DylS2R0JvjVl1zIzZFZJhHeAJ96QDGteXrF69mC2TboTB/Np5+8KzEQSSRoIoBwtjbVgVLDan1OCJylsoAnTUkGSAdOXwo1dceC4UhtTSmmD+mI7ylADVA2hJMAneCdqaSkn6Ft3MmuoXw2zKgHEIzrSnJHaktLWNCqTvtMCZmiGA2aUA+sfpUkZlKUcgJmACdJAIkePOhz/HFqy2UsIUcqYbATlRJ5dQBz050vYTi7ThaQ84tJKit9aySDBJSkCdJBidNzU1Gck72X3Hek6E9aMOpUtOpIIzIkwR0HX60HsPzKit9JDakgALbSSTPdyhJJBUJlMcj0q+jiKzQoNpWkAgqzIHdHQEjmR9OVKWOcWLcdSW8qENrJQSJJkZcyhO4BJ86WCm9unxBsORZt7leYthakjmkgQodCNYjyM860tuHgjMiEdkFBxsFOYpVPeBndOx5H4VUwy8sGEdo24kqXAWqVZlmfaUknTUk+ZrMY40ZaWlKR236yknRPu6mNYFKozulZn8CkjD3G760UtJGRtTSSkDIoASCIJKT+yd9+RqawuEpL4bKPWVOO9klyQk5VGYO06/KpbbHS++wkBvIVE5kuSqcio7hAKQZO+oI8RMLVuw6HWHx3e3UpKv1TmM6jaQPnT2ttY6UnF6fzcpYRxKOzGZl11E/4l1ZBKFq5pSDogeEUS4MSAbsAyA4oA+GkH4GtsMw9tt9b57NtMdmhloiFJ/Wcj2iazg5ZUq8UQQS6s/Tbwq0nBvYilNY3fBSb4scW32ibBso5kEmCRIBhvf7xVu5x95pKlu2jKG07qK+QkExkk96EgbkqEbzVvhrCltoQ2412WVAzKbXKXCAgiQRod9fA8qo+knD3H+xbaOYnMcg/ZElSjtlTMAdVVNqDlRoyfUtcX8S+qlgC3S6p0GJIEeyNNDzVQL/AEzemPye1/GPurf0iNZn7ETACVH4Fs1EGZ0SO8TtzNSlOEIra2d/hfBvKtTdIuf6WvR/5e1/GP6a1HGT8AixaAOmqxy05A1fs+GlmO0WlBIkJ3URz0n76FJs05rhszLRJT5pB1+BoRlJptoaWLwymoxdrr+UWBxbcf7pb/xq/or1zi6539Vt/wCNX9FAQ5IIqRl2RFR819kel/xmH4/ULDjC4J0trfx7yv6a8PFl3rFvb+AzH7qAqXCt6JJVtWWZ9kCf+NwpdfqeHjS+JI9UYHvJ++sPGN7P+r2w/wAyvuqNy1CpIV8ede3eDKb7Na8qm1QTlJ1Ghjwr0NMOx4D2CFjxLfud0W9sSf21fdV0XWJ5o9VtpP7Z+tMeC4c0hCVIRBInXUjzorkqTrsTeQUQcT/3e1H+c1UvXMSbTm9XtCOfeNPNQ3LKVggiQdKWl2MszOeHGsQCcxs7cjqCfvqg5xndDe0Z/H+aujt2622cqcpIGmbaubYzbSsqXoZ1jYe7wqsFF8oZTsw8a3U6WjP4/wA1SMcV3rhhNkwT+P2qCRB02otgN1kdCiQEjef5eNVeOPY1hdvEcTVtZW38f96jusdv2vbtbUf5wf50aextkNKKVHMRoOc0nKcKiSTvU4wT6A1NjFwzxE+++GnmGmwUlQKDJ5x9DU35YfddeQwGCWllOVaV5tM51MxqEiD1J2jUZw0T663/AO2f+qr2DYG43iLlwVHs3C57OuoVGVzTQcweqRQlGKY1kWIYziDKXVlm3yNqAzEEFUxGVOeSYIMfdVvgziBd2l5x1ASpMohAMd34mdfpR7ELFSiFshsL1lSwVaEAaJ2zaDU9D1pc4DteyVethQXlec73WYPkRMe8UU4uN9RG7T9hvwe8Q6w0tvN2akApzTMRAmdZ8aqcQYm1b261OkgEFAAmVEjYEbT10pO4KxBxKU9msrYS1mU17TiRlkZRAmVH7PXUCqnGuMvXFs0QE+rrAcOUSpPehCXDJEzrpGoI5VJ4m510DFbBPjZsquLIASShQHiSW6aMLwxFo2XHCMwTmUo7JAEmKGXsG/sJg/m3CP4U1T9J+LQyWEnUwVx05A/X4UI41OSKzzzUPKXD3Zz/AIg4mdfuzcIUpBTo3B9lI2+O599FcL4hL76lqABWgBcbFQ7s+EhUx4GkiSTAEkwAB8KebrhtVo3bQJcWFhz94pkAe7byrtyRilpEwupohzQa2nKqeVeOJI3BE661t7SY5ivFZ9kmZct60RsU5so8QPnVGZRPTSr+EGVIHVQ+tKLkfpY2t8LMkIAJgb67++ibGBtJTlyAgTE671LYMlMg7cqsusJV7SQffXdbPipSdle3QG+6kQBtVnt0/rD4iqFxgTC/abHxI+hoTecB2i9kqQeoUT8jNOq6i7DOrwqEIO/nSTbcNX1ohwW76VpVHdM5tD9iTCTFb3/Br90+px+5hB2SiRoNIyzA+dNpj3NQ70OxPB23h3hH459aGWnBdu39p4nr2ih/yxRFnBUJ2cf83Vn6ml2XDAthIxrCOyXCSFJ3FUbOxU8vImB9KfrvCEkTKj+8SfrUD7rVtkOSZ0kAaeVUWRlNVgzDuFkgKLxIg6EfWaou4IAuEKzJ6mi1/janUFKWzB6UDdvlDTNHhr9aK1BVljDLXs79nxbPyzUd4fxgOPXLAQQplxRKtMpClEiTyVvp0TS1gtxmvmQeSD/1VVwll9WK3ZZWUIS4O2y6kpUTEJIIUQR001oShfPYbodKW4lIKiQABJJMfPlSbwPf9u7euABOZxXdHKAlPxMSfE1V4gvDcW7KncwT2qwG0A5ncphKikxk1GxBgqGla+joKDt6lSOzUFrlGvd9nqZ8fOjGFQbFrZ+w1WmFJdat3AlTTgQJOgXq3khRG/X3pTQ/jCzSzhq20NkpbAjbuwZzK2kATV/g65Wu0Z7RSVKDaRKdlDKMqtdRI6gag0r+lnG1JCbVtUdonM5tqmTlT1ElM+4VBW8lLuFbBLEXst9h5g/onDp4Ng6Vze8xVVw46tW7hJPh0HkNPKukX3+vYYf2F/8AIKFce8GQVXVunQ6uNjl1UkdOo86vhklyab3FHgQs+vILyoA/Rzt2nKTy8PGK6bfpQ4TnyEJMAKGxHMabzXEbxEEyKf8AhHitItYdU4VNkyQJ7syCfLTyoeMhJxUolvCtay5jmZZJUoKgd0jlG4PvE/ChDKoNRY3xEh5t1bOYhA9pQAidNDvWMBfZoUsQVJBI6TrXDLFKMbaPe8Jni35d+xYHNPWiPDh/Oo/fH1oaonukddZ6ffRPB9HR+8Kj1OvN+iXszpCnMu4mrCVTrQ/DsxHe+HOrqtK7EfGSW5ITWhc1io3FqMRW4R1oim8VG6SNq3ArysYrNrNTzUbyTyqNDhisFmPgKBEx1iqFxh7RTJlUbamtnrNc+1oarm+Q2qDIPQ06CvgVX7BwJPZdwEaz91K+ItFs6qzKncaCmvGsVXkIbAJ/HSkVxp1aiVJg+FVh8R1fUt4M5/j2f3f6qYeDyfWsSPcy+sAftzkBj90zp4hVKmCoPr7Hgnr+999R22KG2xh9S57Fx3snCZyiYIOmkgxvsCaM4t2l2G6bnUmMNbQ52iUhKoKdOiss/wDIPhSlwgom8xCQkHtFyEmU7I2J3PXxmmrFr5LTS1KUlECApUwFHRMxOk0iejJcv3upV31kqVEkyJJgkbzU8e8Wwb077DZhuEoYCXLXVLqEjLMogIlC5OsSAND9qhnFuEIRY3b7gR6w40M65JGYQAludpgARziZpqwi8Q+w26gdxaElPLQjaOUbUtelHGW7eyWgpClOy2gGO6SDK4P6o6c42qK1OYUyrij+W+wuSBKSP+ECntJ5Vxr0pPZfyedjlkH+H8eVM/C3HST2bV0oBZ0S4dleCuh8dj9a6G4KS/NwZVuD/SRwclCF3TMBKRLjew96fM7fCuY8Nu5rptBJCVqymCRof7xXU/TBixDSWEnQnMvxjYfz8hXJOH1gPFR3SCoEbgjURXTjt43YIfqQ8cFWiF52lpCswKSnacq+vwp0xnCwU90UjcBXeS4IOsqn+IA/9JpiuuJxZXq2H9bZ7vtrP+zUdFA9UZgT4T025pxbk0dOtxqS6FBLcSk0VwREuJ/HI1Ji9rBCk6g6yOY8Dz61tgCAXIJgQda4pw0yR7MfFLLgk+qW4zWS8xCdZ60YbEaEz5fWh1msI7qd6IoFXPnZ8m4it5qFR5V4V6+FFEycqrRRqNaq8Q4DpNE1Gy1VEXo0its396hfFBBo3U7Ox1oRituVwVVIHiDCtFdetTh8HRW/yNOnQVsI1qwtDys6ylM6a7iiN5iCUaK1o3eYWhWsa0lcQ2zgXsY+VWi1Ia7JGbpCr62Kecg/A0fwC2aecxBtwZx6wCpC0gpEtpAIJ328o8aSMG0v7bz/AOVVMfDnEWXEby0VEKXnb8VZU5kxHQZvI0MqfTsUiNTGEAlAdV24ScySofanMCQNCEjRPQdaXuEz/j8Q7qkypRhQg7J5dDuPAinZS4ST01pE4Nu1O318tacilE92QYASgAGOcRPjSY90xZO79grwriKm2U9u432ZQFNKQoKTlEA51gCVkkTO5KopR9It846pGe3StCkqLA7wdCUwVOKCTIQdNDyA2Iptdwe2Rb2zwKkJbabRBSRnQrKAHUxMyZndJM8qi4Vw9CWO2WM10pLgWokkgFapQCfsgiB/ep6oxk5jqLkthO9KLKnDh6UAqJbnTU7JJ+lJ96MzH7p+VdJxhcX+EzpCD9EirnGfAiX21u2sIcOqmzolfu/VV8q6MOVRik/zcTNHc5o9iHaWqQo94aeQEUKwOxU4txSBo02pap22gDzn5GvHWltZmnElCk7pUIIrpfCfDnZ4WtZELuElXjlghA8xr/mrpnNRj7k4/qErh26KX0qJ+yD8FR9FU5+k3Dw7ZpdSO8wRPXKrQ/PKfjXP7ReR1GmolPmdvnFdTwtxNy042rUOog+EkgfDeufL6ZKR0paotAL0Y363WFtrOZLSgEk7wRJT7unvotY3ATdFobkEgV76NcGUxaKziFrdV8EnJ/0mgr7/AP4o2sbF0J8pg1LLUpOh/Dtq/bc6jYs5RrvV8GBUDadax1YNROR8njj0DxNCF48ylRQXU5hyBk/LahfFV848oWdsQl11BK3J/RNzGaBrKthXPsU4RusOT2yXEuoHtFIIInmQZkeM1SEYvZvcpGG10dWax1lZKA6kQJMkCBMayaIKukpAgg+M718yXuIKdXmKiD1rovo6xcrYKSCMhjMVSVEiT7htAquTA4xsCcW6OtdpseRrZRmhmHXQUmCfdVtl6ZB3Fc4rVEV40HEkbEVCg5UgKM8pqysSZFUr637Qe6mRiRV3l31HI1E42HByIoMnF8iy04nTai1uxklSToeVPVBoWcXw1LV9ZqT9pSvkk/fQS/TcNXrjgWm2aceIRcKQkgrSmQhat8pII1005xTNxA+F3dlA1ClfSj+EtJUhaHAFJLi9CJ+0oH5E6+NGWXRTZSMdUdgXe46m4YS12nYuLUlKiFHTTPLWXVeaNI5K15SF9HbgN3ewZEr1KSkk92SUyYJMk+J5bUe4OwUNob7Vo9oyIbKhGXNmMJHUJIQTzyjlVHhprLiV+Mgb1UcoIO6UHNpzV7R/epouKTjEWSf2DXCfEYurVpZKQ6UDO3OoI0kA6wRB86A8Z8ZMMtvNNvn1odwZU5sp3IKiMo0JE6ke8UCwq4Xd29owpRW842tJWpKm+zQiFBKXgJ7TMhH6whOo6l/SNgVsjD3FhsIWHEuZkAStajlJWd8pzSdtYrn8qCyrV1fHzKJvRsDOLX/z2Fq6teeyK6Dw1i3bJKT7QGvj41zDjl+DhZ/9PX4IohYXym1JcQSCKXJcVF+/8s9DDgjnxSi+btfQ6DjfDFteoAfbkp2WkwoDpmHLwq28yO62BCQIjlAER8Kp4VxE2sQshCvHY+4/fRRDcqn4UVO1yeZkxTxSqaPn7jLDza3qxGgczJ/dkEfKjvC2KBClp8U/DPW/pdwV9Lq7hRCmlkZCN0d2CkjykHxNJtleZVzPtIB35wD9RXdWvGhoSpnccSxAN25KfaI08JnX60nYJYdreMnkg5z5DT50XwfFUPspCtQRBHvAI9x00otgeGpZSVAgqVOvgDsP51wNSUjsjOEMMl1YdU6AK0dfSBvQr1wFUn2RQDEMTKlQNuX/AGpkmzh0ENu6G767eUqAtTSJ3gZfpNFGeKbd1S280wDIKTBA3jkRVSzCVJAWnMhXXXvD7jy8auRbsqJUpCCoH2oAM6mPdOvvqWSSb3Ts9CGOooQr3B8NdK1sqcQoEaDMEhRMCJFZwFbltp0lW7hSP8vdnxk03XWHWyUBxKEk/Zgcxtty1mqGHWgSYA5zlgCCTr9/WumGW4tb/M582JLfYv2LqkqzA89aYggqUlxJ3GtUsOsgBKxp4mrX5SQslKNAOnP3UjdnO0FxoKqPKnbzFCLTEFhZbX5fyo01pvR4Eaoo3WGpXCoGYeFV2LlSVZVDSibrsHwNQ3dpnEp3+tMmYXscSn1yyUDuVaf5TQC24rNpe3zZbddSVhQCFTkhIkhB0G4lU8qKYk2BeWY6KVv7qr8KpT+VsQJTKwBl15QAoRzB018PGnenS73Vf2Uhe1Di3xIyW2yklxS0pUltCSVEqSpSZH2Zyn2o2pW4AU6by87f9LK8+xgwiBppEQKIYzbFq5bcbQpfbKhTaIQSEoAz59DmSRpJA73XWhPozs1tXFylxKkqIWoBXtQrKRm8SNfOhiSUG0bJyO1gUXDLDgykhIWhSYOpSUkg+IUQfOg+L4Wq6UyXXs1sFSq3CRLhE5SpW5AMGNtKSvRve3Nq2yhSR6tcqlC0qSSlcEkETzCDIOulM+Pcb2bCV/nu+tsqaLaCvcHKQYy7jma5ZY8kMtR3LwcXC2K3HMdphg5BEeXcFa2q4JQd6j4tJUcJJOqkj4ns6t4pZlCkuEQPxNdE4/618/5OrwmXTka9i92koB8quYZijqdELUB0nT4GhCFnJHjUTeMJQcqB2iucHQe8/dXGoy6HrTlBx9QyY3erfaU26rMlQ1ED+Qrityooy9UlST5H+9dPNy4veB7qR0YaHbh9k6EqJSTyJ7wNdng56dWo8zx+CLUfLVdAlwviwSMnUA/A/ca6DgWLhWdtR0Sqd+o8fGuJOJWysoUCFIOo93P3UwYLi0PoUTotOVXnp9Yroy4tW6OCOS/TI6xiDS0okaoP2htr4cqEm3G5qK1xlSUpSojKRlI+/wA/rWt5jzKVsILU515SUnQQpIOYHlBJ5VzxvgMoUXbJOWVycgPM6AwNvxzqtjvDwvVJcKlQBlSG4iN9So6nwFbXOJZjCtESUFPLQnl7iKSL4vMOltt5QQdQAoxB8JpVBuWqOzLqSjBKSsf2WsrbbJ+wAM3MpSAASDsashSUknc9aB8IuJIyOOEuOHQmd45+HKmtGHSNRS1ptMlmldJAa+xMncmKr4cp0rCkJJAOsDTzo43gyQrMdTyHL+9Ws6kjdKR0AptaS2OdlptoDvwJjnVphWdNUrN4HQrCj4VbQFTpJHu0pbEZIpgERUbQKNDtyNWCKxaQRFNYoqcUoAvLE9VL/wCWvf8AR5t93tSpba2nVd5BgqmNJ/V0GnOt+KUg3VinT9Ivy7k/dQBfF4tLu7aW04tJuAAtJBCZSgAQqAnUE76+VGWtr0c0Xx0luP7K8oKlbiY5AAbnwGlK/C2It3V9drbJUjKQDqJgIBI5gTNVOIcXVdpQ0w6GW1dol5xYiAghJSTyzEnSZMUN9E8JduIVmSM4BgiRKYIB2neDRxY6i5M2SW7Rtwtwi60xbXLTpKS2HHGHNZkSckeyqJIVuO7RB7g62TZuBfZlxDK0IdUCAlMqUiQdimd9zr1rPRxxCyqzaZbJ7ZpHfSsqPOJSoyCnXRPLpUHpCx1q2aeacT2q3kkNpiUiABmUeRSdYHPpU5TyvLo+P2KwjBY9T7C9jac35H9wA/8At034haFxpQVpO0zvSvep7Q4N45R8Eo+6ujOYernJ938ulXk9l8/5EUtMrORYtiBShLQ0JnN4coq1h9sEgR0q/wAX8GvhwvNNlaFbhOpSfduR7q2wyzWUAZFz0yn6RSTqMNj0MGRZJ2y7bDSlLFVdliCFclpT9Y+lOosnGWy442tKBuY/lvSPxe+hS2VoVMEg8iOexFS8Mn5ldHZ0eMyReK0+GmFONcG7ZntkD842NY+0nn5ikC0V8RqK67h7gcbB5FM/EVyzFbXsbhxA2CjHuOorq8HNtPG+hw/5LElKOaPXkbbK6zoVpJyyAfx1FQY0+QGHUghJcyq056GCevdPwoXg75GU+MeR/vRHidtSkDKRAUJGszqAfn86rVSOZybiEcQxFQQVtjNnI3+yraT5fSgFyhaOzB9uVLKuagYkE+7l7qv4O92pKYII7yh4jT61PeIzXDaek/ApFaPp2BJ6lZc4fUA4mCDE7chHM9SKebPHQO6vaBB93T5Um29ulKcqYEEkgaRruPCrK0KjVJBIB2/GhqE4qTHrYeg5nEtqny1HlUJs1z3kyffSTb42UOjUykbfSugs4/b9ih1xwIzcjO432qTg0Smq4LdpbkAaJHuEVfSnSlHEuP7dtP5gF1U7apHxiaUcW4uurglM9mg/ZT/M7mnjhkyLdnU37lA3WkeYoZifETTI3zEjQJI+tcoU0skamiljYrXAFU8lLlhUQhdY4p6+tiQAAsqH8GXU+XzovgfYl+9Gq1h/MtKgIAygAjrp8NaXPUym8tpH2j8hUOHcSqt8QuWV5eydeEqJjIohIzTGogCR4b0MkG4vT2/srBpNWNI4LaWUhxTnZIVKESIWVaqUuBqSTvuAmKpcB26EXd4hBTkC15chlMSkgAneNveDRnG+Im7VKVE9ouBlQkiVTBKtJhPjQD0XPdq7drKQCrOrKnYSQYA8KTE5yg2+A5VFOl2FLhq3hhgKDLanHCpl0El85DmKco3SrLlBJA5c604hw11YINo6X3Ap3OtZKktgzHZjuo001+tH/RNhSS2p1baCpSkhClQYyydEnYgwZ5yKk9KWIKbcSgoUO1ZKS42uFrE6oUmP0evvkk8oNfM/3aUKoNYrYGxe8Uzb4U6iJRBE6jZO4psw/wBITsntG0KHhKfnrSXxSP8Aw/DjB3+UCiHDNsy4oJeWQnwH4in0xcba6sST9VHSMM4uZeABSsHnHeHxFMVspChKZ/hIqvhDTTbaQ0lOWNDpr76F46q7WSG1JDfgYNcrSb2Ny6LmO4pbspKXDOYewNSR49K4zxZZJUyp1H2VAjrExRe/sLiTLayZ1ME0NvHFerrY7NRUZ1jlM/GqLHpace504ZRUZQl1X3KuGocSwHWnFCCdJkaHoaA49cFx5LhABIExtIq9ghWtkoCjlBkp/GvKqeMtQpIjlXTCGmbbEyZtUFFfjLDTUZo94/Hvowl1LjQKplXdPgQIn3zBoVbPyhJ5gQfpNSW40UjkoymOShy+FZqxVIvcMLBcdj2p1HuGvzmrI1uE+CZoY2+2w4hzLBeGpKjqZ+ymMoERMmZVVhy5h9Mc0D+ZoNW7MpbUxlaQC2JAmT7xqfuoXiKXAslbqikDQDeBoBO/hAiiLcJTmzAJSAoqMwNOZAMc68cwNbnfW7liDqkkdRrPKdqg5KO7LKLlshEcuVB0wZM6yZ115+fypvwW+D2Zk6pOqfBQn6iR8KWOIMCctlBailaDspJn49Km4RbdW8Oz0jSTrqeg610S0yjqTOepKWlockWCRyqQWQnX8Gi1zbwogQYMKUNs0AkDTWJmoyzrJGhO3gNdR+NhUNQaNE2ySPZFFrC02CR8Pf7629RhJ7w11Gh1G29ToRlHaJMjfL8R5VNyvYfSB8dtst3ZnqVa+VKPYPIvH3UFrI4+GVhYC4nLBKd+fIjamzFnyq9tQo6AqI8x0pXdQ+i/ddbbCUdsZeKSoBKYzZhOg13GvjpVYf0TZfubZVtCXCphSmygvNArQlpJhEyCpMlUEg8vGtvRZop+OitfNNOOLBNxbuNoUCFogKEK8TsdfdSt6OrFbS7hK05VAGQeU5SPrQhkUoM04tPfsFsHvQ3h1srKSottwERmcJAQADPtagSTyqwiwYtWnXVqXl3W46S4oGMoEmTp06qPWlr0YME2ygslxo5VAEg9mqVSAJJBIhQOnuBr3jr1ztFWzLrCGnGicpUAtSBAUCpQ0kmIB8965nj/ANrgn1t+x1Ka8tSoA44QbDDOnabnpAGo5U2299bNk6tyN8u/wFJ2PtzheG/vkfWp/wAnEbA12qKceerOS3fAx4nxkEKCWE5upV/KiFvxcpakoCYkgTM8x/elO1wqTrRpnC8sKAGhBnzG3npQlGCQ0YtvcI4up5KyUrORURGm/I1Xw/D0nOHfagEGeWv3UduH0NhtCkZu0SVSElSs0gx4JSmVGdxtQ8JCbgCISUiU8h3jIHh99R3qjohpbdCJwnY5b19joVgeRBHlBqDj9jI62CADlIPTQ7+c0SvLnLjalyMrjg5RooZIPiDofEV76TUz2ZjUTr18+e1dCb1r2IJLy2Jtm+AD0P4NXm15ND5H6H4UFV1Gx3FXrS5lMHdPzT/aquJJMu3ygtopWJKJKIidY1HnQ6xuypSDzGh+gq6horRBgFAkEkagmNOtCFpLazO2yhRitqFk97GG+vg43lO8aQfxmFM3C+IA2oJJ7s51IMqSZ+2g7+8Vz1trSQddo8PCtMykyQSJ+fvqWXApx0lcWdwlZ0IYuh9SkrSgoV3RplzDxofZWCrNxD7B7ZCTmLcwoDx11THPcUq2l6pO430FEmcTIVIJjp5EfzpY4NPA8s6nydLwzskPSgKyrQkBLkFQ1hIEaJQ2iUiJKs2u1HVYcgiYUAJBjbmDH0rmOH4me6ZJAGmaDCuUHkK6VburK2ykjIpISrYyZMabj2iSR+yetQyY3dmUlGOyIGnyFpa1EAgKPUEfUGavKdaUoonUEyk/sqKZMdSNukGhl5HrDcDfnHgTv1j6VfbZh1Tuckr0UkjlBiOup33A0pKQ83K1QExwg4ja9Pp3TUmAXiVO3jQQruPKKlHVKsw2A5GBtEc6qYiqb5kiDBV8goUq3oSLx9ZulsqVcBBCAqSmRJJkDSZgzsar5eqNfAnq0yOh27qWXClKEpaylSSkQArQKz6QNYI12B6UN4VvEu3N2tBzJzKAPIgZRPu00ojjLY9VcQ4sBKUEKUpO4jUgaDMeXidKX/RqUlb+SMpmNDtp11mp4lcXIbI62K/o8wgWzCbgOKV27QJb5BUkzEa6bc9+tWnOH27px26uAvKkFLSXMuVKAgHMUjlmUowYPWpPR5eNqsmw2ZLaMrk6lKsxJAnkeXQEUW4ixr1JCn1oUtBMAIA30Azk6AE6T7qWTn5rrnj5FYqPlq+DnmMf+U4dBkB06+aqZAkq0Gpn79NvD5UvXxC8Lsc3N/UDQalegJ2Hyo72oauSlJlKVRoqenekaRrlgV19K9yEefobWYCs06EDQwYnOlMzvzPKiqBuklBKFAc/tKBBn/v7VD8OS02FKUqFBRQqSnLExqmJPLWaKXNtLaVoHeBSc0+0MwHeM6jmD86SRRFtb7fcU4ghxGWFDoFZss6RJETvBI50Ofvx2qSRBUNPIyZ+MaVY7bOkqUM4BM7zPQgmd9Zqo/cKFwns9EpScxHIHLO3PafPrSJDJ1bQr+kS9zvW7qQAUhST1kKziY35685oX6QMWLnZJB6r5aSNvx0onx2VZAlaYKXMwPUHSfdr1pHdJUddTt7gK68cbSfY5skqtLqVlLIMfTat0O8+Y+dSC2n+9YbSBsZFWIbotN3IKRqPceXurS5fBOusc/5T/OjeG4mx6v2byEqUkZUkjVIjkI1186XrhSVKUqAkADupESY+XWlQzZ64vQEDQCPGR9a9t0FagkczFVVq+sxV3BTD7Zn8EGma2EUtxl4iwr8wkIT3mTBgaFP6w+VK3aRXQsOuUvJHfIW0YBGyk66H7/E0PxHB21BThQCDBOUhKk8iVDmCeYqMZVsy0o3ugDhLPbOoRqRmBUfAb11uzugvJkJAHxI6Un4AWmnE9jJgGSmUn4wZ/vV1jHMtwoK1lXXY/LnpUsi1seD0oJX18UOpUAConqYnKYMbxBGnvq92ysmqwVD9XY/EaGhFySh8OASn7GpBMzMQDGWT8qqXWIPZ1LASoJHeSTOnWdJil0XQ2tlvsst3b6giDtPQ8j76u8PWTTpvUuNZgbk6rAyeyPZPXTXyoNhl/wBrdNEpCSJmD4GtcGxdw3lzbiOzU6tQJJEHYgRoqYmD0JrZIyrbkWLTkrGsWc2wZuQFJhKJTJmBooSJHSapcIsITdXaWcoQCoADYaCR8aNumGzrJTGumsbwCdJPjS3wJiAduLl2MufMQNNtOmk1HFbT7D5El7ijwPd3FuyHEtl1hTi86E+0MqdT4agac4o3iuJLvHAhDCnW0pMM6AFQ2dWo6FAziE8yCeVa8AXSRaBJWVQ4oKRtkBJ6akHfXxox+VBbyFFLaEoCklZ10GwJ1InTnqTVJteY3W4+OLeNK9hQxNtScIt0q9pt9SSPELWD86M49ghj1lCyVAJUts8tAJSeY8KD3lx2mEtqygZrhRidiVrMD404LKkoAcAQFIIMqBmRGgBOlVdr6snFJmW1ql1CCoDKsd+NCT1nroKhSoWiVkytClp307vKeWh08qBYTjqm+653kCcuXTXx/HOvcU4gLkZUBICSkjcEGOvT+ZoeW7roNrjyGXMft4glQOsiQZmQdRUbN6gNsBSiB2YAMad7VRNJsJUkwNYqe3uwprIsEgfoyDBT1p/KQqyhzjQ/4ZUuIWkwEZTPenXSNJmucE6++i2KAhAgmCRuTVFtE+8VaEdKIzlqkbZNNq2FWmG9/pUXYxI5/wAqwGiNxIOsVGWgRsPhUiRoZ66+6tPCmFsjcbHSoxoQRyq2BNRLa0PWshWF8IvAhYmchOsCYHWj1zfMZFgOFSikpSnLAE/WlSzdAT9KlD2mszNI4Wx4zpUOOHLyoU2BCQAkkczqdT7z9K9xnIttXdGdABSsDWOhPMRMdKG3bi21JWn2FgKTqPcZH96y+xwrQoFuCRE6T8vdUtLuyjkqoJ2d6VsZTz38NvhtRBQQUgLGuyVjcacxzHhS1hFwNEqUAknUk6ii6rhkwC8dNtAPiZrSjuaL2KOANxdgdCR8lVL+S3Vi5UhQUhVwrM2kfnApKolCuRgz8udTYdlN8C2ZHXxhVb4LiikO3SSFlCXyQoRlTKiCCfE9aE9XQEa4ZbSbm4CWllLSW8odGpUqQoRvsUx75rPRq3kW+g65SofAxyom06oBSnEgpSmSE94/AbnTSNqHejlwFy4ITk9o5egnQRSL9LGyLfkHcN8OXjDaVIYQCpCgskytWbvJ6QBpz61duMFvcwWG0qVqlSXNU5ClIKBrMZgozvr4mk/hy5ecLinrp9LLO8OrE9Ep100B9wFEr649YYcetbi5SprVbannDKP1gc3yppQlq3r6GjP0htHB75w5FsQA4HSoidk5idPI165wTcr5LIj9dNBH8TfODJWHnc/rEZ86s0SdM0zFL+HXl884lpq4uCpX/rOD3knNoPGmjCbvdcivIlWw+J4EuAIyn+JNbOcEP/qkSP1k/dSmGX1ZyjE3FJaBLp7V4RH6oJ74J0BHWhQu74o7QPXRRzPbOfTNt47UVCb/AOy+grml0Hr/AEEfn2T09pP3V6vgV6CIP8Q+6kjBn37h1LSr19GaQCXHTJjQRm5mobrELhtaketXCsqiJDzg2MHTN1o6J3Vr6G8yNXQ7ucBOqATB0/aT91aN+jpwGYPuzJ/ppZvg8i2auBe3Cu1JSE9o4IKZzSSrWNBtrJoScVf/AN5uP/rOf1UVHI+H9gOcV0OjjgRyNj/Gn+mtTwM6fs/8Y/ppCsH33lhsXToJBy5nlgEgSE6q3Ow99FF4S4lXYu3jyXoSfbUW0lRhKVKzzmJ5gEClcZrl/YKmnwhlHo9XMkHaPbH9FaH0cL6H+Mf0Vz+7W+2tSFuuhSTBHaL++ofWnf8A5rn8a/vp/LyfuEeSPY6Y36OVD/8Asf8A463/APh5Igz/ABj+iufYPaOvuhAW5EEqOZRyiJnf3Dzqxa2KCx2jtw42olQSmFqCsu4zTorXalcZ/u+wymn0Hpr0exprH7w/pqQcBAHf/i//AFrn9thgXbOvFxedsjuQYIVonUnrPwrXCcKbdbeUtakraTnCQJkDfU7GYFbTP932NqXY6WOCpSEleg2BUdPlXiuC29itH8R++uQdiN8o+Fa+rg7IB8qPlT/d9hfNXY6+rg9kCC43/Gf6q1RwnbD/AGrP8R/rrnWD4El9p0tgF5BBCIElPMjr/bxrzBMKQ6p3OI7NtS4AEkjkZGmtDy3v6g612Oo4fgzKHQpDzecfZSoGdOmYnTWqAwpCXlE3qQC8XVN50hOadMwmfCk7gduL1mAAZP0NXmLVtd5dOujMhta1ZeqsxgHw5+VDQ0930CpWlsNK7NkCE3qEgZIhxGmT6yYJnp0ohw1bBNxcFLqHc7eYqTESdxppOnzpRRdi9QtCmkpWhOZspSBAHLQe7fw8aO+i5Gj0fqmhKLUXYdVgnCcItfyc6pT/AOkUe0IjuLBGh05D4z41F6LrNhZf7RXfKCnIdAW+av5UJsnJw69Ej/WE/Mj7q29H7wF0dd2XB8QKZx9MtzN1JBPGrVpGFKQyvO2m5gKPvP0OlRejW2QXH1KPeDcAdEn2jPw+NQNuA4KuSNLjbTqKEcOY56q+F6KSQUqTO6TE+f3UYxbhJCya1Jl3EWLdpjNarU5mWptZcTBylGgEbjTNPUUU9SlpTdsbdSVM9o2D+nHdyuacye9vtVMKsAVJQ+4Q6FBOdMIZUoRKte8RtI2FQIxhhtA7JpKX0d1L2YkEEEKURpKjrE6QR0o03xZrrkHcONTdMa/7RPLxo7h1g3Nw642FgPrQsq+yiFFSgP1hHjQHCbxLLrbmisigrLMTHjRVXETUvpLCVMurzhBUQUr5HMOW8gdaaabewkGktwlhrobt7INgLQq6WiXEAnKpQHPYkHestMLYQH1KZSUesuMrMn800ElQUgciNBzNCrTiYIZLamm1FK+0aVt2ayZmJ1A5DwG9VrPiQIacadbbfC19oCswQ4dCowe8D0pXCW4ymgG42M/dJInukiDE6Ejka6HjybT1hXah3tJZnLEe0ckfz8qQbS5bQ4FLSHEgyUZss+Y2/tTjfY3h9wPWFOLbclGdmASvISUhKtgOqvlRyJ2gY5JWWcas0+uPKSlJdTb5xm2SsGEkzptG9B3n23UXxbSAMiCrQH85mhRSY9mdvjVEcVn1ldwUoV2gKVtn2SiAAmfLfw8agsuJOzW6eyaU26nKW4ypAHsxGunzrKDSC8ibGeydV63bqGhNmFGABJyq1MbxAqjhgLtq32oz/wCNAg/tCVfEkmqDXGRDrThaaJbQWyACMyTp4xA0A159aiGPJDCQhSUuesF2ANEgJASAD4k/Ctof58zakMdxiDoavfZBaWhLZyJ0AcVGhEGOXSKzEG+9cLgAqsgpRAjMonU0DXxfmU4FNtBDoAWEidR9sdVak6+HSvTxRDjhR2amy32SUrEw2JCfPmepNDQzOaDjTAQlTAQkt+pdqUkAy5+tO/8A2FR4S6sJsEggBZWlfdTqkGADpQdri9SS2YaUUNFoymc6TsFe6Bt49aia4lgMR2csKKk6ETmMkHoN9qOhg1oINS20Fo7hN5Ep07o1Anp4VJcqSi7vNgFNrHmcu3jNCkcVKSHEjs4WrOBk/RqP2kab++aq2WLhvtNUK7RJSSvUieYJ50ygxXNBnhBubxnlv9DTHa3zSUXeZodx1WfnnlSony0pW4RxNpF20pa0pSJkk6bHerf5SZLd9+dRKnZSJEqGY6p60s43IaEqiFOBbpKVuILYzKSSFdEiCU0xej99K13SkIyJIkJHLkfidaSeE8VYQ8St1CR2axJMCSNvfRv0ecQ2zQeDjzaJGmZQE6mhlhzRoSuJx7OdpMdKwrI2JFZWVYkeBZ2kx0r0qOtZWVkY8mvZrKyiYydaysrKxjya9rKysYw14DWVlYxk1lZWVjHorWsrKxjBWGsrKxj2srKysYwVhrKysYysrKysY9rBWVlYx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4084" name="AutoShape 4" descr="data:image/jpeg;base64,/9j/4AAQSkZJRgABAQAAAQABAAD/2wCEAAkGBxQSEhUUExMWFhUXGCAaGBgYGRocHBscIBwcGx4fGhgcHCgkHBwlHxwfITEhJSksLi4uGB8zODMsNygtLywBCgoKDg0OGxAQGywkICUsLC0sLCwsLDQsNCwsLy8sLCwsLCwsLCwsLCwsLCwsLCwsLCwsLCwsLCwsLCwsLCwsLP/AABEIAPIA0AMBIgACEQEDEQH/xAAcAAACAgMBAQAAAAAAAAAAAAAFBgMEAAIHAQj/xABNEAABAwIEAwQHAwoCCAQHAAABAgMRAAQFEiExBkFREyJhgQcUMnGRobFC0fAVIzNSYnKSwdLhJIIWNENUorLC8SU1Y3MXU5Oj0+Ly/8QAGgEAAwEBAQEAAAAAAAAAAAAAAQIDAAQFBv/EAC8RAAICAQMCBAUEAgMAAAAAAAABAhEDEiExQVEEEyJxYYGRofAyUrHBBSMVQtH/2gAMAwEAAhEDEQA/AHPibHVoZaU28Az2mS4uG4WpBBggIjSTpPKdq1a4wDiFSHGFBOdougDtmx9pOgE8491aYnw/bPk3QbLjmTMq3CwlDrkCFLE6kfOvLax9XsuxeWlxZkgAApZCt0IJ1yjbfma8qUoaDrhjlrSrqT41f3IvLYMqcUnsVrU0lIIWdEyoqUkJAzTvrEAVevLS7UyhtDwDiigOuCRlSBKiiSe+qI855VTxHEVMXDMNhYVbwZcQ3BzCIzmFT05RVO19IjCn0srTlkQXQZbzRqASAcsyMxA+FL62tkCSSYzrhspUVuQkZAJWoGSNVJEyf2jtJoLjl+t8oTbOuS0uXUISQtW4SO8U/myQZOoMabVPiT9ldoW068hSUEFQDmWIEgggiRruOenKucv8V3FtekpyPtto7FCgD32wrMgqV9pSZidAdes0ccJPjn4mpdTofD1opu2Su4eeUoHOtbqloiJ0KSrRA8dDua2x+9ZWwSl1ZKsqUrYcX3Sr2Crs5yondRERWi+KbJwttqWlQeB0WO6IjuuT7JPIHeDXPuJzaW904WiFMXDSkqTbGC06kgpUYOxVykDfQ8xCMpPe7DSG6zw+5Qw2u8DnaMDXsrhwh7/3QBIjQmJnWdNKX7JeJthT7B9bS4vvNypTYB1HZOFclIKsspA9kztUvCPpHQi2Q3dpdLqYRmCSrMnbMo7yBuOcaVEvjdq1f/wbKl2yvbaCCgJWD7ben2huDGwOhmqpZLaa/wDBdqJr/j5y1UG7nDyh2JMO90jqnQ9DzohaekawX7Wdsz9pueXVM+6lriLi5GIthl23WzBKkuQVwQdBl7vtJkcwCfMIy7Y5oAWQOqCCfLWPjVFgjOPq2fuDU1wdwUm2fQ5cJccyFaCVJzZe5GiBl9gz3iN4NQXvGOHoB76XPBCJ5xuQB86mtLpK+yuG30N2yW4UjRJQAJykGdZgQAJHPupnj2KuBVw6ptBShTiikRskqJGn8qlixKTpt7DylS2R0JvjVl1zIzZFZJhHeAJ96QDGteXrF69mC2TboTB/Np5+8KzEQSSRoIoBwtjbVgVLDan1OCJylsoAnTUkGSAdOXwo1dceC4UhtTSmmD+mI7ylADVA2hJMAneCdqaSkn6Ft3MmuoXw2zKgHEIzrSnJHaktLWNCqTvtMCZmiGA2aUA+sfpUkZlKUcgJmACdJAIkePOhz/HFqy2UsIUcqYbATlRJ5dQBz050vYTi7ThaQ84tJKit9aySDBJSkCdJBidNzU1Gck72X3Hek6E9aMOpUtOpIIzIkwR0HX60HsPzKit9JDakgALbSSTPdyhJJBUJlMcj0q+jiKzQoNpWkAgqzIHdHQEjmR9OVKWOcWLcdSW8qENrJQSJJkZcyhO4BJ86WCm9unxBsORZt7leYthakjmkgQodCNYjyM860tuHgjMiEdkFBxsFOYpVPeBndOx5H4VUwy8sGEdo24kqXAWqVZlmfaUknTUk+ZrMY40ZaWlKR236yknRPu6mNYFKozulZn8CkjD3G760UtJGRtTSSkDIoASCIJKT+yd9+RqawuEpL4bKPWVOO9klyQk5VGYO06/KpbbHS++wkBvIVE5kuSqcio7hAKQZO+oI8RMLVuw6HWHx3e3UpKv1TmM6jaQPnT2ttY6UnF6fzcpYRxKOzGZl11E/4l1ZBKFq5pSDogeEUS4MSAbsAyA4oA+GkH4GtsMw9tt9b57NtMdmhloiFJ/Wcj2iazg5ZUq8UQQS6s/Tbwq0nBvYilNY3fBSb4scW32ibBso5kEmCRIBhvf7xVu5x95pKlu2jKG07qK+QkExkk96EgbkqEbzVvhrCltoQ2412WVAzKbXKXCAgiQRod9fA8qo+knD3H+xbaOYnMcg/ZElSjtlTMAdVVNqDlRoyfUtcX8S+qlgC3S6p0GJIEeyNNDzVQL/AEzemPye1/GPurf0iNZn7ETACVH4Fs1EGZ0SO8TtzNSlOEIra2d/hfBvKtTdIuf6WvR/5e1/GP6a1HGT8AixaAOmqxy05A1fs+GlmO0WlBIkJ3URz0n76FJs05rhszLRJT5pB1+BoRlJptoaWLwymoxdrr+UWBxbcf7pb/xq/or1zi6539Vt/wCNX9FAQ5IIqRl2RFR819kel/xmH4/ULDjC4J0trfx7yv6a8PFl3rFvb+AzH7qAqXCt6JJVtWWZ9kCf+NwpdfqeHjS+JI9UYHvJ++sPGN7P+r2w/wAyvuqNy1CpIV8ede3eDKb7Na8qm1QTlJ1Ghjwr0NMOx4D2CFjxLfud0W9sSf21fdV0XWJ5o9VtpP7Z+tMeC4c0hCVIRBInXUjzorkqTrsTeQUQcT/3e1H+c1UvXMSbTm9XtCOfeNPNQ3LKVggiQdKWl2MszOeHGsQCcxs7cjqCfvqg5xndDe0Z/H+aujt2622cqcpIGmbaubYzbSsqXoZ1jYe7wqsFF8oZTsw8a3U6WjP4/wA1SMcV3rhhNkwT+P2qCRB02otgN1kdCiQEjef5eNVeOPY1hdvEcTVtZW38f96jusdv2vbtbUf5wf50aextkNKKVHMRoOc0nKcKiSTvU4wT6A1NjFwzxE+++GnmGmwUlQKDJ5x9DU35YfddeQwGCWllOVaV5tM51MxqEiD1J2jUZw0T663/AO2f+qr2DYG43iLlwVHs3C57OuoVGVzTQcweqRQlGKY1kWIYziDKXVlm3yNqAzEEFUxGVOeSYIMfdVvgziBd2l5x1ASpMohAMd34mdfpR7ELFSiFshsL1lSwVaEAaJ2zaDU9D1pc4DteyVethQXlec73WYPkRMe8UU4uN9RG7T9hvwe8Q6w0tvN2akApzTMRAmdZ8aqcQYm1b261OkgEFAAmVEjYEbT10pO4KxBxKU9msrYS1mU17TiRlkZRAmVH7PXUCqnGuMvXFs0QE+rrAcOUSpPehCXDJEzrpGoI5VJ4m510DFbBPjZsquLIASShQHiSW6aMLwxFo2XHCMwTmUo7JAEmKGXsG/sJg/m3CP4U1T9J+LQyWEnUwVx05A/X4UI41OSKzzzUPKXD3Zz/AIg4mdfuzcIUpBTo3B9lI2+O599FcL4hL76lqABWgBcbFQ7s+EhUx4GkiSTAEkwAB8KebrhtVo3bQJcWFhz94pkAe7byrtyRilpEwupohzQa2nKqeVeOJI3BE661t7SY5ivFZ9kmZct60RsU5so8QPnVGZRPTSr+EGVIHVQ+tKLkfpY2t8LMkIAJgb67++ibGBtJTlyAgTE671LYMlMg7cqsusJV7SQffXdbPipSdle3QG+6kQBtVnt0/rD4iqFxgTC/abHxI+hoTecB2i9kqQeoUT8jNOq6i7DOrwqEIO/nSTbcNX1ohwW76VpVHdM5tD9iTCTFb3/Br90+px+5hB2SiRoNIyzA+dNpj3NQ70OxPB23h3hH459aGWnBdu39p4nr2ih/yxRFnBUJ2cf83Vn6ml2XDAthIxrCOyXCSFJ3FUbOxU8vImB9KfrvCEkTKj+8SfrUD7rVtkOSZ0kAaeVUWRlNVgzDuFkgKLxIg6EfWaou4IAuEKzJ6mi1/janUFKWzB6UDdvlDTNHhr9aK1BVljDLXs79nxbPyzUd4fxgOPXLAQQplxRKtMpClEiTyVvp0TS1gtxmvmQeSD/1VVwll9WK3ZZWUIS4O2y6kpUTEJIIUQR001oShfPYbodKW4lIKiQABJJMfPlSbwPf9u7euABOZxXdHKAlPxMSfE1V4gvDcW7KncwT2qwG0A5ncphKikxk1GxBgqGla+joKDt6lSOzUFrlGvd9nqZ8fOjGFQbFrZ+w1WmFJdat3AlTTgQJOgXq3khRG/X3pTQ/jCzSzhq20NkpbAjbuwZzK2kATV/g65Wu0Z7RSVKDaRKdlDKMqtdRI6gag0r+lnG1JCbVtUdonM5tqmTlT1ElM+4VBW8lLuFbBLEXst9h5g/onDp4Ng6Vze8xVVw46tW7hJPh0HkNPKukX3+vYYf2F/8AIKFce8GQVXVunQ6uNjl1UkdOo86vhklyab3FHgQs+vILyoA/Rzt2nKTy8PGK6bfpQ4TnyEJMAKGxHMabzXEbxEEyKf8AhHitItYdU4VNkyQJ7syCfLTyoeMhJxUolvCtay5jmZZJUoKgd0jlG4PvE/ChDKoNRY3xEh5t1bOYhA9pQAidNDvWMBfZoUsQVJBI6TrXDLFKMbaPe8Jni35d+xYHNPWiPDh/Oo/fH1oaonukddZ6ffRPB9HR+8Kj1OvN+iXszpCnMu4mrCVTrQ/DsxHe+HOrqtK7EfGSW5ITWhc1io3FqMRW4R1oim8VG6SNq3ArysYrNrNTzUbyTyqNDhisFmPgKBEx1iqFxh7RTJlUbamtnrNc+1oarm+Q2qDIPQ06CvgVX7BwJPZdwEaz91K+ItFs6qzKncaCmvGsVXkIbAJ/HSkVxp1aiVJg+FVh8R1fUt4M5/j2f3f6qYeDyfWsSPcy+sAftzkBj90zp4hVKmCoPr7Hgnr+999R22KG2xh9S57Fx3snCZyiYIOmkgxvsCaM4t2l2G6bnUmMNbQ52iUhKoKdOiss/wDIPhSlwgom8xCQkHtFyEmU7I2J3PXxmmrFr5LTS1KUlECApUwFHRMxOk0iejJcv3upV31kqVEkyJJgkbzU8e8Wwb077DZhuEoYCXLXVLqEjLMogIlC5OsSAND9qhnFuEIRY3b7gR6w40M65JGYQAludpgARziZpqwi8Q+w26gdxaElPLQjaOUbUtelHGW7eyWgpClOy2gGO6SDK4P6o6c42qK1OYUyrij+W+wuSBKSP+ECntJ5Vxr0pPZfyedjlkH+H8eVM/C3HST2bV0oBZ0S4dleCuh8dj9a6G4KS/NwZVuD/SRwclCF3TMBKRLjew96fM7fCuY8Nu5rptBJCVqymCRof7xXU/TBixDSWEnQnMvxjYfz8hXJOH1gPFR3SCoEbgjURXTjt43YIfqQ8cFWiF52lpCswKSnacq+vwp0xnCwU90UjcBXeS4IOsqn+IA/9JpiuuJxZXq2H9bZ7vtrP+zUdFA9UZgT4T025pxbk0dOtxqS6FBLcSk0VwREuJ/HI1Ji9rBCk6g6yOY8Dz61tgCAXIJgQda4pw0yR7MfFLLgk+qW4zWS8xCdZ60YbEaEz5fWh1msI7qd6IoFXPnZ8m4it5qFR5V4V6+FFEycqrRRqNaq8Q4DpNE1Gy1VEXo0its396hfFBBo3U7Ox1oRituVwVVIHiDCtFdetTh8HRW/yNOnQVsI1qwtDys6ylM6a7iiN5iCUaK1o3eYWhWsa0lcQ2zgXsY+VWi1Ia7JGbpCr62Kecg/A0fwC2aecxBtwZx6wCpC0gpEtpAIJ328o8aSMG0v7bz/AOVVMfDnEWXEby0VEKXnb8VZU5kxHQZvI0MqfTsUiNTGEAlAdV24ScySofanMCQNCEjRPQdaXuEz/j8Q7qkypRhQg7J5dDuPAinZS4ST01pE4Nu1O318tacilE92QYASgAGOcRPjSY90xZO79grwriKm2U9u432ZQFNKQoKTlEA51gCVkkTO5KopR9It846pGe3StCkqLA7wdCUwVOKCTIQdNDyA2Iptdwe2Rb2zwKkJbabRBSRnQrKAHUxMyZndJM8qi4Vw9CWO2WM10pLgWokkgFapQCfsgiB/ep6oxk5jqLkthO9KLKnDh6UAqJbnTU7JJ+lJ96MzH7p+VdJxhcX+EzpCD9EirnGfAiX21u2sIcOqmzolfu/VV8q6MOVRik/zcTNHc5o9iHaWqQo94aeQEUKwOxU4txSBo02pap22gDzn5GvHWltZmnElCk7pUIIrpfCfDnZ4WtZELuElXjlghA8xr/mrpnNRj7k4/qErh26KX0qJ+yD8FR9FU5+k3Dw7ZpdSO8wRPXKrQ/PKfjXP7ReR1GmolPmdvnFdTwtxNy042rUOog+EkgfDeufL6ZKR0paotAL0Y363WFtrOZLSgEk7wRJT7unvotY3ATdFobkEgV76NcGUxaKziFrdV8EnJ/0mgr7/AP4o2sbF0J8pg1LLUpOh/Dtq/bc6jYs5RrvV8GBUDadax1YNROR8njj0DxNCF48ylRQXU5hyBk/LahfFV848oWdsQl11BK3J/RNzGaBrKthXPsU4RusOT2yXEuoHtFIIInmQZkeM1SEYvZvcpGG10dWax1lZKA6kQJMkCBMayaIKukpAgg+M718yXuIKdXmKiD1rovo6xcrYKSCMhjMVSVEiT7htAquTA4xsCcW6OtdpseRrZRmhmHXQUmCfdVtl6ZB3Fc4rVEV40HEkbEVCg5UgKM8pqysSZFUr637Qe6mRiRV3l31HI1E42HByIoMnF8iy04nTai1uxklSToeVPVBoWcXw1LV9ZqT9pSvkk/fQS/TcNXrjgWm2aceIRcKQkgrSmQhat8pII1005xTNxA+F3dlA1ClfSj+EtJUhaHAFJLi9CJ+0oH5E6+NGWXRTZSMdUdgXe46m4YS12nYuLUlKiFHTTPLWXVeaNI5K15SF9HbgN3ewZEr1KSkk92SUyYJMk+J5bUe4OwUNob7Vo9oyIbKhGXNmMJHUJIQTzyjlVHhprLiV+Mgb1UcoIO6UHNpzV7R/epouKTjEWSf2DXCfEYurVpZKQ6UDO3OoI0kA6wRB86A8Z8ZMMtvNNvn1odwZU5sp3IKiMo0JE6ke8UCwq4Xd29owpRW842tJWpKm+zQiFBKXgJ7TMhH6whOo6l/SNgVsjD3FhsIWHEuZkAStajlJWd8pzSdtYrn8qCyrV1fHzKJvRsDOLX/z2Fq6teeyK6Dw1i3bJKT7QGvj41zDjl+DhZ/9PX4IohYXym1JcQSCKXJcVF+/8s9DDgjnxSi+btfQ6DjfDFteoAfbkp2WkwoDpmHLwq28yO62BCQIjlAER8Kp4VxE2sQshCvHY+4/fRRDcqn4UVO1yeZkxTxSqaPn7jLDza3qxGgczJ/dkEfKjvC2KBClp8U/DPW/pdwV9Lq7hRCmlkZCN0d2CkjykHxNJtleZVzPtIB35wD9RXdWvGhoSpnccSxAN25KfaI08JnX60nYJYdreMnkg5z5DT50XwfFUPspCtQRBHvAI9x00otgeGpZSVAgqVOvgDsP51wNSUjsjOEMMl1YdU6AK0dfSBvQr1wFUn2RQDEMTKlQNuX/AGpkmzh0ENu6G767eUqAtTSJ3gZfpNFGeKbd1S280wDIKTBA3jkRVSzCVJAWnMhXXXvD7jy8auRbsqJUpCCoH2oAM6mPdOvvqWSSb3Ts9CGOooQr3B8NdK1sqcQoEaDMEhRMCJFZwFbltp0lW7hSP8vdnxk03XWHWyUBxKEk/Zgcxtty1mqGHWgSYA5zlgCCTr9/WumGW4tb/M582JLfYv2LqkqzA89aYggqUlxJ3GtUsOsgBKxp4mrX5SQslKNAOnP3UjdnO0FxoKqPKnbzFCLTEFhZbX5fyo01pvR4Eaoo3WGpXCoGYeFV2LlSVZVDSibrsHwNQ3dpnEp3+tMmYXscSn1yyUDuVaf5TQC24rNpe3zZbddSVhQCFTkhIkhB0G4lU8qKYk2BeWY6KVv7qr8KpT+VsQJTKwBl15QAoRzB018PGnenS73Vf2Uhe1Di3xIyW2yklxS0pUltCSVEqSpSZH2Zyn2o2pW4AU6by87f9LK8+xgwiBppEQKIYzbFq5bcbQpfbKhTaIQSEoAz59DmSRpJA73XWhPozs1tXFylxKkqIWoBXtQrKRm8SNfOhiSUG0bJyO1gUXDLDgykhIWhSYOpSUkg+IUQfOg+L4Wq6UyXXs1sFSq3CRLhE5SpW5AMGNtKSvRve3Nq2yhSR6tcqlC0qSSlcEkETzCDIOulM+Pcb2bCV/nu+tsqaLaCvcHKQYy7jma5ZY8kMtR3LwcXC2K3HMdphg5BEeXcFa2q4JQd6j4tJUcJJOqkj4ns6t4pZlCkuEQPxNdE4/618/5OrwmXTka9i92koB8quYZijqdELUB0nT4GhCFnJHjUTeMJQcqB2iucHQe8/dXGoy6HrTlBx9QyY3erfaU26rMlQ1ED+Qrityooy9UlST5H+9dPNy4veB7qR0YaHbh9k6EqJSTyJ7wNdng56dWo8zx+CLUfLVdAlwviwSMnUA/A/ca6DgWLhWdtR0Sqd+o8fGuJOJWysoUCFIOo93P3UwYLi0PoUTotOVXnp9Yroy4tW6OCOS/TI6xiDS0okaoP2htr4cqEm3G5qK1xlSUpSojKRlI+/wA/rWt5jzKVsILU515SUnQQpIOYHlBJ5VzxvgMoUXbJOWVycgPM6AwNvxzqtjvDwvVJcKlQBlSG4iN9So6nwFbXOJZjCtESUFPLQnl7iKSL4vMOltt5QQdQAoxB8JpVBuWqOzLqSjBKSsf2WsrbbJ+wAM3MpSAASDsashSUknc9aB8IuJIyOOEuOHQmd45+HKmtGHSNRS1ptMlmldJAa+xMncmKr4cp0rCkJJAOsDTzo43gyQrMdTyHL+9Ws6kjdKR0AptaS2OdlptoDvwJjnVphWdNUrN4HQrCj4VbQFTpJHu0pbEZIpgERUbQKNDtyNWCKxaQRFNYoqcUoAvLE9VL/wCWvf8AR5t93tSpba2nVd5BgqmNJ/V0GnOt+KUg3VinT9Ivy7k/dQBfF4tLu7aW04tJuAAtJBCZSgAQqAnUE76+VGWtr0c0Xx0luP7K8oKlbiY5AAbnwGlK/C2It3V9drbJUjKQDqJgIBI5gTNVOIcXVdpQ0w6GW1dol5xYiAghJSTyzEnSZMUN9E8JduIVmSM4BgiRKYIB2neDRxY6i5M2SW7Rtwtwi60xbXLTpKS2HHGHNZkSckeyqJIVuO7RB7g62TZuBfZlxDK0IdUCAlMqUiQdimd9zr1rPRxxCyqzaZbJ7ZpHfSsqPOJSoyCnXRPLpUHpCx1q2aeacT2q3kkNpiUiABmUeRSdYHPpU5TyvLo+P2KwjBY9T7C9jac35H9wA/8At034haFxpQVpO0zvSvep7Q4N45R8Eo+6ujOYernJ938ulXk9l8/5EUtMrORYtiBShLQ0JnN4coq1h9sEgR0q/wAX8GvhwvNNlaFbhOpSfduR7q2wyzWUAZFz0yn6RSTqMNj0MGRZJ2y7bDSlLFVdliCFclpT9Y+lOosnGWy442tKBuY/lvSPxe+hS2VoVMEg8iOexFS8Mn5ldHZ0eMyReK0+GmFONcG7ZntkD842NY+0nn5ikC0V8RqK67h7gcbB5FM/EVyzFbXsbhxA2CjHuOorq8HNtPG+hw/5LElKOaPXkbbK6zoVpJyyAfx1FQY0+QGHUghJcyq056GCevdPwoXg75GU+MeR/vRHidtSkDKRAUJGszqAfn86rVSOZybiEcQxFQQVtjNnI3+yraT5fSgFyhaOzB9uVLKuagYkE+7l7qv4O92pKYII7yh4jT61PeIzXDaek/ApFaPp2BJ6lZc4fUA4mCDE7chHM9SKebPHQO6vaBB93T5Um29ulKcqYEEkgaRruPCrK0KjVJBIB2/GhqE4qTHrYeg5nEtqny1HlUJs1z3kyffSTb42UOjUykbfSugs4/b9ih1xwIzcjO432qTg0Smq4LdpbkAaJHuEVfSnSlHEuP7dtP5gF1U7apHxiaUcW4uurglM9mg/ZT/M7mnjhkyLdnU37lA3WkeYoZifETTI3zEjQJI+tcoU0skamiljYrXAFU8lLlhUQhdY4p6+tiQAAsqH8GXU+XzovgfYl+9Gq1h/MtKgIAygAjrp8NaXPUym8tpH2j8hUOHcSqt8QuWV5eydeEqJjIohIzTGogCR4b0MkG4vT2/srBpNWNI4LaWUhxTnZIVKESIWVaqUuBqSTvuAmKpcB26EXd4hBTkC15chlMSkgAneNveDRnG+Im7VKVE9ouBlQkiVTBKtJhPjQD0XPdq7drKQCrOrKnYSQYA8KTE5yg2+A5VFOl2FLhq3hhgKDLanHCpl0El85DmKco3SrLlBJA5c604hw11YINo6X3Ap3OtZKktgzHZjuo001+tH/RNhSS2p1baCpSkhClQYyydEnYgwZ5yKk9KWIKbcSgoUO1ZKS42uFrE6oUmP0evvkk8oNfM/3aUKoNYrYGxe8Uzb4U6iJRBE6jZO4psw/wBITsntG0KHhKfnrSXxSP8Aw/DjB3+UCiHDNsy4oJeWQnwH4in0xcba6sST9VHSMM4uZeABSsHnHeHxFMVspChKZ/hIqvhDTTbaQ0lOWNDpr76F46q7WSG1JDfgYNcrSb2Ny6LmO4pbspKXDOYewNSR49K4zxZZJUyp1H2VAjrExRe/sLiTLayZ1ME0NvHFerrY7NRUZ1jlM/GqLHpace504ZRUZQl1X3KuGocSwHWnFCCdJkaHoaA49cFx5LhABIExtIq9ghWtkoCjlBkp/GvKqeMtQpIjlXTCGmbbEyZtUFFfjLDTUZo94/Hvowl1LjQKplXdPgQIn3zBoVbPyhJ5gQfpNSW40UjkoymOShy+FZqxVIvcMLBcdj2p1HuGvzmrI1uE+CZoY2+2w4hzLBeGpKjqZ+ymMoERMmZVVhy5h9Mc0D+ZoNW7MpbUxlaQC2JAmT7xqfuoXiKXAslbqikDQDeBoBO/hAiiLcJTmzAJSAoqMwNOZAMc68cwNbnfW7liDqkkdRrPKdqg5KO7LKLlshEcuVB0wZM6yZ115+fypvwW+D2Zk6pOqfBQn6iR8KWOIMCctlBailaDspJn49Km4RbdW8Oz0jSTrqeg610S0yjqTOepKWlockWCRyqQWQnX8Gi1zbwogQYMKUNs0AkDTWJmoyzrJGhO3gNdR+NhUNQaNE2ySPZFFrC02CR8Pf7629RhJ7w11Gh1G29ToRlHaJMjfL8R5VNyvYfSB8dtst3ZnqVa+VKPYPIvH3UFrI4+GVhYC4nLBKd+fIjamzFnyq9tQo6AqI8x0pXdQ+i/ddbbCUdsZeKSoBKYzZhOg13GvjpVYf0TZfubZVtCXCphSmygvNArQlpJhEyCpMlUEg8vGtvRZop+OitfNNOOLBNxbuNoUCFogKEK8TsdfdSt6OrFbS7hK05VAGQeU5SPrQhkUoM04tPfsFsHvQ3h1srKSottwERmcJAQADPtagSTyqwiwYtWnXVqXl3W46S4oGMoEmTp06qPWlr0YME2ygslxo5VAEg9mqVSAJJBIhQOnuBr3jr1ztFWzLrCGnGicpUAtSBAUCpQ0kmIB8965nj/ANrgn1t+x1Ka8tSoA44QbDDOnabnpAGo5U2299bNk6tyN8u/wFJ2PtzheG/vkfWp/wAnEbA12qKceerOS3fAx4nxkEKCWE5upV/KiFvxcpakoCYkgTM8x/elO1wqTrRpnC8sKAGhBnzG3npQlGCQ0YtvcI4up5KyUrORURGm/I1Xw/D0nOHfagEGeWv3UduH0NhtCkZu0SVSElSs0gx4JSmVGdxtQ8JCbgCISUiU8h3jIHh99R3qjohpbdCJwnY5b19joVgeRBHlBqDj9jI62CADlIPTQ7+c0SvLnLjalyMrjg5RooZIPiDofEV76TUz2ZjUTr18+e1dCb1r2IJLy2Jtm+AD0P4NXm15ND5H6H4UFV1Gx3FXrS5lMHdPzT/aquJJMu3ygtopWJKJKIidY1HnQ6xuypSDzGh+gq6horRBgFAkEkagmNOtCFpLazO2yhRitqFk97GG+vg43lO8aQfxmFM3C+IA2oJJ7s51IMqSZ+2g7+8Vz1trSQddo8PCtMykyQSJ+fvqWXApx0lcWdwlZ0IYuh9SkrSgoV3RplzDxofZWCrNxD7B7ZCTmLcwoDx11THPcUq2l6pO430FEmcTIVIJjp5EfzpY4NPA8s6nydLwzskPSgKyrQkBLkFQ1hIEaJQ2iUiJKs2u1HVYcgiYUAJBjbmDH0rmOH4me6ZJAGmaDCuUHkK6VburK2ykjIpISrYyZMabj2iSR+yetQyY3dmUlGOyIGnyFpa1EAgKPUEfUGavKdaUoonUEyk/sqKZMdSNukGhl5HrDcDfnHgTv1j6VfbZh1Tuckr0UkjlBiOup33A0pKQ83K1QExwg4ja9Pp3TUmAXiVO3jQQruPKKlHVKsw2A5GBtEc6qYiqb5kiDBV8goUq3oSLx9ZulsqVcBBCAqSmRJJkDSZgzsar5eqNfAnq0yOh27qWXClKEpaylSSkQArQKz6QNYI12B6UN4VvEu3N2tBzJzKAPIgZRPu00ojjLY9VcQ4sBKUEKUpO4jUgaDMeXidKX/RqUlb+SMpmNDtp11mp4lcXIbI62K/o8wgWzCbgOKV27QJb5BUkzEa6bc9+tWnOH27px26uAvKkFLSXMuVKAgHMUjlmUowYPWpPR5eNqsmw2ZLaMrk6lKsxJAnkeXQEUW4ixr1JCn1oUtBMAIA30Azk6AE6T7qWTn5rrnj5FYqPlq+DnmMf+U4dBkB06+aqZAkq0Gpn79NvD5UvXxC8Lsc3N/UDQalegJ2Hyo72oauSlJlKVRoqenekaRrlgV19K9yEefobWYCs06EDQwYnOlMzvzPKiqBuklBKFAc/tKBBn/v7VD8OS02FKUqFBRQqSnLExqmJPLWaKXNtLaVoHeBSc0+0MwHeM6jmD86SRRFtb7fcU4ghxGWFDoFZss6RJETvBI50Ofvx2qSRBUNPIyZ+MaVY7bOkqUM4BM7zPQgmd9Zqo/cKFwns9EpScxHIHLO3PafPrSJDJ1bQr+kS9zvW7qQAUhST1kKziY35685oX6QMWLnZJB6r5aSNvx0onx2VZAlaYKXMwPUHSfdr1pHdJUddTt7gK68cbSfY5skqtLqVlLIMfTat0O8+Y+dSC2n+9YbSBsZFWIbotN3IKRqPceXurS5fBOusc/5T/OjeG4mx6v2byEqUkZUkjVIjkI1186XrhSVKUqAkADupESY+XWlQzZ64vQEDQCPGR9a9t0FagkczFVVq+sxV3BTD7Zn8EGma2EUtxl4iwr8wkIT3mTBgaFP6w+VK3aRXQsOuUvJHfIW0YBGyk66H7/E0PxHB21BThQCDBOUhKk8iVDmCeYqMZVsy0o3ugDhLPbOoRqRmBUfAb11uzugvJkJAHxI6Un4AWmnE9jJgGSmUn4wZ/vV1jHMtwoK1lXXY/LnpUsi1seD0oJX18UOpUAConqYnKYMbxBGnvq92ysmqwVD9XY/EaGhFySh8OASn7GpBMzMQDGWT8qqXWIPZ1LASoJHeSTOnWdJil0XQ2tlvsst3b6giDtPQ8j76u8PWTTpvUuNZgbk6rAyeyPZPXTXyoNhl/wBrdNEpCSJmD4GtcGxdw3lzbiOzU6tQJJEHYgRoqYmD0JrZIyrbkWLTkrGsWc2wZuQFJhKJTJmBooSJHSapcIsITdXaWcoQCoADYaCR8aNumGzrJTGumsbwCdJPjS3wJiAduLl2MufMQNNtOmk1HFbT7D5El7ijwPd3FuyHEtl1hTi86E+0MqdT4agac4o3iuJLvHAhDCnW0pMM6AFQ2dWo6FAziE8yCeVa8AXSRaBJWVQ4oKRtkBJ6akHfXxox+VBbyFFLaEoCklZ10GwJ1InTnqTVJteY3W4+OLeNK9hQxNtScIt0q9pt9SSPELWD86M49ghj1lCyVAJUts8tAJSeY8KD3lx2mEtqygZrhRidiVrMD404LKkoAcAQFIIMqBmRGgBOlVdr6snFJmW1ql1CCoDKsd+NCT1nroKhSoWiVkytClp307vKeWh08qBYTjqm+653kCcuXTXx/HOvcU4gLkZUBICSkjcEGOvT+ZoeW7roNrjyGXMft4glQOsiQZmQdRUbN6gNsBSiB2YAMad7VRNJsJUkwNYqe3uwprIsEgfoyDBT1p/KQqyhzjQ/4ZUuIWkwEZTPenXSNJmucE6++i2KAhAgmCRuTVFtE+8VaEdKIzlqkbZNNq2FWmG9/pUXYxI5/wAqwGiNxIOsVGWgRsPhUiRoZ66+6tPCmFsjcbHSoxoQRyq2BNRLa0PWshWF8IvAhYmchOsCYHWj1zfMZFgOFSikpSnLAE/WlSzdAT9KlD2mszNI4Wx4zpUOOHLyoU2BCQAkkczqdT7z9K9xnIttXdGdABSsDWOhPMRMdKG3bi21JWn2FgKTqPcZH96y+xwrQoFuCRE6T8vdUtLuyjkqoJ2d6VsZTz38NvhtRBQQUgLGuyVjcacxzHhS1hFwNEqUAknUk6ii6rhkwC8dNtAPiZrSjuaL2KOANxdgdCR8lVL+S3Vi5UhQUhVwrM2kfnApKolCuRgz8udTYdlN8C2ZHXxhVb4LiikO3SSFlCXyQoRlTKiCCfE9aE9XQEa4ZbSbm4CWllLSW8odGpUqQoRvsUx75rPRq3kW+g65SofAxyom06oBSnEgpSmSE94/AbnTSNqHejlwFy4ITk9o5egnQRSL9LGyLfkHcN8OXjDaVIYQCpCgskytWbvJ6QBpz61duMFvcwWG0qVqlSXNU5ClIKBrMZgozvr4mk/hy5ecLinrp9LLO8OrE9Ep100B9wFEr649YYcetbi5SprVbannDKP1gc3yppQlq3r6GjP0htHB75w5FsQA4HSoidk5idPI165wTcr5LIj9dNBH8TfODJWHnc/rEZ86s0SdM0zFL+HXl884lpq4uCpX/rOD3knNoPGmjCbvdcivIlWw+J4EuAIyn+JNbOcEP/qkSP1k/dSmGX1ZyjE3FJaBLp7V4RH6oJ74J0BHWhQu74o7QPXRRzPbOfTNt47UVCb/AOy+grml0Hr/AEEfn2T09pP3V6vgV6CIP8Q+6kjBn37h1LSr19GaQCXHTJjQRm5mobrELhtaketXCsqiJDzg2MHTN1o6J3Vr6G8yNXQ7ucBOqATB0/aT91aN+jpwGYPuzJ/ppZvg8i2auBe3Cu1JSE9o4IKZzSSrWNBtrJoScVf/AN5uP/rOf1UVHI+H9gOcV0OjjgRyNj/Gn+mtTwM6fs/8Y/ppCsH33lhsXToJBy5nlgEgSE6q3Ow99FF4S4lXYu3jyXoSfbUW0lRhKVKzzmJ5gEClcZrl/YKmnwhlHo9XMkHaPbH9FaH0cL6H+Mf0Vz+7W+2tSFuuhSTBHaL++ofWnf8A5rn8a/vp/LyfuEeSPY6Y36OVD/8Asf8A463/APh5Igz/ABj+iufYPaOvuhAW5EEqOZRyiJnf3Dzqxa2KCx2jtw42olQSmFqCsu4zTorXalcZ/u+wymn0Hpr0exprH7w/pqQcBAHf/i//AFrn9thgXbOvFxedsjuQYIVonUnrPwrXCcKbdbeUtakraTnCQJkDfU7GYFbTP932NqXY6WOCpSEleg2BUdPlXiuC29itH8R++uQdiN8o+Fa+rg7IB8qPlT/d9hfNXY6+rg9kCC43/Gf6q1RwnbD/AGrP8R/rrnWD4El9p0tgF5BBCIElPMjr/bxrzBMKQ6p3OI7NtS4AEkjkZGmtDy3v6g612Oo4fgzKHQpDzecfZSoGdOmYnTWqAwpCXlE3qQC8XVN50hOadMwmfCk7gduL1mAAZP0NXmLVtd5dOujMhta1ZeqsxgHw5+VDQ0930CpWlsNK7NkCE3qEgZIhxGmT6yYJnp0ohw1bBNxcFLqHc7eYqTESdxppOnzpRRdi9QtCmkpWhOZspSBAHLQe7fw8aO+i5Gj0fqmhKLUXYdVgnCcItfyc6pT/AOkUe0IjuLBGh05D4z41F6LrNhZf7RXfKCnIdAW+av5UJsnJw69Ej/WE/Mj7q29H7wF0dd2XB8QKZx9MtzN1JBPGrVpGFKQyvO2m5gKPvP0OlRejW2QXH1KPeDcAdEn2jPw+NQNuA4KuSNLjbTqKEcOY56q+F6KSQUqTO6TE+f3UYxbhJCya1Jl3EWLdpjNarU5mWptZcTBylGgEbjTNPUUU9SlpTdsbdSVM9o2D+nHdyuacye9vtVMKsAVJQ+4Q6FBOdMIZUoRKte8RtI2FQIxhhtA7JpKX0d1L2YkEEEKURpKjrE6QR0o03xZrrkHcONTdMa/7RPLxo7h1g3Nw642FgPrQsq+yiFFSgP1hHjQHCbxLLrbmisigrLMTHjRVXETUvpLCVMurzhBUQUr5HMOW8gdaaabewkGktwlhrobt7INgLQq6WiXEAnKpQHPYkHestMLYQH1KZSUesuMrMn800ElQUgciNBzNCrTiYIZLamm1FK+0aVt2ayZmJ1A5DwG9VrPiQIacadbbfC19oCswQ4dCowe8D0pXCW4ymgG42M/dJInukiDE6Ejka6HjybT1hXah3tJZnLEe0ckfz8qQbS5bQ4FLSHEgyUZss+Y2/tTjfY3h9wPWFOLbclGdmASvISUhKtgOqvlRyJ2gY5JWWcas0+uPKSlJdTb5xm2SsGEkzptG9B3n23UXxbSAMiCrQH85mhRSY9mdvjVEcVn1ldwUoV2gKVtn2SiAAmfLfw8agsuJOzW6eyaU26nKW4ypAHsxGunzrKDSC8ibGeydV63bqGhNmFGABJyq1MbxAqjhgLtq32oz/wCNAg/tCVfEkmqDXGRDrThaaJbQWyACMyTp4xA0A159aiGPJDCQhSUuesF2ANEgJASAD4k/Ctof58zakMdxiDoavfZBaWhLZyJ0AcVGhEGOXSKzEG+9cLgAqsgpRAjMonU0DXxfmU4FNtBDoAWEidR9sdVak6+HSvTxRDjhR2amy32SUrEw2JCfPmepNDQzOaDjTAQlTAQkt+pdqUkAy5+tO/8A2FR4S6sJsEggBZWlfdTqkGADpQdri9SS2YaUUNFoymc6TsFe6Bt49aia4lgMR2csKKk6ETmMkHoN9qOhg1oINS20Fo7hN5Ep07o1Anp4VJcqSi7vNgFNrHmcu3jNCkcVKSHEjs4WrOBk/RqP2kab++aq2WLhvtNUK7RJSSvUieYJ50ygxXNBnhBubxnlv9DTHa3zSUXeZodx1WfnnlSony0pW4RxNpF20pa0pSJkk6bHerf5SZLd9+dRKnZSJEqGY6p60s43IaEqiFOBbpKVuILYzKSSFdEiCU0xej99K13SkIyJIkJHLkfidaSeE8VYQ8St1CR2axJMCSNvfRv0ecQ2zQeDjzaJGmZQE6mhlhzRoSuJx7OdpMdKwrI2JFZWVYkeBZ2kx0r0qOtZWVkY8mvZrKyiYydaysrKxjya9rKysYw14DWVlYxk1lZWVjHorWsrKxjBWGsrKxj2srKysYwVhrKysYysrKysY9rBWVlYx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74086" name="Picture 6" descr="http://ideologicalart.files.wordpress.com/2011/12/germany-cult-of-personality-jesus-hitler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69998" y="1219200"/>
            <a:ext cx="4859452" cy="56387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04800"/>
            <a:ext cx="7772400" cy="5334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Revolutions</a:t>
            </a:r>
            <a:br>
              <a:rPr lang="en-US" b="1" dirty="0" smtClean="0">
                <a:solidFill>
                  <a:srgbClr val="FFFF00"/>
                </a:solidFill>
              </a:rPr>
            </a:b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066800"/>
            <a:ext cx="8229600" cy="5791200"/>
          </a:xfrm>
        </p:spPr>
        <p:txBody>
          <a:bodyPr/>
          <a:lstStyle/>
          <a:p>
            <a:pPr algn="ctr">
              <a:buNone/>
            </a:pPr>
            <a:r>
              <a:rPr lang="en-US" b="1" dirty="0" smtClean="0">
                <a:solidFill>
                  <a:srgbClr val="00B0F0"/>
                </a:solidFill>
              </a:rPr>
              <a:t>(1830) –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smtClean="0"/>
              <a:t>some revolutionary success in France &amp; Belgium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/>
          </a:p>
        </p:txBody>
      </p:sp>
      <p:pic>
        <p:nvPicPr>
          <p:cNvPr id="13316" name="Picture 4" descr="http://www.uncp.edu/home/rwb/delacroix_libert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2409824"/>
            <a:ext cx="5486400" cy="4448175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796865" y="3276600"/>
            <a:ext cx="334713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b="1" dirty="0" smtClean="0">
                <a:solidFill>
                  <a:srgbClr val="FFFF00"/>
                </a:solidFill>
              </a:rPr>
              <a:t>Delacroix’s “Lady Liberty”</a:t>
            </a:r>
          </a:p>
          <a:p>
            <a:pPr algn="ctr"/>
            <a:r>
              <a:rPr lang="en-US" sz="2200" b="1" dirty="0" smtClean="0">
                <a:solidFill>
                  <a:srgbClr val="FFFF00"/>
                </a:solidFill>
              </a:rPr>
              <a:t>leading revolutionaries</a:t>
            </a:r>
          </a:p>
          <a:p>
            <a:pPr algn="ctr"/>
            <a:r>
              <a:rPr lang="en-US" sz="2200" b="1" dirty="0" smtClean="0">
                <a:solidFill>
                  <a:srgbClr val="FFFF00"/>
                </a:solidFill>
              </a:rPr>
              <a:t>in Paris.</a:t>
            </a:r>
            <a:endParaRPr lang="en-US" sz="22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8229600" cy="762000"/>
          </a:xfrm>
        </p:spPr>
        <p:txBody>
          <a:bodyPr>
            <a:normAutofit/>
          </a:bodyPr>
          <a:lstStyle/>
          <a:p>
            <a:r>
              <a:rPr lang="en-US" dirty="0" smtClean="0"/>
              <a:t>Continued Revolution in France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143000"/>
            <a:ext cx="8458200" cy="5562600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Louis XVIII </a:t>
            </a:r>
            <a:r>
              <a:rPr lang="en-US" dirty="0" smtClean="0"/>
              <a:t>– a constitutional monarch</a:t>
            </a:r>
          </a:p>
          <a:p>
            <a:pPr marL="514350" indent="-514350">
              <a:buFont typeface="+mj-lt"/>
              <a:buAutoNum type="arabicPeriod"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(1824) </a:t>
            </a:r>
            <a:r>
              <a:rPr lang="en-US" b="1" dirty="0" smtClean="0">
                <a:solidFill>
                  <a:srgbClr val="7DFA60"/>
                </a:solidFill>
              </a:rPr>
              <a:t>Charles X </a:t>
            </a:r>
            <a:r>
              <a:rPr lang="en-US" dirty="0" smtClean="0"/>
              <a:t>– tries to restore </a:t>
            </a:r>
          </a:p>
          <a:p>
            <a:pPr marL="514350" indent="-514350">
              <a:buNone/>
            </a:pPr>
            <a:r>
              <a:rPr lang="en-US" dirty="0" smtClean="0"/>
              <a:t>                                       absolutism</a:t>
            </a:r>
            <a:endParaRPr lang="en-US" dirty="0"/>
          </a:p>
        </p:txBody>
      </p:sp>
      <p:pic>
        <p:nvPicPr>
          <p:cNvPr id="4" name="Picture 3" descr="untitled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86600" y="1143000"/>
            <a:ext cx="1828800" cy="2670049"/>
          </a:xfrm>
          <a:prstGeom prst="rect">
            <a:avLst/>
          </a:prstGeom>
        </p:spPr>
      </p:pic>
      <p:pic>
        <p:nvPicPr>
          <p:cNvPr id="78850" name="Picture 2" descr="King Charles X Philippe Bourbon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1000" y="3543300"/>
            <a:ext cx="2381250" cy="3314700"/>
          </a:xfrm>
          <a:prstGeom prst="rect">
            <a:avLst/>
          </a:prstGeom>
          <a:noFill/>
        </p:spPr>
      </p:pic>
      <p:pic>
        <p:nvPicPr>
          <p:cNvPr id="6" name="Picture 4" descr="http://www.uncp.edu/home/rwb/delacroix_liberty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10000" y="3962401"/>
            <a:ext cx="2971800" cy="240942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3581400" y="6396335"/>
            <a:ext cx="37076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FF00"/>
                </a:solidFill>
              </a:rPr>
              <a:t>Led to revolution of 1830</a:t>
            </a:r>
            <a:endParaRPr lang="en-US" sz="24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788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584" y="0"/>
            <a:ext cx="8406126" cy="67709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8229600" cy="838200"/>
          </a:xfrm>
        </p:spPr>
        <p:txBody>
          <a:bodyPr/>
          <a:lstStyle/>
          <a:p>
            <a:r>
              <a:rPr lang="en-US" dirty="0" smtClean="0"/>
              <a:t>Continued Revolution in France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14400"/>
            <a:ext cx="8763000" cy="59436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Louis Philippe </a:t>
            </a:r>
            <a:r>
              <a:rPr lang="en-US" dirty="0" smtClean="0"/>
              <a:t>= “citizen king”</a:t>
            </a:r>
          </a:p>
          <a:p>
            <a:pPr>
              <a:buNone/>
            </a:pPr>
            <a:r>
              <a:rPr lang="en-US" dirty="0" smtClean="0"/>
              <a:t> &amp; constitutional monarchy</a:t>
            </a:r>
          </a:p>
          <a:p>
            <a:pPr>
              <a:buNone/>
            </a:pPr>
            <a:endParaRPr lang="en-US" dirty="0" smtClean="0"/>
          </a:p>
          <a:p>
            <a:pPr>
              <a:buFont typeface="Wingdings" pitchFamily="2" charset="2"/>
              <a:buChar char="Ø"/>
            </a:pPr>
            <a:r>
              <a:rPr lang="en-US" b="1" dirty="0" smtClean="0">
                <a:solidFill>
                  <a:srgbClr val="7DFA60"/>
                </a:solidFill>
              </a:rPr>
              <a:t>(1848) </a:t>
            </a:r>
            <a:r>
              <a:rPr lang="en-US" dirty="0" smtClean="0"/>
              <a:t>Ineffective government</a:t>
            </a:r>
          </a:p>
          <a:p>
            <a:pPr>
              <a:buNone/>
            </a:pPr>
            <a:r>
              <a:rPr lang="en-US" dirty="0" smtClean="0"/>
              <a:t> &amp; worker discontent led to revolt.</a:t>
            </a:r>
          </a:p>
          <a:p>
            <a:pPr algn="ctr">
              <a:buNone/>
            </a:pPr>
            <a:r>
              <a:rPr lang="en-US" dirty="0" smtClean="0"/>
              <a:t>King Louis </a:t>
            </a:r>
            <a:r>
              <a:rPr lang="en-US" b="1" dirty="0" smtClean="0">
                <a:solidFill>
                  <a:srgbClr val="7DFA60"/>
                </a:solidFill>
              </a:rPr>
              <a:t>abdicates</a:t>
            </a:r>
          </a:p>
          <a:p>
            <a:pPr algn="ctr">
              <a:buNone/>
            </a:pPr>
            <a:endParaRPr lang="en-US" dirty="0" smtClean="0"/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Following a failed worker uprising</a:t>
            </a:r>
          </a:p>
          <a:p>
            <a:pPr>
              <a:buNone/>
            </a:pPr>
            <a:r>
              <a:rPr lang="en-US" dirty="0" smtClean="0"/>
              <a:t> in Paris,  the </a:t>
            </a:r>
            <a:r>
              <a:rPr lang="en-US" b="1" dirty="0" smtClean="0">
                <a:solidFill>
                  <a:srgbClr val="FFFF00"/>
                </a:solidFill>
              </a:rPr>
              <a:t>new constitution </a:t>
            </a:r>
            <a:r>
              <a:rPr lang="en-US" dirty="0" smtClean="0"/>
              <a:t>creates the</a:t>
            </a:r>
          </a:p>
          <a:p>
            <a:pPr>
              <a:buNone/>
            </a:pPr>
            <a:r>
              <a:rPr lang="en-US" dirty="0" smtClean="0"/>
              <a:t> </a:t>
            </a:r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2</a:t>
            </a:r>
            <a:r>
              <a:rPr lang="en-US" b="1" baseline="30000" dirty="0" smtClean="0">
                <a:solidFill>
                  <a:schemeClr val="tx2">
                    <a:lumMod val="75000"/>
                  </a:schemeClr>
                </a:solidFill>
              </a:rPr>
              <a:t>nd</a:t>
            </a:r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 French Republic </a:t>
            </a:r>
            <a:r>
              <a:rPr lang="en-US" dirty="0" smtClean="0"/>
              <a:t>and the people</a:t>
            </a:r>
          </a:p>
          <a:p>
            <a:pPr>
              <a:buNone/>
            </a:pPr>
            <a:r>
              <a:rPr lang="en-US" dirty="0" smtClean="0"/>
              <a:t>elect </a:t>
            </a:r>
            <a:r>
              <a:rPr lang="en-US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Louis Napoleon Bonaparte</a:t>
            </a:r>
          </a:p>
          <a:p>
            <a:pPr algn="ctr">
              <a:buNone/>
            </a:pPr>
            <a:r>
              <a:rPr lang="en-US" dirty="0" smtClean="0"/>
              <a:t>president!!!</a:t>
            </a:r>
          </a:p>
        </p:txBody>
      </p:sp>
      <p:pic>
        <p:nvPicPr>
          <p:cNvPr id="87042" name="Picture 2" descr="http://www.marillier.nom.fr/collodions/PM/pics/inst_louis-Philipp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81800" y="838200"/>
            <a:ext cx="2362200" cy="3122023"/>
          </a:xfrm>
          <a:prstGeom prst="rect">
            <a:avLst/>
          </a:prstGeom>
          <a:noFill/>
        </p:spPr>
      </p:pic>
      <p:pic>
        <p:nvPicPr>
          <p:cNvPr id="5" name="Picture 4" descr="F:\Faculty\Smith\visual\1850-1905\napoleon III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34200" y="3891980"/>
            <a:ext cx="2209800" cy="29660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87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Louis Napoleon Bonaparte</a:t>
            </a:r>
            <a:endParaRPr lang="en-US" dirty="0"/>
          </a:p>
        </p:txBody>
      </p:sp>
      <p:pic>
        <p:nvPicPr>
          <p:cNvPr id="5" name="Picture 8" descr="http://www.uncp.edu/home/rwb/napoleon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67450" y="1905000"/>
            <a:ext cx="2876550" cy="3890586"/>
          </a:xfrm>
          <a:prstGeom prst="rect">
            <a:avLst/>
          </a:prstGeom>
          <a:noFill/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935480"/>
            <a:ext cx="8534400" cy="492252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YUP, just like his uncle! (almost)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Domestic reforms win the people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Dictator (1851)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Emperor (1852)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Aggressive foreign policy </a:t>
            </a:r>
          </a:p>
          <a:p>
            <a:pPr algn="ctr">
              <a:buFont typeface="Wingdings" pitchFamily="2" charset="2"/>
              <a:buChar char="Ø"/>
            </a:pPr>
            <a:r>
              <a:rPr lang="en-US" dirty="0" smtClean="0"/>
              <a:t>BUT, not the same</a:t>
            </a:r>
          </a:p>
          <a:p>
            <a:pPr algn="ctr">
              <a:buNone/>
            </a:pPr>
            <a:r>
              <a:rPr lang="en-US" dirty="0" smtClean="0"/>
              <a:t>military commander</a:t>
            </a:r>
          </a:p>
          <a:p>
            <a:pPr algn="ctr"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(1870) Defeated by </a:t>
            </a:r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Prussians</a:t>
            </a:r>
            <a:r>
              <a:rPr lang="en-US" dirty="0" smtClean="0"/>
              <a:t> &amp; captured</a:t>
            </a:r>
          </a:p>
          <a:p>
            <a:pPr>
              <a:buNone/>
            </a:pPr>
            <a:r>
              <a:rPr lang="en-US" b="1" dirty="0" smtClean="0">
                <a:solidFill>
                  <a:srgbClr val="FFFF00"/>
                </a:solidFill>
              </a:rPr>
              <a:t>3</a:t>
            </a:r>
            <a:r>
              <a:rPr lang="en-US" b="1" baseline="30000" dirty="0" smtClean="0">
                <a:solidFill>
                  <a:srgbClr val="FFFF00"/>
                </a:solidFill>
              </a:rPr>
              <a:t>rd</a:t>
            </a:r>
            <a:r>
              <a:rPr lang="en-US" b="1" dirty="0" smtClean="0">
                <a:solidFill>
                  <a:srgbClr val="FFFF00"/>
                </a:solidFill>
              </a:rPr>
              <a:t> French Republic </a:t>
            </a:r>
            <a:r>
              <a:rPr lang="en-US" dirty="0" smtClean="0"/>
              <a:t>declared (</a:t>
            </a:r>
            <a:r>
              <a:rPr lang="en-US" i="1" dirty="0" smtClean="0">
                <a:solidFill>
                  <a:srgbClr val="7DFA60"/>
                </a:solidFill>
              </a:rPr>
              <a:t>sigh, another constitution</a:t>
            </a:r>
            <a:r>
              <a:rPr lang="en-US" dirty="0" smtClean="0"/>
              <a:t>)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28600"/>
            <a:ext cx="7772400" cy="914400"/>
          </a:xfrm>
        </p:spPr>
        <p:txBody>
          <a:bodyPr/>
          <a:lstStyle/>
          <a:p>
            <a:pPr algn="ctr"/>
            <a:r>
              <a:rPr lang="en-US" sz="3600" b="1" smtClean="0">
                <a:solidFill>
                  <a:srgbClr val="FFFF00"/>
                </a:solidFill>
              </a:rPr>
              <a:t>1848 </a:t>
            </a:r>
            <a:r>
              <a:rPr lang="en-US" sz="3600" b="1" dirty="0" smtClean="0">
                <a:solidFill>
                  <a:srgbClr val="FFFF00"/>
                </a:solidFill>
              </a:rPr>
              <a:t>– “Year of Revolutions”</a:t>
            </a:r>
            <a:endParaRPr lang="en-US" sz="3600" b="1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066800"/>
            <a:ext cx="7772400" cy="5288760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en-US" dirty="0" smtClean="0"/>
              <a:t>start in </a:t>
            </a:r>
            <a:r>
              <a:rPr lang="en-US" b="1" dirty="0" smtClean="0">
                <a:solidFill>
                  <a:srgbClr val="0DD9E3"/>
                </a:solidFill>
              </a:rPr>
              <a:t>France</a:t>
            </a:r>
          </a:p>
          <a:p>
            <a:pPr>
              <a:buNone/>
            </a:pPr>
            <a:r>
              <a:rPr lang="en-US" b="1" dirty="0" smtClean="0">
                <a:solidFill>
                  <a:srgbClr val="66FF99"/>
                </a:solidFill>
              </a:rPr>
              <a:t>“When France sneezes, Europe catches a cold” </a:t>
            </a:r>
            <a:r>
              <a:rPr lang="en-US" b="1" dirty="0" smtClean="0">
                <a:solidFill>
                  <a:srgbClr val="FFC000"/>
                </a:solidFill>
              </a:rPr>
              <a:t>- Metternich</a:t>
            </a:r>
          </a:p>
          <a:p>
            <a:endParaRPr lang="en-US" dirty="0"/>
          </a:p>
        </p:txBody>
      </p:sp>
      <p:pic>
        <p:nvPicPr>
          <p:cNvPr id="4" name="Picture 2" descr="http://img.tfd.com/h/i/aa3278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2743200"/>
            <a:ext cx="4929925" cy="3886201"/>
          </a:xfrm>
          <a:prstGeom prst="rect">
            <a:avLst/>
          </a:prstGeom>
          <a:noFill/>
        </p:spPr>
      </p:pic>
      <p:pic>
        <p:nvPicPr>
          <p:cNvPr id="5" name="Picture 8" descr="http://www.uncp.edu/home/rwb/napoleon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7400" y="2133600"/>
            <a:ext cx="2876550" cy="3890586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6172200" y="6172200"/>
            <a:ext cx="22573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FF00"/>
                </a:solidFill>
              </a:rPr>
              <a:t>Louis Napoleon</a:t>
            </a:r>
            <a:endParaRPr lang="en-US" sz="24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6800" y="0"/>
            <a:ext cx="7391399" cy="6873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229600" cy="1143000"/>
          </a:xfrm>
        </p:spPr>
        <p:txBody>
          <a:bodyPr/>
          <a:lstStyle/>
          <a:p>
            <a:pPr algn="ctr"/>
            <a:r>
              <a:rPr lang="en-US" dirty="0" smtClean="0"/>
              <a:t>Do Now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953000"/>
          </a:xfrm>
        </p:spPr>
        <p:txBody>
          <a:bodyPr/>
          <a:lstStyle/>
          <a:p>
            <a:pPr algn="ctr"/>
            <a:r>
              <a:rPr lang="en-US" sz="3600" b="1" dirty="0" smtClean="0">
                <a:solidFill>
                  <a:srgbClr val="FFFF00"/>
                </a:solidFill>
              </a:rPr>
              <a:t>How did nationalism lead to the weakening of the Austrian, Russian &amp; Ottoman Empires?</a:t>
            </a:r>
            <a:endParaRPr lang="en-US" sz="3600" b="1" dirty="0">
              <a:solidFill>
                <a:srgbClr val="FFFF00"/>
              </a:solidFill>
            </a:endParaRPr>
          </a:p>
        </p:txBody>
      </p:sp>
      <p:pic>
        <p:nvPicPr>
          <p:cNvPr id="4" name="Picture 4" descr="[Naval and Merchant Ensign, 1786]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3505200"/>
            <a:ext cx="2667000" cy="1811385"/>
          </a:xfrm>
          <a:prstGeom prst="rect">
            <a:avLst/>
          </a:prstGeom>
          <a:noFill/>
        </p:spPr>
      </p:pic>
      <p:pic>
        <p:nvPicPr>
          <p:cNvPr id="5" name="Picture 2" descr="http://www.therussianshop.com/russhop/imperial/feagled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6600" y="4137659"/>
            <a:ext cx="2286000" cy="2720341"/>
          </a:xfrm>
          <a:prstGeom prst="rect">
            <a:avLst/>
          </a:prstGeom>
          <a:noFill/>
        </p:spPr>
      </p:pic>
      <p:pic>
        <p:nvPicPr>
          <p:cNvPr id="6" name="Picture 2" descr="[flag of the Ottoman Empire]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19800" y="3581400"/>
            <a:ext cx="2819400" cy="18796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043473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7696200" cy="762000"/>
          </a:xfrm>
        </p:spPr>
        <p:txBody>
          <a:bodyPr>
            <a:normAutofit/>
          </a:bodyPr>
          <a:lstStyle/>
          <a:p>
            <a:r>
              <a:rPr lang="en-US" dirty="0" smtClean="0"/>
              <a:t>Austrian Empire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28600"/>
            <a:ext cx="9144000" cy="6096000"/>
          </a:xfrm>
        </p:spPr>
        <p:txBody>
          <a:bodyPr>
            <a:normAutofit/>
          </a:bodyPr>
          <a:lstStyle/>
          <a:p>
            <a:pPr algn="r"/>
            <a:r>
              <a:rPr lang="en-US" sz="2400" b="1" u="sng" dirty="0" smtClean="0">
                <a:solidFill>
                  <a:srgbClr val="FFFF00"/>
                </a:solidFill>
              </a:rPr>
              <a:t>Austrian Empire</a:t>
            </a:r>
          </a:p>
          <a:p>
            <a:pPr algn="r">
              <a:buNone/>
            </a:pPr>
            <a:r>
              <a:rPr lang="en-US" sz="2400" dirty="0" smtClean="0"/>
              <a:t> was made up </a:t>
            </a:r>
          </a:p>
          <a:p>
            <a:pPr algn="r">
              <a:buNone/>
            </a:pPr>
            <a:r>
              <a:rPr lang="en-US" sz="2400" dirty="0" smtClean="0"/>
              <a:t>of many</a:t>
            </a:r>
          </a:p>
          <a:p>
            <a:pPr algn="r">
              <a:buNone/>
            </a:pPr>
            <a:r>
              <a:rPr lang="en-US" sz="2400" dirty="0" smtClean="0"/>
              <a:t> different </a:t>
            </a:r>
          </a:p>
          <a:p>
            <a:pPr algn="r">
              <a:buNone/>
            </a:pPr>
            <a:r>
              <a:rPr lang="en-US" sz="2400" b="1" dirty="0" smtClean="0">
                <a:solidFill>
                  <a:srgbClr val="7DFA60"/>
                </a:solidFill>
              </a:rPr>
              <a:t>ethnic groups</a:t>
            </a:r>
          </a:p>
          <a:p>
            <a:pPr algn="r">
              <a:buNone/>
            </a:pPr>
            <a:r>
              <a:rPr lang="en-US" sz="2400" dirty="0" smtClean="0"/>
              <a:t> under </a:t>
            </a:r>
          </a:p>
          <a:p>
            <a:pPr algn="r">
              <a:buNone/>
            </a:pPr>
            <a:r>
              <a:rPr lang="en-US" sz="2400" dirty="0" smtClean="0"/>
              <a:t>Austrian control</a:t>
            </a:r>
          </a:p>
          <a:p>
            <a:pPr algn="r">
              <a:buNone/>
            </a:pPr>
            <a:r>
              <a:rPr lang="en-US" sz="2400" dirty="0" smtClean="0"/>
              <a:t> </a:t>
            </a:r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</a:rPr>
              <a:t>(Hapsburg Family)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2" descr="E:\European maps\map_files\Untitled-9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066800" y="0"/>
            <a:ext cx="73914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8229600" cy="762000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>
                <a:solidFill>
                  <a:srgbClr val="FFFF00"/>
                </a:solidFill>
              </a:rPr>
              <a:t>Austria-Hungary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66800"/>
            <a:ext cx="9144000" cy="5257800"/>
          </a:xfrm>
        </p:spPr>
        <p:txBody>
          <a:bodyPr/>
          <a:lstStyle/>
          <a:p>
            <a:pPr algn="ctr"/>
            <a:r>
              <a:rPr lang="en-US" b="1" dirty="0" smtClean="0"/>
              <a:t>(1848) </a:t>
            </a:r>
            <a:r>
              <a:rPr lang="en-US" b="1" dirty="0" smtClean="0">
                <a:solidFill>
                  <a:srgbClr val="7DFA60"/>
                </a:solidFill>
              </a:rPr>
              <a:t>Louis Kossuth </a:t>
            </a:r>
            <a:r>
              <a:rPr lang="en-US" b="1" dirty="0" smtClean="0"/>
              <a:t>led the </a:t>
            </a:r>
            <a:r>
              <a:rPr lang="en-US" dirty="0" err="1" smtClean="0">
                <a:solidFill>
                  <a:srgbClr val="FD796F"/>
                </a:solidFill>
              </a:rPr>
              <a:t>the</a:t>
            </a:r>
            <a:r>
              <a:rPr lang="en-US" dirty="0" smtClean="0">
                <a:solidFill>
                  <a:srgbClr val="FD796F"/>
                </a:solidFill>
              </a:rPr>
              <a:t> Magyars </a:t>
            </a:r>
            <a:r>
              <a:rPr lang="en-US" dirty="0" smtClean="0"/>
              <a:t>(largest ethnic group) in nationalist revolt. (largely unsuccessful)</a:t>
            </a:r>
          </a:p>
          <a:p>
            <a:endParaRPr lang="en-US" dirty="0" smtClean="0"/>
          </a:p>
        </p:txBody>
      </p:sp>
      <p:pic>
        <p:nvPicPr>
          <p:cNvPr id="153602" name="Picture 2" descr="Kossuth Lajos, Hungary's leader in 1848-49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0" y="2402714"/>
            <a:ext cx="2743200" cy="3529584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352800" y="6172200"/>
            <a:ext cx="22466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7DFA60"/>
                </a:solidFill>
              </a:rPr>
              <a:t>Louis Kossuth</a:t>
            </a:r>
            <a:endParaRPr lang="en-US" sz="2400" b="1" dirty="0">
              <a:solidFill>
                <a:srgbClr val="7DFA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81000" y="0"/>
            <a:ext cx="8763000" cy="914400"/>
          </a:xfrm>
        </p:spPr>
        <p:txBody>
          <a:bodyPr/>
          <a:lstStyle/>
          <a:p>
            <a:pPr algn="ctr"/>
            <a:r>
              <a:rPr lang="en-US" sz="3200" b="1" dirty="0" smtClean="0">
                <a:solidFill>
                  <a:srgbClr val="FFFF00"/>
                </a:solidFill>
              </a:rPr>
              <a:t>Propaganda – information meant to influence opinion</a:t>
            </a:r>
            <a:endParaRPr lang="en-US" sz="3200" b="1" dirty="0">
              <a:solidFill>
                <a:srgbClr val="FFFF0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81000" y="990600"/>
            <a:ext cx="8763000" cy="58674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199" y="1066799"/>
            <a:ext cx="5401989" cy="2912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95799" y="3979637"/>
            <a:ext cx="4634345" cy="28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15563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7848600" cy="6858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Austria-Hungary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838200"/>
            <a:ext cx="8686800" cy="6019800"/>
          </a:xfrm>
        </p:spPr>
        <p:txBody>
          <a:bodyPr>
            <a:normAutofit lnSpcReduction="10000"/>
          </a:bodyPr>
          <a:lstStyle/>
          <a:p>
            <a:r>
              <a:rPr lang="en-US" sz="2800" dirty="0" smtClean="0">
                <a:solidFill>
                  <a:srgbClr val="FFC000"/>
                </a:solidFill>
              </a:rPr>
              <a:t>Emperor Franz Joseph </a:t>
            </a:r>
            <a:r>
              <a:rPr lang="en-US" sz="2800" b="1" dirty="0" smtClean="0"/>
              <a:t>(1848-1916) </a:t>
            </a:r>
            <a:r>
              <a:rPr lang="en-US" dirty="0" smtClean="0"/>
              <a:t>&amp; the</a:t>
            </a:r>
          </a:p>
          <a:p>
            <a:pPr algn="ctr">
              <a:buNone/>
            </a:pPr>
            <a:r>
              <a:rPr lang="en-US" dirty="0" smtClean="0"/>
              <a:t>                  </a:t>
            </a:r>
            <a:r>
              <a:rPr lang="en-US" b="1" dirty="0" smtClean="0">
                <a:solidFill>
                  <a:srgbClr val="7DFA60"/>
                </a:solidFill>
              </a:rPr>
              <a:t>Compromise of 1867 </a:t>
            </a:r>
          </a:p>
          <a:p>
            <a:pPr algn="ctr">
              <a:buNone/>
            </a:pPr>
            <a:endParaRPr lang="en-US" b="1" dirty="0" smtClean="0">
              <a:solidFill>
                <a:srgbClr val="7DFA60"/>
              </a:solidFill>
            </a:endParaRPr>
          </a:p>
          <a:p>
            <a:pPr algn="r">
              <a:buFont typeface="Wingdings" pitchFamily="2" charset="2"/>
              <a:buChar char="Ø"/>
            </a:pPr>
            <a:r>
              <a:rPr lang="en-US" sz="2800" dirty="0" smtClean="0"/>
              <a:t>Creates the </a:t>
            </a:r>
            <a:r>
              <a:rPr lang="en-US" sz="28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“Dual Monarchy”</a:t>
            </a:r>
          </a:p>
          <a:p>
            <a:pPr algn="r">
              <a:buNone/>
            </a:pPr>
            <a:r>
              <a:rPr lang="en-US" sz="2800" i="1" dirty="0" smtClean="0">
                <a:solidFill>
                  <a:srgbClr val="00B050"/>
                </a:solidFill>
              </a:rPr>
              <a:t> </a:t>
            </a:r>
            <a:r>
              <a:rPr lang="en-US" sz="2800" i="1" dirty="0" smtClean="0">
                <a:solidFill>
                  <a:srgbClr val="FD796F"/>
                </a:solidFill>
              </a:rPr>
              <a:t>(Austria-Hungary)</a:t>
            </a:r>
          </a:p>
          <a:p>
            <a:pPr algn="r">
              <a:buNone/>
            </a:pPr>
            <a:endParaRPr lang="en-US" i="1" dirty="0" smtClean="0">
              <a:solidFill>
                <a:srgbClr val="FD796F"/>
              </a:solidFill>
            </a:endParaRPr>
          </a:p>
          <a:p>
            <a:pPr algn="r">
              <a:buNone/>
            </a:pPr>
            <a:endParaRPr lang="en-US" i="1" dirty="0" smtClean="0">
              <a:solidFill>
                <a:srgbClr val="FD796F"/>
              </a:solidFill>
            </a:endParaRPr>
          </a:p>
          <a:p>
            <a:pPr algn="r">
              <a:buNone/>
            </a:pPr>
            <a:endParaRPr lang="en-US" i="1" dirty="0" smtClean="0">
              <a:solidFill>
                <a:srgbClr val="FD796F"/>
              </a:solidFill>
            </a:endParaRPr>
          </a:p>
          <a:p>
            <a:pPr algn="r">
              <a:buNone/>
            </a:pPr>
            <a:endParaRPr lang="en-US" i="1" dirty="0" smtClean="0">
              <a:solidFill>
                <a:srgbClr val="FD796F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en-US" sz="2800" dirty="0" smtClean="0">
                <a:solidFill>
                  <a:srgbClr val="FFFF00"/>
                </a:solidFill>
              </a:rPr>
              <a:t>2 separate parliaments </a:t>
            </a:r>
          </a:p>
          <a:p>
            <a:pPr>
              <a:buFont typeface="Wingdings" pitchFamily="2" charset="2"/>
              <a:buChar char="Ø"/>
            </a:pPr>
            <a:r>
              <a:rPr lang="en-US" sz="2800" dirty="0" smtClean="0">
                <a:solidFill>
                  <a:srgbClr val="FFFF00"/>
                </a:solidFill>
              </a:rPr>
              <a:t>One ruler</a:t>
            </a:r>
          </a:p>
          <a:p>
            <a:pPr>
              <a:buFont typeface="Wingdings" pitchFamily="2" charset="2"/>
              <a:buChar char="Ø"/>
            </a:pPr>
            <a:r>
              <a:rPr lang="en-US" sz="2800" dirty="0" smtClean="0">
                <a:solidFill>
                  <a:srgbClr val="FFFF00"/>
                </a:solidFill>
              </a:rPr>
              <a:t>Other ethnic groups unsatisfied </a:t>
            </a:r>
            <a:r>
              <a:rPr lang="en-US" sz="2800" dirty="0" smtClean="0">
                <a:solidFill>
                  <a:srgbClr val="00B0F0"/>
                </a:solidFill>
              </a:rPr>
              <a:t>(Serbs)</a:t>
            </a:r>
            <a:endParaRPr lang="en-US" sz="2800" dirty="0" smtClean="0">
              <a:solidFill>
                <a:srgbClr val="FFFF00"/>
              </a:solidFill>
            </a:endParaRPr>
          </a:p>
          <a:p>
            <a:endParaRPr lang="en-US" dirty="0"/>
          </a:p>
        </p:txBody>
      </p:sp>
      <p:pic>
        <p:nvPicPr>
          <p:cNvPr id="151554" name="Picture 2" descr="http://users.erols.com/mwhite28/images/dualmona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3250243"/>
            <a:ext cx="4419600" cy="3360107"/>
          </a:xfrm>
          <a:prstGeom prst="rect">
            <a:avLst/>
          </a:prstGeom>
          <a:noFill/>
        </p:spPr>
      </p:pic>
      <p:pic>
        <p:nvPicPr>
          <p:cNvPr id="5" name="Picture 8" descr="wcL0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0" y="1566672"/>
            <a:ext cx="3657600" cy="2852928"/>
          </a:xfrm>
          <a:prstGeom prst="rect">
            <a:avLst/>
          </a:prstGeom>
          <a:noFill/>
          <a:ln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500"/>
                                        <p:tgtEl>
                                          <p:spTgt spid="151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0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3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848600" cy="76200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solidFill>
                  <a:srgbClr val="FFFF00"/>
                </a:solidFill>
              </a:rPr>
              <a:t>The Ottoman Empire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38200"/>
            <a:ext cx="8686800" cy="6019800"/>
          </a:xfrm>
        </p:spPr>
        <p:txBody>
          <a:bodyPr>
            <a:normAutofit/>
          </a:bodyPr>
          <a:lstStyle/>
          <a:p>
            <a:pPr algn="ctr">
              <a:buFont typeface="Wingdings" pitchFamily="2" charset="2"/>
              <a:buChar char="Ø"/>
            </a:pPr>
            <a:r>
              <a:rPr lang="en-US" sz="2800" dirty="0" smtClean="0"/>
              <a:t>The </a:t>
            </a:r>
            <a:r>
              <a:rPr lang="en-US" sz="2800" b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Ottoman Turks </a:t>
            </a:r>
            <a:r>
              <a:rPr lang="en-US" sz="2800" dirty="0" smtClean="0"/>
              <a:t>reached their heights of power during late 15-early 1600’s</a:t>
            </a:r>
            <a:endParaRPr lang="en-US" sz="2800" dirty="0"/>
          </a:p>
        </p:txBody>
      </p:sp>
      <p:pic>
        <p:nvPicPr>
          <p:cNvPr id="11268" name="Picture 4" descr="expansionmap.gif (45254 bytes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1847251"/>
            <a:ext cx="7315200" cy="50107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696200" cy="743712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>
                <a:solidFill>
                  <a:srgbClr val="FFFF00"/>
                </a:solidFill>
              </a:rPr>
              <a:t>“Sick Man of Europe”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28600" y="838200"/>
            <a:ext cx="8458200" cy="5715000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en-US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Russia</a:t>
            </a:r>
            <a:r>
              <a:rPr lang="en-US" dirty="0" smtClean="0"/>
              <a:t> &amp; </a:t>
            </a:r>
            <a:r>
              <a:rPr lang="en-US" b="1" dirty="0" smtClean="0">
                <a:solidFill>
                  <a:srgbClr val="FD796F"/>
                </a:solidFill>
              </a:rPr>
              <a:t>Austria</a:t>
            </a:r>
            <a:r>
              <a:rPr lang="en-US" dirty="0" smtClean="0"/>
              <a:t> look to capitalize on this decline in Eastern Europe</a:t>
            </a:r>
            <a:endParaRPr lang="en-US" dirty="0"/>
          </a:p>
        </p:txBody>
      </p:sp>
      <p:pic>
        <p:nvPicPr>
          <p:cNvPr id="5" name="Picture 2" descr="E:\European maps\map_files\Untitled-1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91000" y="1421780"/>
            <a:ext cx="4953000" cy="543622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57200" y="3048000"/>
            <a:ext cx="34290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7DFA60"/>
                </a:solidFill>
              </a:rPr>
              <a:t>Crimean War (1854-56) </a:t>
            </a:r>
          </a:p>
          <a:p>
            <a:pPr algn="ctr"/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</a:rPr>
              <a:t>Russia </a:t>
            </a:r>
            <a:r>
              <a:rPr lang="en-US" sz="2000" b="1" dirty="0" smtClean="0">
                <a:solidFill>
                  <a:srgbClr val="FFC000"/>
                </a:solidFill>
              </a:rPr>
              <a:t>sought to take advantage</a:t>
            </a:r>
          </a:p>
          <a:p>
            <a:pPr algn="ctr"/>
            <a:r>
              <a:rPr lang="en-US" sz="2000" b="1" dirty="0" smtClean="0">
                <a:solidFill>
                  <a:srgbClr val="FFC000"/>
                </a:solidFill>
              </a:rPr>
              <a:t>of  the Turks …but fail, thanks to British &amp; French</a:t>
            </a:r>
            <a:r>
              <a:rPr lang="en-US" sz="2000" b="1" dirty="0" smtClean="0">
                <a:solidFill>
                  <a:srgbClr val="7DFA60"/>
                </a:solidFill>
              </a:rPr>
              <a:t> </a:t>
            </a:r>
          </a:p>
          <a:p>
            <a:pPr algn="ctr"/>
            <a:r>
              <a:rPr lang="en-US" sz="2000" b="1" dirty="0" smtClean="0">
                <a:solidFill>
                  <a:srgbClr val="FFC000"/>
                </a:solidFill>
              </a:rPr>
              <a:t>Involvement (this ends the “Concert of Europe”)</a:t>
            </a:r>
          </a:p>
          <a:p>
            <a:pPr algn="ctr"/>
            <a:endParaRPr lang="en-US" sz="2000" b="1" dirty="0" smtClean="0">
              <a:solidFill>
                <a:srgbClr val="FFC000"/>
              </a:solidFill>
            </a:endParaRPr>
          </a:p>
          <a:p>
            <a:pPr algn="ctr"/>
            <a:r>
              <a:rPr lang="en-US" sz="2000" b="1" dirty="0" smtClean="0">
                <a:solidFill>
                  <a:srgbClr val="FFC000"/>
                </a:solidFill>
              </a:rPr>
              <a:t>After the war, </a:t>
            </a:r>
            <a:r>
              <a:rPr lang="en-US" sz="2000" b="1" dirty="0" smtClean="0">
                <a:solidFill>
                  <a:srgbClr val="FD796F"/>
                </a:solidFill>
              </a:rPr>
              <a:t>Austria </a:t>
            </a:r>
            <a:r>
              <a:rPr lang="en-US" sz="2000" b="1" dirty="0" smtClean="0">
                <a:solidFill>
                  <a:srgbClr val="FFC000"/>
                </a:solidFill>
              </a:rPr>
              <a:t>looked to make</a:t>
            </a:r>
          </a:p>
          <a:p>
            <a:pPr algn="ctr"/>
            <a:r>
              <a:rPr lang="en-US" sz="2000" b="1" dirty="0" smtClean="0">
                <a:solidFill>
                  <a:srgbClr val="FFC000"/>
                </a:solidFill>
              </a:rPr>
              <a:t>gains in the Balkans.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896112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FFFF00"/>
                </a:solidFill>
              </a:rPr>
              <a:t>The Balkans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93186" name="Picture 2" descr="E:\European maps\map_files\Untitled-11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874889"/>
            <a:ext cx="6705600" cy="598311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http://sundial.csun.edu/wp-content/uploads/2010/03/0401-armeni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07317096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924800" cy="914400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rgbClr val="FFFF00"/>
                </a:solidFill>
              </a:rPr>
              <a:t>Austria &amp; Eastern Europe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8382000" cy="55626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Austria’s control over </a:t>
            </a:r>
            <a:r>
              <a:rPr lang="en-US" b="1" dirty="0" smtClean="0">
                <a:solidFill>
                  <a:srgbClr val="FFC000"/>
                </a:solidFill>
              </a:rPr>
              <a:t>Slavic</a:t>
            </a:r>
            <a:r>
              <a:rPr lang="en-US" dirty="0" smtClean="0"/>
              <a:t> people of the East </a:t>
            </a:r>
            <a:r>
              <a:rPr lang="en-US" b="1" dirty="0" smtClean="0">
                <a:solidFill>
                  <a:srgbClr val="FD796F"/>
                </a:solidFill>
              </a:rPr>
              <a:t>(Balkans) </a:t>
            </a:r>
            <a:r>
              <a:rPr lang="en-US" dirty="0" smtClean="0"/>
              <a:t>was slipping due to </a:t>
            </a:r>
            <a:r>
              <a:rPr lang="en-US" b="1" u="sng" dirty="0" smtClean="0">
                <a:solidFill>
                  <a:srgbClr val="FFFF00"/>
                </a:solidFill>
              </a:rPr>
              <a:t>nationalism. </a:t>
            </a:r>
          </a:p>
          <a:p>
            <a:pPr algn="ctr">
              <a:buFont typeface="Wingdings" pitchFamily="2" charset="2"/>
              <a:buChar char="Ø"/>
            </a:pPr>
            <a:r>
              <a:rPr lang="en-US" b="1" i="1" dirty="0" smtClean="0">
                <a:solidFill>
                  <a:srgbClr val="FFFF00"/>
                </a:solidFill>
              </a:rPr>
              <a:t>(Pan Slavism)</a:t>
            </a:r>
          </a:p>
          <a:p>
            <a:pPr algn="ctr">
              <a:buFont typeface="Wingdings" pitchFamily="2" charset="2"/>
              <a:buChar char="Ø"/>
            </a:pPr>
            <a:endParaRPr lang="en-US" b="1" i="1" dirty="0" smtClean="0">
              <a:solidFill>
                <a:srgbClr val="FFFF00"/>
              </a:solidFill>
            </a:endParaRPr>
          </a:p>
          <a:p>
            <a:pPr algn="ctr">
              <a:buFont typeface="Wingdings" pitchFamily="2" charset="2"/>
              <a:buChar char="Ø"/>
            </a:pPr>
            <a:endParaRPr lang="en-US" b="1" i="1" dirty="0" smtClean="0">
              <a:solidFill>
                <a:srgbClr val="FFFF00"/>
              </a:solidFill>
            </a:endParaRPr>
          </a:p>
          <a:p>
            <a:pPr algn="ctr"/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Russia</a:t>
            </a:r>
            <a:r>
              <a:rPr lang="en-US" dirty="0" smtClean="0"/>
              <a:t> &amp; </a:t>
            </a:r>
            <a:r>
              <a:rPr lang="en-US" b="1" dirty="0" smtClean="0">
                <a:solidFill>
                  <a:srgbClr val="7DFA60"/>
                </a:solidFill>
              </a:rPr>
              <a:t>Ottoman Empire </a:t>
            </a:r>
            <a:r>
              <a:rPr lang="en-US" dirty="0" smtClean="0"/>
              <a:t> also have influence here:</a:t>
            </a:r>
          </a:p>
          <a:p>
            <a:pPr algn="ctr">
              <a:buFont typeface="Wingdings" pitchFamily="2" charset="2"/>
              <a:buChar char="Ø"/>
            </a:pPr>
            <a:r>
              <a:rPr lang="en-US" b="1" i="1" dirty="0" smtClean="0">
                <a:solidFill>
                  <a:srgbClr val="FD796F"/>
                </a:solidFill>
              </a:rPr>
              <a:t>Competition</a:t>
            </a:r>
          </a:p>
          <a:p>
            <a:pPr algn="ctr"/>
            <a:endParaRPr lang="en-US" b="1" u="sng" dirty="0" smtClean="0"/>
          </a:p>
          <a:p>
            <a:pPr algn="ctr"/>
            <a:endParaRPr lang="en-US" b="1" u="sng" dirty="0" smtClean="0"/>
          </a:p>
          <a:p>
            <a:pPr algn="ctr"/>
            <a:r>
              <a:rPr lang="en-US" dirty="0" smtClean="0"/>
              <a:t>The </a:t>
            </a:r>
            <a:r>
              <a:rPr lang="en-US" dirty="0" smtClean="0">
                <a:solidFill>
                  <a:srgbClr val="FFFF00"/>
                </a:solidFill>
              </a:rPr>
              <a:t>Balkans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/>
              <a:t>= a </a:t>
            </a:r>
            <a:r>
              <a:rPr lang="en-US" b="1" i="1" dirty="0" smtClean="0">
                <a:solidFill>
                  <a:srgbClr val="FD796F"/>
                </a:solidFill>
              </a:rPr>
              <a:t>“powder keg”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-10886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en-US" sz="2700" b="1" dirty="0" smtClean="0">
                <a:solidFill>
                  <a:srgbClr val="FFFF00"/>
                </a:solidFill>
              </a:rPr>
              <a:t>Assassination of </a:t>
            </a:r>
            <a:br>
              <a:rPr lang="en-US" sz="2700" b="1" dirty="0" smtClean="0">
                <a:solidFill>
                  <a:srgbClr val="FFFF00"/>
                </a:solidFill>
              </a:rPr>
            </a:br>
            <a:r>
              <a:rPr lang="en-US" sz="2700" b="1" dirty="0" smtClean="0">
                <a:solidFill>
                  <a:srgbClr val="FFFF00"/>
                </a:solidFill>
              </a:rPr>
              <a:t>Alexander II </a:t>
            </a:r>
            <a:br>
              <a:rPr lang="en-US" sz="2700" b="1" dirty="0" smtClean="0">
                <a:solidFill>
                  <a:srgbClr val="FFFF00"/>
                </a:solidFill>
              </a:rPr>
            </a:br>
            <a:r>
              <a:rPr lang="en-US" sz="2700" b="1" dirty="0" smtClean="0">
                <a:solidFill>
                  <a:srgbClr val="FFFF00"/>
                </a:solidFill>
              </a:rPr>
              <a:t>March - 1881</a:t>
            </a:r>
            <a:endParaRPr lang="en-US" sz="2700" b="1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0887"/>
            <a:ext cx="3124200" cy="4107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32010" y="58461"/>
            <a:ext cx="20601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Czar Alexander II</a:t>
            </a:r>
            <a:endParaRPr lang="en-US" b="1" dirty="0">
              <a:solidFill>
                <a:srgbClr val="FFFF00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81606" y="1371600"/>
            <a:ext cx="3651508" cy="2522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529839" y="1902766"/>
            <a:ext cx="16130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Alexander III</a:t>
            </a:r>
            <a:endParaRPr lang="en-US" b="1" dirty="0">
              <a:solidFill>
                <a:srgbClr val="FFFF00"/>
              </a:solidFill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19600" y="4011191"/>
            <a:ext cx="4724400" cy="2928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657" y="4033351"/>
            <a:ext cx="4428332" cy="29060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300239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8229600" cy="1085088"/>
          </a:xfrm>
        </p:spPr>
        <p:txBody>
          <a:bodyPr/>
          <a:lstStyle/>
          <a:p>
            <a:r>
              <a:rPr lang="en-US" dirty="0" smtClean="0"/>
              <a:t>   RUSSIAN EMPIRE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8229600" cy="51816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Czars of the Romanov dynasty</a:t>
            </a:r>
          </a:p>
          <a:p>
            <a:r>
              <a:rPr lang="en-US" dirty="0" smtClean="0"/>
              <a:t>Diverse ethnic make-up</a:t>
            </a:r>
          </a:p>
          <a:p>
            <a:pPr algn="ctr"/>
            <a:r>
              <a:rPr lang="en-US" dirty="0" smtClean="0"/>
              <a:t>Romanov’s determined to maintain “iron control” over this diversity</a:t>
            </a:r>
          </a:p>
          <a:p>
            <a:pPr>
              <a:buFont typeface="Wingdings" pitchFamily="2" charset="2"/>
              <a:buChar char="Ø"/>
            </a:pPr>
            <a:r>
              <a:rPr lang="en-US" b="1" dirty="0" smtClean="0">
                <a:solidFill>
                  <a:srgbClr val="FFFF00"/>
                </a:solidFill>
              </a:rPr>
              <a:t>“</a:t>
            </a:r>
            <a:r>
              <a:rPr lang="en-US" b="1" dirty="0" err="1" smtClean="0">
                <a:solidFill>
                  <a:srgbClr val="FFFF00"/>
                </a:solidFill>
              </a:rPr>
              <a:t>Russification</a:t>
            </a:r>
            <a:r>
              <a:rPr lang="en-US" b="1" dirty="0" smtClean="0">
                <a:solidFill>
                  <a:srgbClr val="FFFF00"/>
                </a:solidFill>
              </a:rPr>
              <a:t>” </a:t>
            </a:r>
            <a:r>
              <a:rPr lang="en-US" dirty="0" smtClean="0"/>
              <a:t>– forced all ethnic groups within the empire to accept and practice Russian language, culture &amp; customs.</a:t>
            </a:r>
          </a:p>
          <a:p>
            <a:pPr>
              <a:buFont typeface="Wingdings" pitchFamily="2" charset="2"/>
              <a:buChar char="Ø"/>
            </a:pPr>
            <a:endParaRPr lang="en-US" dirty="0" smtClean="0"/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Resulted in hatred &amp; greater nationalist feelings, weakening the empire &amp; leading to defeats against enemies. </a:t>
            </a:r>
            <a:endParaRPr lang="en-US" dirty="0"/>
          </a:p>
        </p:txBody>
      </p:sp>
      <p:pic>
        <p:nvPicPr>
          <p:cNvPr id="4" name="Picture 2" descr="http://www.therussianshop.com/russhop/imperial/feagle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34200" y="1"/>
            <a:ext cx="2209800" cy="26296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4636"/>
            <a:ext cx="7772400" cy="914400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rgbClr val="FFFF00"/>
                </a:solidFill>
              </a:rPr>
              <a:t>Marketing = Propaganda?</a:t>
            </a:r>
            <a:endParaRPr lang="en-US" b="1" dirty="0">
              <a:solidFill>
                <a:srgbClr val="FFFF00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200" y="1063336"/>
            <a:ext cx="3952257" cy="2213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81689" y="4848526"/>
            <a:ext cx="3262312" cy="1974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276600"/>
            <a:ext cx="2619375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62313" y="5107998"/>
            <a:ext cx="2619375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9"/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43200" y="3113369"/>
            <a:ext cx="3138488" cy="1859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51766" y="722901"/>
            <a:ext cx="1895475" cy="240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24550" y="3132726"/>
            <a:ext cx="2705100" cy="168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4" name="Picture 1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03791" y="1219200"/>
            <a:ext cx="2847975" cy="1750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4626" name="Picture 2" descr="https://encrypted-tbn2.gstatic.com/images?q=tbn:ANd9GcTlb284gQIRupAE4ZYer6o9RHOrVw2eHE5ryOx_5wViS3eRDRDc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28600" y="5038724"/>
            <a:ext cx="2895600" cy="18192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256570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14400" y="152400"/>
            <a:ext cx="7772400" cy="9144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Napoleon Bonaparte  </a:t>
            </a:r>
            <a:r>
              <a:rPr lang="en-US" dirty="0" smtClean="0">
                <a:solidFill>
                  <a:srgbClr val="FF0000"/>
                </a:solidFill>
              </a:rPr>
              <a:t>(1769-1821)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983163"/>
          </a:xfrm>
        </p:spPr>
        <p:txBody>
          <a:bodyPr/>
          <a:lstStyle/>
          <a:p>
            <a:r>
              <a:rPr lang="en-US" dirty="0" smtClean="0"/>
              <a:t>Born on island of </a:t>
            </a:r>
            <a:r>
              <a:rPr lang="en-US" dirty="0" smtClean="0">
                <a:solidFill>
                  <a:srgbClr val="FF0000"/>
                </a:solidFill>
              </a:rPr>
              <a:t>Corsica</a:t>
            </a:r>
            <a:r>
              <a:rPr lang="en-US" dirty="0" smtClean="0"/>
              <a:t> to a minor noble family</a:t>
            </a:r>
          </a:p>
          <a:p>
            <a:pPr algn="ctr"/>
            <a:r>
              <a:rPr lang="en-US" dirty="0" smtClean="0"/>
              <a:t>Joined the military, </a:t>
            </a:r>
            <a:r>
              <a:rPr lang="en-US" dirty="0" smtClean="0">
                <a:solidFill>
                  <a:srgbClr val="FFC000"/>
                </a:solidFill>
              </a:rPr>
              <a:t>supported the revolution </a:t>
            </a:r>
            <a:r>
              <a:rPr lang="en-US" dirty="0" smtClean="0"/>
              <a:t>&amp; defended the government</a:t>
            </a:r>
          </a:p>
          <a:p>
            <a:pPr>
              <a:buNone/>
            </a:pPr>
            <a:endParaRPr lang="en-US" dirty="0"/>
          </a:p>
        </p:txBody>
      </p:sp>
      <p:pic>
        <p:nvPicPr>
          <p:cNvPr id="204802" name="Picture 2" descr="http://www.lanl.gov/orgs/ees/ees11/geophysics/nonlinear/conference/CorsicaAreaMap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3183484"/>
            <a:ext cx="4343400" cy="3674516"/>
          </a:xfrm>
          <a:prstGeom prst="rect">
            <a:avLst/>
          </a:prstGeom>
          <a:noFill/>
        </p:spPr>
      </p:pic>
      <p:pic>
        <p:nvPicPr>
          <p:cNvPr id="204804" name="Picture 4" descr="Map of Corsica">
            <a:hlinkClick r:id="rId4" tooltip="More information about Corsica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76800" y="3177540"/>
            <a:ext cx="4267200" cy="3680460"/>
          </a:xfrm>
          <a:prstGeom prst="rect">
            <a:avLst/>
          </a:prstGeom>
          <a:noFill/>
        </p:spPr>
      </p:pic>
      <p:sp>
        <p:nvSpPr>
          <p:cNvPr id="6" name="Right Arrow 5"/>
          <p:cNvSpPr/>
          <p:nvPr/>
        </p:nvSpPr>
        <p:spPr>
          <a:xfrm>
            <a:off x="5410200" y="5486400"/>
            <a:ext cx="978408" cy="484632"/>
          </a:xfrm>
          <a:prstGeom prst="rightArrow">
            <a:avLst/>
          </a:prstGeom>
          <a:solidFill>
            <a:srgbClr val="FF5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tro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Metro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Metro</Template>
  <TotalTime>6825</TotalTime>
  <Words>2273</Words>
  <Application>Microsoft Office PowerPoint</Application>
  <PresentationFormat>On-screen Show (4:3)</PresentationFormat>
  <Paragraphs>513</Paragraphs>
  <Slides>77</Slides>
  <Notes>66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77</vt:i4>
      </vt:variant>
    </vt:vector>
  </HeadingPairs>
  <TitlesOfParts>
    <vt:vector size="78" baseType="lpstr">
      <vt:lpstr>Metro</vt:lpstr>
      <vt:lpstr>Slide 1</vt:lpstr>
      <vt:lpstr>Slide 2</vt:lpstr>
      <vt:lpstr>How tall was Napoleon???</vt:lpstr>
      <vt:lpstr>Donald Trump  6’3”</vt:lpstr>
      <vt:lpstr>Propaganda – information meant to influence opinion</vt:lpstr>
      <vt:lpstr>Propaganda – information meant to influence opinion</vt:lpstr>
      <vt:lpstr>Propaganda – information meant to influence opinion</vt:lpstr>
      <vt:lpstr>Marketing = Propaganda?</vt:lpstr>
      <vt:lpstr>Napoleon Bonaparte  (1769-1821)</vt:lpstr>
      <vt:lpstr>Slide 10</vt:lpstr>
      <vt:lpstr>Napoleon Bonaparte(1769-1821)</vt:lpstr>
      <vt:lpstr>“The Little Corporal”</vt:lpstr>
      <vt:lpstr>Napoleon Bonaparte  (1769-1821)</vt:lpstr>
      <vt:lpstr>Napoleon Takes Power</vt:lpstr>
      <vt:lpstr>Napoleonic France</vt:lpstr>
      <vt:lpstr>Napoleonic France</vt:lpstr>
      <vt:lpstr>Napoleonic France</vt:lpstr>
      <vt:lpstr>Napoleonic France</vt:lpstr>
      <vt:lpstr>Presidential Medal of Freedom</vt:lpstr>
      <vt:lpstr>Napoleon Supports Art, Architecture &amp; Science  </vt:lpstr>
      <vt:lpstr>BUT. . . </vt:lpstr>
      <vt:lpstr>Emperor Napoleon Bonaparte</vt:lpstr>
      <vt:lpstr>Consider &amp; Discuss:</vt:lpstr>
      <vt:lpstr>Napoleonic Europe</vt:lpstr>
      <vt:lpstr>Napoleon’s Empire</vt:lpstr>
      <vt:lpstr>Resistance &amp; Decline</vt:lpstr>
      <vt:lpstr>Napoleon’s Empire</vt:lpstr>
      <vt:lpstr>NAPOLEON’S EMPIRE</vt:lpstr>
      <vt:lpstr>ST. DOMINIGUE</vt:lpstr>
      <vt:lpstr>GREAT BRITAIN</vt:lpstr>
      <vt:lpstr>Collapse – 1. Great Britain</vt:lpstr>
      <vt:lpstr>Attempt to Blockade Europe from British Trade (1806-1810)</vt:lpstr>
      <vt:lpstr>2.  Peninsula Campaign</vt:lpstr>
      <vt:lpstr>2.  Peninsula Campaign</vt:lpstr>
      <vt:lpstr>3.  Russia</vt:lpstr>
      <vt:lpstr>Slide 36</vt:lpstr>
      <vt:lpstr>“General Winter” &amp; Defeat in Russia</vt:lpstr>
      <vt:lpstr>Defeat at Leipzig (1813) “Battle of the Nations” </vt:lpstr>
      <vt:lpstr>“The 100 Days”</vt:lpstr>
      <vt:lpstr>WATERLOO – June 18, 1815</vt:lpstr>
      <vt:lpstr>Napoleon’s Final Exile</vt:lpstr>
      <vt:lpstr>Do Now</vt:lpstr>
      <vt:lpstr>Congress of Vienna (1814/1815)</vt:lpstr>
      <vt:lpstr>REACTIONARIES</vt:lpstr>
      <vt:lpstr>Congress of Vienna - Purposes</vt:lpstr>
      <vt:lpstr>Balance of Power: </vt:lpstr>
      <vt:lpstr>Slide 47</vt:lpstr>
      <vt:lpstr>Congress of Vienna - Purposes</vt:lpstr>
      <vt:lpstr>New Ideas</vt:lpstr>
      <vt:lpstr>Some opponents:</vt:lpstr>
      <vt:lpstr>New Ideas</vt:lpstr>
      <vt:lpstr>Spread of Revolution</vt:lpstr>
      <vt:lpstr>Congress of Vienna (1814/15)</vt:lpstr>
      <vt:lpstr>Revolutions in Latin America (1790’s-1830)</vt:lpstr>
      <vt:lpstr>Revolutions in Latin Americas (1790’s-1830)</vt:lpstr>
      <vt:lpstr>Latin American Revolutions</vt:lpstr>
      <vt:lpstr>Latin America</vt:lpstr>
      <vt:lpstr>Slide 58</vt:lpstr>
      <vt:lpstr>Revolutions</vt:lpstr>
      <vt:lpstr>Revolutions </vt:lpstr>
      <vt:lpstr>Continued Revolution in France</vt:lpstr>
      <vt:lpstr>Slide 62</vt:lpstr>
      <vt:lpstr>Continued Revolution in France</vt:lpstr>
      <vt:lpstr>Louis Napoleon Bonaparte</vt:lpstr>
      <vt:lpstr>1848 – “Year of Revolutions”</vt:lpstr>
      <vt:lpstr>Slide 66</vt:lpstr>
      <vt:lpstr>Do Now</vt:lpstr>
      <vt:lpstr>Austrian Empire</vt:lpstr>
      <vt:lpstr>Austria-Hungary</vt:lpstr>
      <vt:lpstr>Austria-Hungary</vt:lpstr>
      <vt:lpstr>The Ottoman Empire</vt:lpstr>
      <vt:lpstr>“Sick Man of Europe”</vt:lpstr>
      <vt:lpstr>The Balkans</vt:lpstr>
      <vt:lpstr>Slide 74</vt:lpstr>
      <vt:lpstr>Austria &amp; Eastern Europe</vt:lpstr>
      <vt:lpstr>Assassination of  Alexander II  March - 1881</vt:lpstr>
      <vt:lpstr>   RUSSIAN EMPIRE</vt:lpstr>
    </vt:vector>
  </TitlesOfParts>
  <Company>Jackson Schools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Napoleon Bonaparte  (1769-1821)</dc:title>
  <dc:creator>gregas</dc:creator>
  <cp:lastModifiedBy>admin</cp:lastModifiedBy>
  <cp:revision>399</cp:revision>
  <dcterms:created xsi:type="dcterms:W3CDTF">2007-11-13T01:38:16Z</dcterms:created>
  <dcterms:modified xsi:type="dcterms:W3CDTF">2016-12-19T15:55:24Z</dcterms:modified>
</cp:coreProperties>
</file>