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72" r:id="rId2"/>
    <p:sldId id="274" r:id="rId3"/>
    <p:sldId id="275" r:id="rId4"/>
    <p:sldId id="273" r:id="rId5"/>
    <p:sldId id="258" r:id="rId6"/>
    <p:sldId id="265" r:id="rId7"/>
    <p:sldId id="259" r:id="rId8"/>
    <p:sldId id="278" r:id="rId9"/>
    <p:sldId id="268" r:id="rId10"/>
    <p:sldId id="277" r:id="rId11"/>
    <p:sldId id="260" r:id="rId12"/>
    <p:sldId id="263" r:id="rId13"/>
    <p:sldId id="269" r:id="rId14"/>
    <p:sldId id="276" r:id="rId15"/>
    <p:sldId id="266" r:id="rId16"/>
    <p:sldId id="264" r:id="rId17"/>
    <p:sldId id="262" r:id="rId18"/>
    <p:sldId id="261" r:id="rId19"/>
    <p:sldId id="270" r:id="rId2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FF81"/>
    <a:srgbClr val="EF29D3"/>
    <a:srgbClr val="99EA0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9455BA25-0D64-4C55-BB50-C802A343AD93}" type="datetimeFigureOut">
              <a:rPr lang="en-US" smtClean="0"/>
              <a:pPr/>
              <a:t>12/8/2016</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CD797027-BF92-4D3B-8E74-35ED74AABD83}" type="slidenum">
              <a:rPr lang="en-US" smtClean="0"/>
              <a:pPr/>
              <a:t>‹#›</a:t>
            </a:fld>
            <a:endParaRPr lang="en-US"/>
          </a:p>
        </p:txBody>
      </p:sp>
    </p:spTree>
    <p:extLst>
      <p:ext uri="{BB962C8B-B14F-4D97-AF65-F5344CB8AC3E}">
        <p14:creationId xmlns="" xmlns:p14="http://schemas.microsoft.com/office/powerpoint/2010/main" val="315490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AAD6B0-7F34-4646-857E-AF178BA2BA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AAD6B0-7F34-4646-857E-AF178BA2BA3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AAD6B0-7F34-4646-857E-AF178BA2BA3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97027-BF92-4D3B-8E74-35ED74AABD83}"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CC015EF-AB65-4E5F-806A-4944F5140E85}" type="datetimeFigureOut">
              <a:rPr lang="en-US" smtClean="0"/>
              <a:pPr/>
              <a:t>12/8/2016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908A5F-7EB2-4BE4-BB8F-C5AFF8A1303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015EF-AB65-4E5F-806A-4944F5140E85}"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08A5F-7EB2-4BE4-BB8F-C5AFF8A1303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5908A5F-7EB2-4BE4-BB8F-C5AFF8A1303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C015EF-AB65-4E5F-806A-4944F5140E85}"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CC015EF-AB65-4E5F-806A-4944F5140E85}"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5908A5F-7EB2-4BE4-BB8F-C5AFF8A1303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CC015EF-AB65-4E5F-806A-4944F5140E85}" type="datetimeFigureOut">
              <a:rPr lang="en-US" smtClean="0"/>
              <a:pPr/>
              <a:t>12/8/2016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5908A5F-7EB2-4BE4-BB8F-C5AFF8A1303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CC015EF-AB65-4E5F-806A-4944F5140E85}"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08A5F-7EB2-4BE4-BB8F-C5AFF8A1303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CC015EF-AB65-4E5F-806A-4944F5140E85}" type="datetimeFigureOut">
              <a:rPr lang="en-US" smtClean="0"/>
              <a:pPr/>
              <a:t>12/8/2016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5908A5F-7EB2-4BE4-BB8F-C5AFF8A1303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C015EF-AB65-4E5F-806A-4944F5140E85}"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5908A5F-7EB2-4BE4-BB8F-C5AFF8A130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CC015EF-AB65-4E5F-806A-4944F5140E85}"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5908A5F-7EB2-4BE4-BB8F-C5AFF8A130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5908A5F-7EB2-4BE4-BB8F-C5AFF8A1303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CC015EF-AB65-4E5F-806A-4944F5140E85}" type="datetimeFigureOut">
              <a:rPr lang="en-US" smtClean="0"/>
              <a:pPr/>
              <a:t>12/8/2016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5908A5F-7EB2-4BE4-BB8F-C5AFF8A1303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CC015EF-AB65-4E5F-806A-4944F5140E85}" type="datetimeFigureOut">
              <a:rPr lang="en-US" smtClean="0"/>
              <a:pPr/>
              <a:t>12/8/2016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C015EF-AB65-4E5F-806A-4944F5140E85}" type="datetimeFigureOut">
              <a:rPr lang="en-US" smtClean="0"/>
              <a:pPr/>
              <a:t>12/8/2016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5908A5F-7EB2-4BE4-BB8F-C5AFF8A1303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www.cise.ufl.edu/~dcc/pub/flag/flag6600.gif&amp;imgrefurl=http://www.cise.ufl.edu/~dcc/pub/flag/&amp;h=79&amp;w=150&amp;sz=80&amp;tbnid=SdXCLB1p8lAJ:&amp;tbnh=79&amp;tbnw=150&amp;prev=/images?q=American+flag&amp;sa=X&amp;oi=image_result&amp;resnum=1&amp;ct=image&amp;cd=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oogle.com/imgres?imgurl=http://www.edb.ups-tlse.fr/equipe3/NE/Images/english%20flag.gif&amp;imgrefurl=http://www.edb.ups-tlse.fr/equipe3/NE/Page%20web%20english.html&amp;h=250&amp;w=400&amp;sz=7&amp;tbnid=tQ2mmoM2S4jaKM::&amp;tbnh=78&amp;tbnw=124&amp;prev=/images?q=English+flag&amp;usg=____LIPaoohxMivefXONkCDIpS99k=&amp;ei=tkvwSdzyGqTmlQfpre3LDA&amp;sa=X&amp;oi=image_result&amp;resnum=1&amp;ct=image"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imgurl=http://middlezonemusings.com/wp-content/uploads/2007/03/eiffel-tower.jpg&amp;imgrefurl=http://middlezonemusings.com/ah-paris-in-the-spring/&amp;h=150&amp;w=113&amp;sz=94&amp;tbnid=9qsrv8PAeYsJ:&amp;tbnh=150&amp;tbnw=113&amp;prev=/images?q=eiffel+tower&amp;sa=X&amp;oi=image_result&amp;resnum=1&amp;ct=image&amp;cd=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gif"/><Relationship Id="rId5" Type="http://schemas.openxmlformats.org/officeDocument/2006/relationships/hyperlink" Target="http://www.crwflags.com/fotw/images/f/fr.gif" TargetMode="Externa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hyperlink" Target="http://www.britannica.com/eb/art-9959/Denis-Diderot-oil-painting-by-Louis-Michel-van-Loo-1767?articleTypeId=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en.wikipedia.org/wiki/File:Marie-Olympe-de-Gouges.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imgurl=http://www.cise.ufl.edu/~dcc/pub/flag/flag6600.gif&amp;imgrefurl=http://www.cise.ufl.edu/~dcc/pub/flag/&amp;h=79&amp;w=150&amp;sz=80&amp;tbnid=SdXCLB1p8lAJ:&amp;tbnh=79&amp;tbnw=150&amp;prev=/images?q=American+flag&amp;sa=X&amp;oi=image_result&amp;resnum=1&amp;ct=image&amp;cd=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imgres?imgurl=http://islandfox.org/uploaded_images/beagle-706532.jpg&amp;imgrefurl=http://islandfox.org/2006/04/restoring-natural-balance-bald-eagle.html&amp;h=150&amp;w=100&amp;sz=72&amp;tbnid=z9CFe7yKJfkJ:&amp;tbnh=150&amp;tbnw=100&amp;prev=/images?q=bald+Eagle&amp;sa=X&amp;oi=image_result&amp;resnum=1&amp;ct=image&amp;cd=1"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foundersofamerica.com/_AMERICAN_FLAG_AND_FLAG_DAY_AND_JULY_4/Declaration_of_Independence_Writing.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6.jpeg"/><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&amp; THE UNITED STATES</a:t>
            </a:r>
            <a:endParaRPr lang="en-US" dirty="0"/>
          </a:p>
        </p:txBody>
      </p:sp>
      <p:sp>
        <p:nvSpPr>
          <p:cNvPr id="3" name="Content Placeholder 2"/>
          <p:cNvSpPr>
            <a:spLocks noGrp="1"/>
          </p:cNvSpPr>
          <p:nvPr>
            <p:ph idx="1"/>
          </p:nvPr>
        </p:nvSpPr>
        <p:spPr/>
        <p:txBody>
          <a:bodyPr/>
          <a:lstStyle/>
          <a:p>
            <a:pPr algn="ctr">
              <a:buFont typeface="Wingdings" pitchFamily="2" charset="2"/>
              <a:buChar char="Ø"/>
            </a:pPr>
            <a:r>
              <a:rPr lang="en-US" dirty="0" smtClean="0"/>
              <a:t>How many similarities can you identify between the English government that formed by the end of the 1600’s and our government today, which first formed in the 1780’s?</a:t>
            </a:r>
            <a:endParaRPr lang="en-US" dirty="0"/>
          </a:p>
        </p:txBody>
      </p:sp>
      <p:pic>
        <p:nvPicPr>
          <p:cNvPr id="4" name="Picture 2" descr="http://www.google.com/images?q=tbn:SdXCLB1p8lAJ:www.cise.ufl.edu/~dcc/pub/flag/flag6600.gif">
            <a:hlinkClick r:id="rId3"/>
          </p:cNvPr>
          <p:cNvPicPr>
            <a:picLocks noChangeAspect="1" noChangeArrowheads="1"/>
          </p:cNvPicPr>
          <p:nvPr/>
        </p:nvPicPr>
        <p:blipFill>
          <a:blip r:embed="rId4" cstate="print"/>
          <a:srcRect/>
          <a:stretch>
            <a:fillRect/>
          </a:stretch>
        </p:blipFill>
        <p:spPr bwMode="auto">
          <a:xfrm>
            <a:off x="4803500" y="4572000"/>
            <a:ext cx="4340500" cy="2286000"/>
          </a:xfrm>
          <a:prstGeom prst="rect">
            <a:avLst/>
          </a:prstGeom>
          <a:noFill/>
        </p:spPr>
      </p:pic>
      <p:pic>
        <p:nvPicPr>
          <p:cNvPr id="1026" name="Picture 2" descr="http://www.edb.ups-tlse.fr/equipe3/NE/Page%20web%20english.html">
            <a:hlinkClick r:id="rId5"/>
          </p:cNvPr>
          <p:cNvPicPr>
            <a:picLocks noChangeAspect="1" noChangeArrowheads="1"/>
          </p:cNvPicPr>
          <p:nvPr/>
        </p:nvPicPr>
        <p:blipFill>
          <a:blip r:embed="rId6" cstate="print"/>
          <a:srcRect/>
          <a:stretch>
            <a:fillRect/>
          </a:stretch>
        </p:blipFill>
        <p:spPr bwMode="auto">
          <a:xfrm>
            <a:off x="381000" y="4605181"/>
            <a:ext cx="3581400" cy="225281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Who’s Ideas?   What document?</a:t>
            </a:r>
            <a:endParaRPr lang="en-US" b="1" dirty="0"/>
          </a:p>
        </p:txBody>
      </p:sp>
      <p:sp>
        <p:nvSpPr>
          <p:cNvPr id="3" name="Content Placeholder 2"/>
          <p:cNvSpPr>
            <a:spLocks noGrp="1"/>
          </p:cNvSpPr>
          <p:nvPr>
            <p:ph sz="quarter" idx="1"/>
          </p:nvPr>
        </p:nvSpPr>
        <p:spPr>
          <a:xfrm>
            <a:off x="301752" y="1295400"/>
            <a:ext cx="8503920" cy="5257800"/>
          </a:xfrm>
          <a:solidFill>
            <a:schemeClr val="bg2"/>
          </a:solidFill>
        </p:spPr>
        <p:txBody>
          <a:bodyPr>
            <a:normAutofit lnSpcReduction="10000"/>
          </a:bodyPr>
          <a:lstStyle/>
          <a:p>
            <a:pPr marL="0" indent="0">
              <a:buNone/>
            </a:pPr>
            <a:r>
              <a:rPr lang="en-US" dirty="0" smtClean="0"/>
              <a:t>When in the course of human events it becomes necessary for one people to dissolve the political bonds </a:t>
            </a:r>
          </a:p>
          <a:p>
            <a:pPr marL="0" indent="0">
              <a:buNone/>
            </a:pPr>
            <a:r>
              <a:rPr lang="en-US" b="1" dirty="0" smtClean="0">
                <a:solidFill>
                  <a:srgbClr val="C00000"/>
                </a:solidFill>
              </a:rPr>
              <a:t>……equal station to which laws of nature &amp; of nature’s God entitle them</a:t>
            </a:r>
          </a:p>
          <a:p>
            <a:pPr marL="0" indent="0">
              <a:buNone/>
            </a:pPr>
            <a:r>
              <a:rPr lang="en-US" dirty="0" smtClean="0"/>
              <a:t>…we hold these truths to be self evident, that all men are created equal, that they are endowed by their Creator with certain unalienable rights…Life, Liberty &amp; pursuit of Happiness</a:t>
            </a:r>
          </a:p>
          <a:p>
            <a:pPr marL="0" indent="0">
              <a:buNone/>
            </a:pPr>
            <a:r>
              <a:rPr lang="en-US" b="1" dirty="0" smtClean="0">
                <a:solidFill>
                  <a:srgbClr val="C00000"/>
                </a:solidFill>
              </a:rPr>
              <a:t>…to secure these rights, Governments are instituted…deriving just power from the consent of governed…when gov’t becomes destructive to these ends, it is the right of the people to alter or abolish it</a:t>
            </a:r>
            <a:endParaRPr lang="en-US" b="1" dirty="0">
              <a:solidFill>
                <a:srgbClr val="C00000"/>
              </a:solidFill>
            </a:endParaRPr>
          </a:p>
        </p:txBody>
      </p:sp>
    </p:spTree>
    <p:extLst>
      <p:ext uri="{BB962C8B-B14F-4D97-AF65-F5344CB8AC3E}">
        <p14:creationId xmlns="" xmlns:p14="http://schemas.microsoft.com/office/powerpoint/2010/main" val="115028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b="1" dirty="0" smtClean="0"/>
              <a:t>The Enlightenment</a:t>
            </a:r>
            <a:endParaRPr lang="en-US" b="1" dirty="0"/>
          </a:p>
        </p:txBody>
      </p:sp>
      <p:sp>
        <p:nvSpPr>
          <p:cNvPr id="3" name="Content Placeholder 2"/>
          <p:cNvSpPr>
            <a:spLocks noGrp="1"/>
          </p:cNvSpPr>
          <p:nvPr>
            <p:ph sz="quarter" idx="1"/>
          </p:nvPr>
        </p:nvSpPr>
        <p:spPr>
          <a:xfrm>
            <a:off x="457200" y="914400"/>
            <a:ext cx="8229600" cy="5410200"/>
          </a:xfrm>
        </p:spPr>
        <p:txBody>
          <a:bodyPr>
            <a:normAutofit lnSpcReduction="10000"/>
          </a:bodyPr>
          <a:lstStyle/>
          <a:p>
            <a:endParaRPr lang="en-US" dirty="0" smtClean="0">
              <a:solidFill>
                <a:srgbClr val="FF0000"/>
              </a:solidFill>
            </a:endParaRPr>
          </a:p>
          <a:p>
            <a:pPr algn="ctr"/>
            <a:r>
              <a:rPr lang="en-US" b="1" dirty="0" smtClean="0">
                <a:solidFill>
                  <a:srgbClr val="FF0000"/>
                </a:solidFill>
              </a:rPr>
              <a:t>“Age of Reason” </a:t>
            </a:r>
            <a:r>
              <a:rPr lang="en-US" dirty="0" smtClean="0"/>
              <a:t>(1687-1789): </a:t>
            </a:r>
            <a:r>
              <a:rPr lang="en-US" b="1" dirty="0" smtClean="0">
                <a:solidFill>
                  <a:srgbClr val="0070C0"/>
                </a:solidFill>
              </a:rPr>
              <a:t>logic &amp; reason </a:t>
            </a:r>
            <a:r>
              <a:rPr lang="en-US" dirty="0" smtClean="0"/>
              <a:t>of science can help us understand and </a:t>
            </a:r>
            <a:r>
              <a:rPr lang="en-US" b="1" dirty="0" smtClean="0">
                <a:solidFill>
                  <a:srgbClr val="C00000"/>
                </a:solidFill>
              </a:rPr>
              <a:t>improve </a:t>
            </a:r>
            <a:r>
              <a:rPr lang="en-US" dirty="0" smtClean="0"/>
              <a:t>society.</a:t>
            </a:r>
          </a:p>
          <a:p>
            <a:pPr algn="ctr"/>
            <a:r>
              <a:rPr lang="en-US" dirty="0" smtClean="0"/>
              <a:t>Locke inspired </a:t>
            </a:r>
            <a:r>
              <a:rPr lang="en-US" b="1" dirty="0" smtClean="0">
                <a:solidFill>
                  <a:srgbClr val="00B050"/>
                </a:solidFill>
              </a:rPr>
              <a:t>“Founding Fathers” </a:t>
            </a:r>
            <a:r>
              <a:rPr lang="en-US" dirty="0" smtClean="0"/>
              <a:t>of the American Revolution as well as several French thinkers.</a:t>
            </a:r>
          </a:p>
          <a:p>
            <a:r>
              <a:rPr lang="en-US" b="1" dirty="0" smtClean="0">
                <a:solidFill>
                  <a:srgbClr val="0070C0"/>
                </a:solidFill>
              </a:rPr>
              <a:t>Paris</a:t>
            </a:r>
            <a:r>
              <a:rPr lang="en-US" dirty="0" smtClean="0">
                <a:solidFill>
                  <a:srgbClr val="00B0F0"/>
                </a:solidFill>
              </a:rPr>
              <a:t> </a:t>
            </a:r>
            <a:r>
              <a:rPr lang="en-US" dirty="0" smtClean="0"/>
              <a:t>became the center of the </a:t>
            </a:r>
          </a:p>
          <a:p>
            <a:pPr>
              <a:buNone/>
            </a:pPr>
            <a:r>
              <a:rPr lang="en-US" dirty="0" smtClean="0"/>
              <a:t>             Enlightenment.</a:t>
            </a:r>
          </a:p>
          <a:p>
            <a:r>
              <a:rPr lang="en-US" b="1" dirty="0" smtClean="0">
                <a:solidFill>
                  <a:srgbClr val="FF0000"/>
                </a:solidFill>
              </a:rPr>
              <a:t>Salons</a:t>
            </a:r>
            <a:r>
              <a:rPr lang="en-US" b="1" dirty="0" smtClean="0"/>
              <a:t>:</a:t>
            </a:r>
            <a:r>
              <a:rPr lang="en-US" dirty="0" smtClean="0"/>
              <a:t> social gatherings where thinkers</a:t>
            </a:r>
          </a:p>
          <a:p>
            <a:pPr>
              <a:buNone/>
            </a:pPr>
            <a:r>
              <a:rPr lang="en-US" dirty="0" smtClean="0"/>
              <a:t>        discussed new ideas  </a:t>
            </a:r>
          </a:p>
          <a:p>
            <a:pPr>
              <a:buNone/>
            </a:pPr>
            <a:r>
              <a:rPr lang="en-US" dirty="0" smtClean="0"/>
              <a:t>       (woman often hosted!)</a:t>
            </a:r>
          </a:p>
          <a:p>
            <a:pPr marL="514350" indent="-514350">
              <a:buFont typeface="+mj-lt"/>
              <a:buAutoNum type="arabicPeriod"/>
            </a:pPr>
            <a:endParaRPr lang="en-US" dirty="0"/>
          </a:p>
        </p:txBody>
      </p:sp>
      <p:pic>
        <p:nvPicPr>
          <p:cNvPr id="5122" name="Picture 2" descr="http://www.google.com/images?q=tbn:9qsrv8PAeYsJ:middlezonemusings.com/wp-content/uploads/2007/03/eiffel-tower.jpg">
            <a:hlinkClick r:id="rId3"/>
          </p:cNvPr>
          <p:cNvPicPr>
            <a:picLocks noChangeAspect="1" noChangeArrowheads="1"/>
          </p:cNvPicPr>
          <p:nvPr/>
        </p:nvPicPr>
        <p:blipFill>
          <a:blip r:embed="rId4" cstate="print"/>
          <a:srcRect/>
          <a:stretch>
            <a:fillRect/>
          </a:stretch>
        </p:blipFill>
        <p:spPr bwMode="auto">
          <a:xfrm>
            <a:off x="7010400" y="3840345"/>
            <a:ext cx="1914525" cy="2541405"/>
          </a:xfrm>
          <a:prstGeom prst="rect">
            <a:avLst/>
          </a:prstGeom>
          <a:noFill/>
        </p:spPr>
      </p:pic>
      <p:pic>
        <p:nvPicPr>
          <p:cNvPr id="5124" name="Picture 4" descr="[French Flag]">
            <a:hlinkClick r:id="rId5"/>
          </p:cNvPr>
          <p:cNvPicPr>
            <a:picLocks noChangeAspect="1" noChangeArrowheads="1"/>
          </p:cNvPicPr>
          <p:nvPr/>
        </p:nvPicPr>
        <p:blipFill>
          <a:blip r:embed="rId6" cstate="print"/>
          <a:srcRect/>
          <a:stretch>
            <a:fillRect/>
          </a:stretch>
        </p:blipFill>
        <p:spPr bwMode="auto">
          <a:xfrm>
            <a:off x="5029200" y="5105400"/>
            <a:ext cx="1943100" cy="12954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across)">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Effect transition="in" filter="box(in)">
                                      <p:cBhvr>
                                        <p:cTn id="25" dur="500"/>
                                        <p:tgtEl>
                                          <p:spTgt spid="512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5124"/>
                                        </p:tgtEl>
                                        <p:attrNameLst>
                                          <p:attrName>style.visibility</p:attrName>
                                        </p:attrNameLst>
                                      </p:cBhvr>
                                      <p:to>
                                        <p:strVal val="visible"/>
                                      </p:to>
                                    </p:set>
                                    <p:animEffect transition="in" filter="box(in)">
                                      <p:cBhvr>
                                        <p:cTn id="30" dur="500"/>
                                        <p:tgtEl>
                                          <p:spTgt spid="5124"/>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checkerboard(across)">
                                      <p:cBhvr>
                                        <p:cTn id="35" dur="500"/>
                                        <p:tgtEl>
                                          <p:spTgt spid="3">
                                            <p:txEl>
                                              <p:pRg st="5" end="5"/>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checkerboard(across)">
                                      <p:cBhvr>
                                        <p:cTn id="38" dur="500"/>
                                        <p:tgtEl>
                                          <p:spTgt spid="3">
                                            <p:txEl>
                                              <p:pRg st="6" end="6"/>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checkerboard(across)">
                                      <p:cBhvr>
                                        <p:cTn id="4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Enlightenment</a:t>
            </a:r>
            <a:endParaRPr lang="en-US" b="1" dirty="0"/>
          </a:p>
        </p:txBody>
      </p:sp>
      <p:sp>
        <p:nvSpPr>
          <p:cNvPr id="3" name="Content Placeholder 2"/>
          <p:cNvSpPr>
            <a:spLocks noGrp="1"/>
          </p:cNvSpPr>
          <p:nvPr>
            <p:ph sz="quarter" idx="1"/>
          </p:nvPr>
        </p:nvSpPr>
        <p:spPr>
          <a:xfrm>
            <a:off x="152400" y="1527048"/>
            <a:ext cx="8991600" cy="5178552"/>
          </a:xfrm>
        </p:spPr>
        <p:txBody>
          <a:bodyPr>
            <a:normAutofit fontScale="85000" lnSpcReduction="20000"/>
          </a:bodyPr>
          <a:lstStyle/>
          <a:p>
            <a:r>
              <a:rPr lang="en-US" b="1" u="sng" dirty="0" smtClean="0">
                <a:solidFill>
                  <a:srgbClr val="0070C0"/>
                </a:solidFill>
              </a:rPr>
              <a:t>Characteristics of Enlightenment Thought</a:t>
            </a:r>
            <a:r>
              <a:rPr lang="en-US" dirty="0" smtClean="0"/>
              <a:t>:</a:t>
            </a:r>
          </a:p>
          <a:p>
            <a:pPr marL="514350" indent="-514350">
              <a:buFont typeface="+mj-lt"/>
              <a:buAutoNum type="arabicPeriod"/>
            </a:pPr>
            <a:r>
              <a:rPr lang="en-US" dirty="0" smtClean="0"/>
              <a:t>Using </a:t>
            </a:r>
            <a:r>
              <a:rPr lang="en-US" b="1" dirty="0" smtClean="0">
                <a:solidFill>
                  <a:srgbClr val="00B050"/>
                </a:solidFill>
              </a:rPr>
              <a:t>reason</a:t>
            </a:r>
            <a:r>
              <a:rPr lang="en-US" dirty="0" smtClean="0"/>
              <a:t> to understand </a:t>
            </a:r>
            <a:r>
              <a:rPr lang="en-US" b="1" dirty="0" smtClean="0"/>
              <a:t>&amp; </a:t>
            </a:r>
            <a:r>
              <a:rPr lang="en-US" b="1" dirty="0" smtClean="0">
                <a:solidFill>
                  <a:srgbClr val="EF29D3"/>
                </a:solidFill>
              </a:rPr>
              <a:t>improve</a:t>
            </a:r>
            <a:r>
              <a:rPr lang="en-US" b="1" dirty="0" smtClean="0"/>
              <a:t> </a:t>
            </a:r>
            <a:r>
              <a:rPr lang="en-US" dirty="0" smtClean="0"/>
              <a:t>society</a:t>
            </a:r>
          </a:p>
          <a:p>
            <a:pPr marL="514350" indent="-514350">
              <a:buFont typeface="+mj-lt"/>
              <a:buAutoNum type="arabicPeriod"/>
            </a:pPr>
            <a:r>
              <a:rPr lang="en-US" dirty="0" smtClean="0"/>
              <a:t>Freedom of thought </a:t>
            </a:r>
          </a:p>
          <a:p>
            <a:pPr marL="514350" indent="-514350">
              <a:buFont typeface="+mj-lt"/>
              <a:buAutoNum type="arabicPeriod"/>
            </a:pPr>
            <a:r>
              <a:rPr lang="en-US" dirty="0" smtClean="0"/>
              <a:t>Get rid of “superstition” &amp; promote tolerance for religions</a:t>
            </a:r>
          </a:p>
          <a:p>
            <a:pPr marL="514350" indent="-514350">
              <a:buFont typeface="+mj-lt"/>
              <a:buAutoNum type="arabicPeriod"/>
            </a:pPr>
            <a:r>
              <a:rPr lang="en-US" b="1" dirty="0" smtClean="0">
                <a:solidFill>
                  <a:srgbClr val="C00000"/>
                </a:solidFill>
              </a:rPr>
              <a:t>Progress</a:t>
            </a:r>
            <a:r>
              <a:rPr lang="en-US" dirty="0" smtClean="0"/>
              <a:t> for the future</a:t>
            </a:r>
          </a:p>
          <a:p>
            <a:pPr marL="514350" indent="-514350">
              <a:buFont typeface="+mj-lt"/>
              <a:buAutoNum type="arabicPeriod"/>
            </a:pPr>
            <a:r>
              <a:rPr lang="en-US" dirty="0" smtClean="0"/>
              <a:t>Importance of </a:t>
            </a:r>
            <a:r>
              <a:rPr lang="en-US" b="1" dirty="0" smtClean="0">
                <a:solidFill>
                  <a:srgbClr val="7030A0"/>
                </a:solidFill>
              </a:rPr>
              <a:t>education</a:t>
            </a:r>
          </a:p>
          <a:p>
            <a:pPr marL="514350" indent="-514350">
              <a:buFont typeface="+mj-lt"/>
              <a:buAutoNum type="arabicPeriod"/>
            </a:pPr>
            <a:r>
              <a:rPr lang="en-US" b="1" dirty="0" smtClean="0">
                <a:solidFill>
                  <a:srgbClr val="00B050"/>
                </a:solidFill>
              </a:rPr>
              <a:t>Economics: </a:t>
            </a:r>
            <a:r>
              <a:rPr lang="en-US" dirty="0" smtClean="0"/>
              <a:t>vs. mercantilism;  </a:t>
            </a:r>
            <a:r>
              <a:rPr lang="en-US" b="1" i="1" dirty="0" smtClean="0">
                <a:solidFill>
                  <a:srgbClr val="00B0F0"/>
                </a:solidFill>
              </a:rPr>
              <a:t>Individualism</a:t>
            </a:r>
          </a:p>
          <a:p>
            <a:pPr marL="514350" indent="-514350">
              <a:buNone/>
            </a:pPr>
            <a:r>
              <a:rPr lang="en-US" dirty="0" smtClean="0"/>
              <a:t>          Adam Smith – competition  &amp; “laissez-faire” </a:t>
            </a:r>
          </a:p>
          <a:p>
            <a:pPr marL="514350" indent="-514350">
              <a:buNone/>
            </a:pPr>
            <a:r>
              <a:rPr lang="en-US" b="1" dirty="0" smtClean="0">
                <a:solidFill>
                  <a:srgbClr val="FFC000"/>
                </a:solidFill>
              </a:rPr>
              <a:t>7. </a:t>
            </a:r>
            <a:r>
              <a:rPr lang="en-US" b="1" dirty="0" smtClean="0">
                <a:solidFill>
                  <a:srgbClr val="FF0000"/>
                </a:solidFill>
              </a:rPr>
              <a:t>Humanitarianism</a:t>
            </a:r>
          </a:p>
          <a:p>
            <a:pPr marL="514350" indent="-514350">
              <a:buNone/>
            </a:pPr>
            <a:r>
              <a:rPr lang="en-US" dirty="0" smtClean="0"/>
              <a:t>(ease human suffering . . . vs. slavery, war, religious persecution, poor treatment of physically or mentally ill, cruel or unusual punishment)</a:t>
            </a:r>
          </a:p>
          <a:p>
            <a:pPr marL="514350" indent="-514350">
              <a:buNone/>
            </a:pPr>
            <a:endParaRPr lang="en-US" dirty="0" smtClean="0"/>
          </a:p>
          <a:p>
            <a:pPr marL="514350" indent="-514350">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p:cTn id="6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 calcmode="lin" valueType="num">
                                      <p:cBhvr>
                                        <p:cTn id="7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p:cTn id="91"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8" end="8"/>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 presetClass="entr" presetSubtype="10" fill="hold" nodeType="click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Effect transition="in" filter="checkerboard(across)">
                                      <p:cBhvr>
                                        <p:cTn id="103" dur="500"/>
                                        <p:tgtEl>
                                          <p:spTgt spid="3">
                                            <p:txEl>
                                              <p:pRg st="9" end="9"/>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5" presetClass="entr" presetSubtype="10" fill="hold" nodeType="clickEffect">
                                  <p:stCondLst>
                                    <p:cond delay="0"/>
                                  </p:stCondLst>
                                  <p:childTnLst>
                                    <p:set>
                                      <p:cBhvr>
                                        <p:cTn id="107"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10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457200"/>
          </a:xfrm>
        </p:spPr>
        <p:txBody>
          <a:bodyPr>
            <a:normAutofit fontScale="90000"/>
          </a:bodyPr>
          <a:lstStyle/>
          <a:p>
            <a:r>
              <a:rPr lang="en-US" dirty="0" smtClean="0"/>
              <a:t>Enlightenment Ideas</a:t>
            </a:r>
            <a:endParaRPr lang="en-US" dirty="0"/>
          </a:p>
        </p:txBody>
      </p:sp>
      <p:sp>
        <p:nvSpPr>
          <p:cNvPr id="3" name="Content Placeholder 2"/>
          <p:cNvSpPr>
            <a:spLocks noGrp="1"/>
          </p:cNvSpPr>
          <p:nvPr>
            <p:ph sz="quarter" idx="1"/>
          </p:nvPr>
        </p:nvSpPr>
        <p:spPr>
          <a:xfrm>
            <a:off x="0" y="685800"/>
            <a:ext cx="9144000" cy="5638800"/>
          </a:xfrm>
        </p:spPr>
        <p:txBody>
          <a:bodyPr>
            <a:normAutofit fontScale="92500" lnSpcReduction="20000"/>
          </a:bodyPr>
          <a:lstStyle/>
          <a:p>
            <a:r>
              <a:rPr lang="en-US" b="1" dirty="0" smtClean="0"/>
              <a:t>Rousseau:  </a:t>
            </a:r>
            <a:r>
              <a:rPr lang="en-US" sz="3000" dirty="0" smtClean="0"/>
              <a:t>Government is created by a contract among the  people and receives         its powers from them.</a:t>
            </a:r>
          </a:p>
          <a:p>
            <a:endParaRPr lang="en-US" dirty="0" smtClean="0"/>
          </a:p>
          <a:p>
            <a:r>
              <a:rPr lang="en-US" b="1" dirty="0" smtClean="0"/>
              <a:t>Locke:</a:t>
            </a:r>
            <a:r>
              <a:rPr lang="en-US" dirty="0" smtClean="0"/>
              <a:t>  </a:t>
            </a:r>
            <a:r>
              <a:rPr lang="en-US" sz="3000" dirty="0" smtClean="0"/>
              <a:t>All men have certain natural rights (life, liberty, property).  The purpose of government is to protect these; if it fails to do so, people may set up a new </a:t>
            </a:r>
            <a:r>
              <a:rPr lang="en-US" sz="3000" dirty="0" err="1" smtClean="0"/>
              <a:t>gov’t</a:t>
            </a:r>
            <a:r>
              <a:rPr lang="en-US" sz="3000" dirty="0" smtClean="0"/>
              <a:t>.</a:t>
            </a:r>
          </a:p>
          <a:p>
            <a:endParaRPr lang="en-US" dirty="0" smtClean="0"/>
          </a:p>
          <a:p>
            <a:r>
              <a:rPr lang="en-US" b="1" dirty="0" smtClean="0"/>
              <a:t>Montesquieu:  </a:t>
            </a:r>
            <a:r>
              <a:rPr lang="en-US" sz="3000" dirty="0" smtClean="0"/>
              <a:t>There is no liberty if judicial power is not separated from the legislative &amp; executive branches.</a:t>
            </a:r>
          </a:p>
          <a:p>
            <a:r>
              <a:rPr lang="en-US" b="1" dirty="0" smtClean="0"/>
              <a:t>Voltaire:  </a:t>
            </a:r>
            <a:r>
              <a:rPr lang="en-US" sz="3000" dirty="0" smtClean="0"/>
              <a:t>We respect those who lead by the force of truth not who enslave men by violence.  Popular government is therefore, less unjust and less hated that despotic.</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b="1" dirty="0" smtClean="0"/>
              <a:t>Rousseau</a:t>
            </a:r>
            <a:r>
              <a:rPr lang="en-US" dirty="0" smtClean="0"/>
              <a:t> - Government of the people, by the people and for the people</a:t>
            </a:r>
          </a:p>
          <a:p>
            <a:pPr>
              <a:buNone/>
            </a:pPr>
            <a:r>
              <a:rPr lang="en-US" b="1" dirty="0" smtClean="0"/>
              <a:t>Voltaire – </a:t>
            </a:r>
            <a:r>
              <a:rPr lang="en-US" dirty="0" smtClean="0"/>
              <a:t>I may not agree with what you say, but I will defend to the death your right to say it.</a:t>
            </a:r>
            <a:endParaRPr lang="en-US" b="1" dirty="0"/>
          </a:p>
        </p:txBody>
      </p:sp>
      <p:pic>
        <p:nvPicPr>
          <p:cNvPr id="4" name="Picture 2" descr="http://www.iep.utm.edu/images/locke.jpg"/>
          <p:cNvPicPr>
            <a:picLocks noChangeAspect="1" noChangeArrowheads="1"/>
          </p:cNvPicPr>
          <p:nvPr/>
        </p:nvPicPr>
        <p:blipFill>
          <a:blip r:embed="rId2" cstate="print"/>
          <a:srcRect/>
          <a:stretch>
            <a:fillRect/>
          </a:stretch>
        </p:blipFill>
        <p:spPr bwMode="auto">
          <a:xfrm>
            <a:off x="0" y="4800600"/>
            <a:ext cx="1752600" cy="2057400"/>
          </a:xfrm>
          <a:prstGeom prst="rect">
            <a:avLst/>
          </a:prstGeom>
          <a:noFill/>
        </p:spPr>
      </p:pic>
      <p:pic>
        <p:nvPicPr>
          <p:cNvPr id="5" name="Picture 2" descr="http://www.constitution.org/img/montesquieu.jpg"/>
          <p:cNvPicPr>
            <a:picLocks noChangeAspect="1" noChangeArrowheads="1"/>
          </p:cNvPicPr>
          <p:nvPr/>
        </p:nvPicPr>
        <p:blipFill>
          <a:blip r:embed="rId3" cstate="print"/>
          <a:srcRect/>
          <a:stretch>
            <a:fillRect/>
          </a:stretch>
        </p:blipFill>
        <p:spPr bwMode="auto">
          <a:xfrm>
            <a:off x="2362200" y="3352800"/>
            <a:ext cx="1752600" cy="2306731"/>
          </a:xfrm>
          <a:prstGeom prst="rect">
            <a:avLst/>
          </a:prstGeom>
          <a:noFill/>
        </p:spPr>
      </p:pic>
      <p:pic>
        <p:nvPicPr>
          <p:cNvPr id="6" name="Picture 2" descr="http://www.geocities.com/Athens/7308/portrt.jpg"/>
          <p:cNvPicPr>
            <a:picLocks noChangeAspect="1" noChangeArrowheads="1"/>
          </p:cNvPicPr>
          <p:nvPr/>
        </p:nvPicPr>
        <p:blipFill>
          <a:blip r:embed="rId4" cstate="print"/>
          <a:srcRect/>
          <a:stretch>
            <a:fillRect/>
          </a:stretch>
        </p:blipFill>
        <p:spPr bwMode="auto">
          <a:xfrm>
            <a:off x="4724400" y="4572000"/>
            <a:ext cx="1984744" cy="2286000"/>
          </a:xfrm>
          <a:prstGeom prst="rect">
            <a:avLst/>
          </a:prstGeom>
          <a:noFill/>
        </p:spPr>
      </p:pic>
      <p:pic>
        <p:nvPicPr>
          <p:cNvPr id="7" name="Picture 2" descr="http://www.lucidcafe.com/library/96jun/96jungifs/rousseau3.gif"/>
          <p:cNvPicPr>
            <a:picLocks noChangeAspect="1" noChangeArrowheads="1"/>
          </p:cNvPicPr>
          <p:nvPr/>
        </p:nvPicPr>
        <p:blipFill>
          <a:blip r:embed="rId5" cstate="print"/>
          <a:srcRect/>
          <a:stretch>
            <a:fillRect/>
          </a:stretch>
        </p:blipFill>
        <p:spPr bwMode="auto">
          <a:xfrm>
            <a:off x="7476684" y="3276600"/>
            <a:ext cx="1667316" cy="233115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Enlightenment</a:t>
            </a:r>
            <a:endParaRPr lang="en-US" dirty="0"/>
          </a:p>
        </p:txBody>
      </p:sp>
      <p:sp>
        <p:nvSpPr>
          <p:cNvPr id="3" name="Content Placeholder 2"/>
          <p:cNvSpPr>
            <a:spLocks noGrp="1"/>
          </p:cNvSpPr>
          <p:nvPr>
            <p:ph sz="quarter" idx="1"/>
          </p:nvPr>
        </p:nvSpPr>
        <p:spPr>
          <a:xfrm>
            <a:off x="301752" y="1527048"/>
            <a:ext cx="8503920" cy="5330952"/>
          </a:xfrm>
        </p:spPr>
        <p:txBody>
          <a:bodyPr/>
          <a:lstStyle/>
          <a:p>
            <a:r>
              <a:rPr lang="en-US" b="1" dirty="0" smtClean="0">
                <a:solidFill>
                  <a:schemeClr val="accent1">
                    <a:lumMod val="50000"/>
                  </a:schemeClr>
                </a:solidFill>
              </a:rPr>
              <a:t>Denis Diderot’s- </a:t>
            </a:r>
            <a:r>
              <a:rPr lang="en-US" b="1" i="1" dirty="0" smtClean="0">
                <a:solidFill>
                  <a:srgbClr val="FF0000"/>
                </a:solidFill>
              </a:rPr>
              <a:t>Encyclopedia </a:t>
            </a:r>
            <a:r>
              <a:rPr lang="en-US" b="1" dirty="0" smtClean="0">
                <a:solidFill>
                  <a:srgbClr val="FF0000"/>
                </a:solidFill>
              </a:rPr>
              <a:t>(20+ years)</a:t>
            </a:r>
          </a:p>
          <a:p>
            <a:pPr algn="r">
              <a:buNone/>
            </a:pPr>
            <a:r>
              <a:rPr lang="en-US" dirty="0" smtClean="0">
                <a:solidFill>
                  <a:srgbClr val="00B0F0"/>
                </a:solidFill>
              </a:rPr>
              <a:t>28 volumes to organize all knowledge</a:t>
            </a:r>
          </a:p>
          <a:p>
            <a:pPr algn="r">
              <a:buFont typeface="Arial" pitchFamily="34" charset="0"/>
              <a:buChar char="•"/>
            </a:pPr>
            <a:r>
              <a:rPr lang="en-US" dirty="0" smtClean="0">
                <a:solidFill>
                  <a:srgbClr val="EF29D3"/>
                </a:solidFill>
              </a:rPr>
              <a:t>Many famous / noted contributors</a:t>
            </a:r>
          </a:p>
          <a:p>
            <a:pPr algn="r">
              <a:buFont typeface="Arial" pitchFamily="34" charset="0"/>
              <a:buChar char="•"/>
            </a:pPr>
            <a:r>
              <a:rPr lang="en-US" dirty="0" smtClean="0">
                <a:solidFill>
                  <a:srgbClr val="00B050"/>
                </a:solidFill>
              </a:rPr>
              <a:t>Encompasses all human knowledge</a:t>
            </a:r>
          </a:p>
          <a:p>
            <a:pPr algn="r">
              <a:buFont typeface="Arial" pitchFamily="34" charset="0"/>
              <a:buChar char="•"/>
            </a:pPr>
            <a:r>
              <a:rPr lang="en-US" dirty="0" smtClean="0">
                <a:solidFill>
                  <a:srgbClr val="00B050"/>
                </a:solidFill>
              </a:rPr>
              <a:t>To educate &amp; inform</a:t>
            </a:r>
          </a:p>
          <a:p>
            <a:pPr algn="r">
              <a:buFont typeface="Arial" pitchFamily="34" charset="0"/>
              <a:buChar char="•"/>
            </a:pPr>
            <a:r>
              <a:rPr lang="en-US" dirty="0" smtClean="0">
                <a:solidFill>
                  <a:schemeClr val="accent5">
                    <a:lumMod val="75000"/>
                  </a:schemeClr>
                </a:solidFill>
              </a:rPr>
              <a:t>Criticizes injustices &amp; inequalities</a:t>
            </a:r>
          </a:p>
          <a:p>
            <a:pPr algn="r">
              <a:buNone/>
            </a:pPr>
            <a:r>
              <a:rPr lang="en-US" dirty="0" smtClean="0">
                <a:solidFill>
                  <a:schemeClr val="accent5">
                    <a:lumMod val="75000"/>
                  </a:schemeClr>
                </a:solidFill>
              </a:rPr>
              <a:t>of society &amp; its institutions</a:t>
            </a:r>
          </a:p>
          <a:p>
            <a:pPr algn="r">
              <a:buFont typeface="Arial" pitchFamily="34" charset="0"/>
              <a:buChar char="•"/>
            </a:pPr>
            <a:r>
              <a:rPr lang="en-US" dirty="0" smtClean="0">
                <a:solidFill>
                  <a:srgbClr val="EF29D3"/>
                </a:solidFill>
              </a:rPr>
              <a:t>Promotes idea of </a:t>
            </a:r>
            <a:r>
              <a:rPr lang="en-US" b="1" dirty="0" smtClean="0">
                <a:solidFill>
                  <a:srgbClr val="EF29D3"/>
                </a:solidFill>
              </a:rPr>
              <a:t>progress</a:t>
            </a:r>
          </a:p>
        </p:txBody>
      </p:sp>
      <p:pic>
        <p:nvPicPr>
          <p:cNvPr id="1026" name="Picture 2" descr="Photograph:Denis Diderot, oil painting by Louis-Michel van Loo, 1767; in the Louvre, Paris.">
            <a:hlinkClick r:id="rId3"/>
          </p:cNvPr>
          <p:cNvPicPr>
            <a:picLocks noChangeAspect="1" noChangeArrowheads="1"/>
          </p:cNvPicPr>
          <p:nvPr/>
        </p:nvPicPr>
        <p:blipFill>
          <a:blip r:embed="rId4" cstate="print"/>
          <a:srcRect/>
          <a:stretch>
            <a:fillRect/>
          </a:stretch>
        </p:blipFill>
        <p:spPr bwMode="auto">
          <a:xfrm>
            <a:off x="457200" y="2209800"/>
            <a:ext cx="2590800" cy="3368040"/>
          </a:xfrm>
          <a:prstGeom prst="rect">
            <a:avLst/>
          </a:prstGeom>
          <a:noFill/>
        </p:spPr>
      </p:pic>
      <p:sp>
        <p:nvSpPr>
          <p:cNvPr id="6" name="TextBox 5"/>
          <p:cNvSpPr txBox="1"/>
          <p:nvPr/>
        </p:nvSpPr>
        <p:spPr>
          <a:xfrm>
            <a:off x="457200" y="5715000"/>
            <a:ext cx="3244799" cy="369332"/>
          </a:xfrm>
          <a:prstGeom prst="rect">
            <a:avLst/>
          </a:prstGeom>
          <a:noFill/>
        </p:spPr>
        <p:txBody>
          <a:bodyPr wrap="none" rtlCol="0">
            <a:spAutoFit/>
          </a:bodyPr>
          <a:lstStyle/>
          <a:p>
            <a:r>
              <a:rPr lang="en-US" b="1" dirty="0" smtClean="0">
                <a:solidFill>
                  <a:srgbClr val="7030A0"/>
                </a:solidFill>
              </a:rPr>
              <a:t>Denis Diderot (1713-1784)</a:t>
            </a:r>
            <a:endParaRPr lang="en-US"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par>
                                <p:cTn id="39" presetID="25"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56"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
                                            <p:txEl>
                                              <p:pRg st="5" end="5"/>
                                            </p:txEl>
                                          </p:spTgt>
                                        </p:tgtEl>
                                      </p:cBhvr>
                                    </p:animEffect>
                                  </p:childTnLst>
                                </p:cTn>
                              </p:par>
                              <p:par>
                                <p:cTn id="61" presetID="25" presetClass="entr" presetSubtype="0" fill="hold" nodeType="with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66"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5" presetClass="entr" presetSubtype="0" fill="hold"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anim calcmode="lin" valueType="num">
                                      <p:cBhvr>
                                        <p:cTn id="7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7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Baron de Montesquieu  </a:t>
            </a:r>
            <a:r>
              <a:rPr lang="en-US" dirty="0" smtClean="0">
                <a:solidFill>
                  <a:srgbClr val="FF0000"/>
                </a:solidFill>
              </a:rPr>
              <a:t>(1689-1755)</a:t>
            </a:r>
            <a:endParaRPr lang="en-US" dirty="0">
              <a:solidFill>
                <a:srgbClr val="FF0000"/>
              </a:solidFill>
            </a:endParaRPr>
          </a:p>
        </p:txBody>
      </p:sp>
      <p:sp>
        <p:nvSpPr>
          <p:cNvPr id="3" name="Content Placeholder 2"/>
          <p:cNvSpPr>
            <a:spLocks noGrp="1"/>
          </p:cNvSpPr>
          <p:nvPr>
            <p:ph sz="quarter" idx="1"/>
          </p:nvPr>
        </p:nvSpPr>
        <p:spPr/>
        <p:txBody>
          <a:bodyPr/>
          <a:lstStyle/>
          <a:p>
            <a:pPr marL="514350" indent="-514350"/>
            <a:r>
              <a:rPr lang="en-US" dirty="0" smtClean="0"/>
              <a:t>Wrote </a:t>
            </a:r>
            <a:r>
              <a:rPr lang="en-US" b="1" u="sng" dirty="0" smtClean="0">
                <a:solidFill>
                  <a:srgbClr val="0070C0"/>
                </a:solidFill>
              </a:rPr>
              <a:t>Spirit of the Laws  </a:t>
            </a:r>
            <a:r>
              <a:rPr lang="en-US" b="1" dirty="0" smtClean="0">
                <a:solidFill>
                  <a:srgbClr val="0070C0"/>
                </a:solidFill>
              </a:rPr>
              <a:t>(1748)</a:t>
            </a:r>
          </a:p>
          <a:p>
            <a:pPr marL="514350" indent="-514350"/>
            <a:r>
              <a:rPr lang="en-US" dirty="0" smtClean="0"/>
              <a:t>Liberty best achieved through a</a:t>
            </a:r>
          </a:p>
          <a:p>
            <a:pPr marL="514350" indent="-514350">
              <a:buNone/>
            </a:pPr>
            <a:r>
              <a:rPr lang="en-US" dirty="0" smtClean="0">
                <a:solidFill>
                  <a:srgbClr val="FF0000"/>
                </a:solidFill>
              </a:rPr>
              <a:t>     </a:t>
            </a:r>
            <a:r>
              <a:rPr lang="en-US" b="1" dirty="0" smtClean="0">
                <a:solidFill>
                  <a:srgbClr val="FF0000"/>
                </a:solidFill>
              </a:rPr>
              <a:t>“separation of powers” </a:t>
            </a:r>
            <a:r>
              <a:rPr lang="en-US" dirty="0" smtClean="0"/>
              <a:t>so one man/group can’t    abuse power</a:t>
            </a:r>
          </a:p>
          <a:p>
            <a:pPr marL="514350" indent="-514350"/>
            <a:r>
              <a:rPr lang="en-US" b="1" dirty="0" smtClean="0">
                <a:solidFill>
                  <a:srgbClr val="00B050"/>
                </a:solidFill>
              </a:rPr>
              <a:t>“checks &amp; balances”</a:t>
            </a:r>
          </a:p>
          <a:p>
            <a:pPr marL="514350" indent="-514350"/>
            <a:endParaRPr lang="en-US" b="1" dirty="0" smtClean="0">
              <a:solidFill>
                <a:srgbClr val="00B050"/>
              </a:solidFill>
            </a:endParaRPr>
          </a:p>
          <a:p>
            <a:pPr marL="514350" indent="-514350">
              <a:buFont typeface="Wingdings" pitchFamily="2" charset="2"/>
              <a:buChar char="Ø"/>
            </a:pPr>
            <a:r>
              <a:rPr lang="en-US" b="1" dirty="0" smtClean="0">
                <a:solidFill>
                  <a:srgbClr val="7030A0"/>
                </a:solidFill>
              </a:rPr>
              <a:t>Legislative = makes laws</a:t>
            </a:r>
          </a:p>
          <a:p>
            <a:pPr marL="514350" indent="-514350">
              <a:buFont typeface="Wingdings" pitchFamily="2" charset="2"/>
              <a:buChar char="Ø"/>
            </a:pPr>
            <a:r>
              <a:rPr lang="en-US" b="1" dirty="0" smtClean="0">
                <a:solidFill>
                  <a:schemeClr val="accent3">
                    <a:lumMod val="75000"/>
                  </a:schemeClr>
                </a:solidFill>
              </a:rPr>
              <a:t>Executive = enforce laws</a:t>
            </a:r>
          </a:p>
          <a:p>
            <a:pPr marL="514350" indent="-514350">
              <a:buFont typeface="Wingdings" pitchFamily="2" charset="2"/>
              <a:buChar char="Ø"/>
            </a:pPr>
            <a:r>
              <a:rPr lang="en-US" b="1" dirty="0" smtClean="0">
                <a:solidFill>
                  <a:srgbClr val="00B050"/>
                </a:solidFill>
              </a:rPr>
              <a:t>Judicial = interprets laws</a:t>
            </a:r>
          </a:p>
          <a:p>
            <a:endParaRPr lang="en-US" dirty="0"/>
          </a:p>
        </p:txBody>
      </p:sp>
      <p:pic>
        <p:nvPicPr>
          <p:cNvPr id="21506" name="Picture 2" descr="http://www.constitution.org/img/montesquieu.jpg"/>
          <p:cNvPicPr>
            <a:picLocks noChangeAspect="1" noChangeArrowheads="1"/>
          </p:cNvPicPr>
          <p:nvPr/>
        </p:nvPicPr>
        <p:blipFill>
          <a:blip r:embed="rId3" cstate="print"/>
          <a:srcRect/>
          <a:stretch>
            <a:fillRect/>
          </a:stretch>
        </p:blipFill>
        <p:spPr bwMode="auto">
          <a:xfrm>
            <a:off x="6248400" y="3046879"/>
            <a:ext cx="2895600" cy="38111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2"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33400"/>
          </a:xfrm>
        </p:spPr>
        <p:txBody>
          <a:bodyPr>
            <a:normAutofit fontScale="90000"/>
          </a:bodyPr>
          <a:lstStyle/>
          <a:p>
            <a:r>
              <a:rPr lang="en-US" dirty="0" smtClean="0"/>
              <a:t/>
            </a:r>
            <a:br>
              <a:rPr lang="en-US" dirty="0" smtClean="0"/>
            </a:br>
            <a:r>
              <a:rPr lang="en-US" b="1" dirty="0" smtClean="0">
                <a:solidFill>
                  <a:srgbClr val="0070C0"/>
                </a:solidFill>
              </a:rPr>
              <a:t>Francois </a:t>
            </a:r>
            <a:r>
              <a:rPr lang="en-US" b="1" dirty="0" err="1" smtClean="0">
                <a:solidFill>
                  <a:srgbClr val="0070C0"/>
                </a:solidFill>
              </a:rPr>
              <a:t>Arouet</a:t>
            </a:r>
            <a:r>
              <a:rPr lang="en-US" b="1" dirty="0" smtClean="0">
                <a:solidFill>
                  <a:srgbClr val="0070C0"/>
                </a:solidFill>
              </a:rPr>
              <a:t> – </a:t>
            </a:r>
            <a:r>
              <a:rPr lang="en-US" b="1" dirty="0" smtClean="0">
                <a:solidFill>
                  <a:srgbClr val="FF0000"/>
                </a:solidFill>
              </a:rPr>
              <a:t>“Voltaire” </a:t>
            </a:r>
            <a:r>
              <a:rPr lang="en-US" b="1" dirty="0" smtClean="0">
                <a:solidFill>
                  <a:srgbClr val="0070C0"/>
                </a:solidFill>
              </a:rPr>
              <a:t>(1694-1778)</a:t>
            </a:r>
            <a:endParaRPr lang="en-US" b="1" dirty="0">
              <a:solidFill>
                <a:srgbClr val="0070C0"/>
              </a:solidFill>
            </a:endParaRPr>
          </a:p>
        </p:txBody>
      </p:sp>
      <p:sp>
        <p:nvSpPr>
          <p:cNvPr id="3" name="Content Placeholder 2"/>
          <p:cNvSpPr>
            <a:spLocks noGrp="1"/>
          </p:cNvSpPr>
          <p:nvPr>
            <p:ph sz="quarter" idx="1"/>
          </p:nvPr>
        </p:nvSpPr>
        <p:spPr>
          <a:xfrm>
            <a:off x="301752" y="1371600"/>
            <a:ext cx="8503920" cy="4727448"/>
          </a:xfrm>
        </p:spPr>
        <p:txBody>
          <a:bodyPr>
            <a:normAutofit/>
          </a:bodyPr>
          <a:lstStyle/>
          <a:p>
            <a:pPr marL="514350" indent="-514350"/>
            <a:r>
              <a:rPr lang="en-US" dirty="0" smtClean="0"/>
              <a:t>Most famous Enlightenment thinker/writer</a:t>
            </a:r>
          </a:p>
          <a:p>
            <a:pPr marL="514350" indent="-514350" algn="ctr"/>
            <a:r>
              <a:rPr lang="en-US" dirty="0" smtClean="0"/>
              <a:t>Criticized society’s institutions; used </a:t>
            </a:r>
            <a:r>
              <a:rPr lang="en-US" b="1" dirty="0" smtClean="0">
                <a:solidFill>
                  <a:srgbClr val="FF0000"/>
                </a:solidFill>
              </a:rPr>
              <a:t>satire </a:t>
            </a:r>
          </a:p>
          <a:p>
            <a:pPr marL="514350" indent="-514350" algn="ctr">
              <a:buNone/>
            </a:pPr>
            <a:r>
              <a:rPr lang="en-US" dirty="0" smtClean="0"/>
              <a:t>(Church, absolute rule)</a:t>
            </a:r>
          </a:p>
          <a:p>
            <a:pPr marL="514350" indent="-514350" algn="ctr"/>
            <a:r>
              <a:rPr lang="en-US" dirty="0" smtClean="0"/>
              <a:t>Supported a government where educated people used reason</a:t>
            </a:r>
          </a:p>
          <a:p>
            <a:pPr marL="514350" indent="-514350">
              <a:buNone/>
            </a:pPr>
            <a:r>
              <a:rPr lang="en-US" b="1" dirty="0" smtClean="0">
                <a:solidFill>
                  <a:srgbClr val="00B050"/>
                </a:solidFill>
              </a:rPr>
              <a:t>Freedoms</a:t>
            </a:r>
            <a:r>
              <a:rPr lang="en-US" dirty="0" smtClean="0">
                <a:solidFill>
                  <a:srgbClr val="00B050"/>
                </a:solidFill>
              </a:rPr>
              <a:t> </a:t>
            </a:r>
            <a:r>
              <a:rPr lang="en-US" dirty="0" smtClean="0"/>
              <a:t>(speech, religion, etc)</a:t>
            </a:r>
          </a:p>
          <a:p>
            <a:pPr marL="514350" indent="-514350">
              <a:buNone/>
            </a:pPr>
            <a:r>
              <a:rPr lang="en-US" b="1" i="1" dirty="0" smtClean="0">
                <a:solidFill>
                  <a:srgbClr val="C00000"/>
                </a:solidFill>
              </a:rPr>
              <a:t>“I may not agree with what </a:t>
            </a:r>
          </a:p>
          <a:p>
            <a:pPr marL="514350" indent="-514350">
              <a:buNone/>
            </a:pPr>
            <a:r>
              <a:rPr lang="en-US" b="1" i="1" dirty="0" smtClean="0">
                <a:solidFill>
                  <a:srgbClr val="C00000"/>
                </a:solidFill>
              </a:rPr>
              <a:t>you say, but I will defend to the </a:t>
            </a:r>
          </a:p>
          <a:p>
            <a:pPr marL="514350" indent="-514350">
              <a:buNone/>
            </a:pPr>
            <a:r>
              <a:rPr lang="en-US" b="1" i="1" dirty="0" smtClean="0">
                <a:solidFill>
                  <a:srgbClr val="C00000"/>
                </a:solidFill>
              </a:rPr>
              <a:t>death your right to say it.”</a:t>
            </a:r>
            <a:endParaRPr lang="en-US" b="1" i="1" dirty="0">
              <a:solidFill>
                <a:srgbClr val="C00000"/>
              </a:solidFill>
            </a:endParaRPr>
          </a:p>
        </p:txBody>
      </p:sp>
      <p:pic>
        <p:nvPicPr>
          <p:cNvPr id="3074" name="Picture 2" descr="http://www.geocities.com/Athens/7308/portrt.jpg"/>
          <p:cNvPicPr>
            <a:picLocks noChangeAspect="1" noChangeArrowheads="1"/>
          </p:cNvPicPr>
          <p:nvPr/>
        </p:nvPicPr>
        <p:blipFill>
          <a:blip r:embed="rId3" cstate="print"/>
          <a:srcRect/>
          <a:stretch>
            <a:fillRect/>
          </a:stretch>
        </p:blipFill>
        <p:spPr bwMode="auto">
          <a:xfrm>
            <a:off x="6096000" y="3581400"/>
            <a:ext cx="3048000" cy="3276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5" end="5"/>
                                            </p:txEl>
                                          </p:spTgt>
                                        </p:tgtEl>
                                      </p:cBhvr>
                                    </p:animEffect>
                                  </p:childTnLst>
                                </p:cTn>
                              </p:par>
                              <p:par>
                                <p:cTn id="38" presetID="25"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3">
                                            <p:txEl>
                                              <p:pRg st="6" end="6"/>
                                            </p:txEl>
                                          </p:spTgt>
                                        </p:tgtEl>
                                      </p:cBhvr>
                                    </p:animEffect>
                                  </p:childTnLst>
                                </p:cTn>
                              </p:par>
                              <p:par>
                                <p:cTn id="48" presetID="25"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solidFill>
                  <a:srgbClr val="0070C0"/>
                </a:solidFill>
              </a:rPr>
              <a:t>Jean Jacques Rousseau </a:t>
            </a:r>
            <a:r>
              <a:rPr lang="en-US" b="1" dirty="0" smtClean="0">
                <a:solidFill>
                  <a:srgbClr val="FF0000"/>
                </a:solidFill>
              </a:rPr>
              <a:t>(1712-1778)</a:t>
            </a:r>
            <a:endParaRPr lang="en-US" b="1" dirty="0">
              <a:solidFill>
                <a:srgbClr val="FF0000"/>
              </a:solidFill>
            </a:endParaRPr>
          </a:p>
        </p:txBody>
      </p:sp>
      <p:sp>
        <p:nvSpPr>
          <p:cNvPr id="3" name="Content Placeholder 2"/>
          <p:cNvSpPr>
            <a:spLocks noGrp="1"/>
          </p:cNvSpPr>
          <p:nvPr>
            <p:ph sz="quarter" idx="1"/>
          </p:nvPr>
        </p:nvSpPr>
        <p:spPr>
          <a:xfrm>
            <a:off x="457200" y="914400"/>
            <a:ext cx="8229600" cy="5211763"/>
          </a:xfrm>
        </p:spPr>
        <p:txBody>
          <a:bodyPr>
            <a:normAutofit/>
          </a:bodyPr>
          <a:lstStyle/>
          <a:p>
            <a:pPr marL="514350" indent="-514350"/>
            <a:endParaRPr lang="en-US" dirty="0" smtClean="0"/>
          </a:p>
          <a:p>
            <a:pPr marL="514350" indent="-514350"/>
            <a:r>
              <a:rPr lang="en-US" dirty="0" smtClean="0"/>
              <a:t>Wrote </a:t>
            </a:r>
            <a:r>
              <a:rPr lang="en-US" b="1" u="sng" dirty="0" smtClean="0">
                <a:solidFill>
                  <a:srgbClr val="FF0000"/>
                </a:solidFill>
              </a:rPr>
              <a:t>The Social Contract</a:t>
            </a:r>
            <a:r>
              <a:rPr lang="en-US" b="1" dirty="0" smtClean="0">
                <a:solidFill>
                  <a:srgbClr val="FF0000"/>
                </a:solidFill>
              </a:rPr>
              <a:t> (1762)</a:t>
            </a:r>
            <a:endParaRPr lang="en-US" b="1" u="sng" dirty="0" smtClean="0">
              <a:solidFill>
                <a:srgbClr val="FF0000"/>
              </a:solidFill>
            </a:endParaRPr>
          </a:p>
          <a:p>
            <a:pPr marL="514350" indent="-514350" algn="ctr"/>
            <a:r>
              <a:rPr lang="en-US" dirty="0" smtClean="0"/>
              <a:t>“man is born good, but is corrupted by immoral laws and society”</a:t>
            </a:r>
          </a:p>
          <a:p>
            <a:pPr marL="514350" indent="-514350"/>
            <a:r>
              <a:rPr lang="en-US" dirty="0" smtClean="0"/>
              <a:t>Man must be free to live under a government of his choice… </a:t>
            </a:r>
            <a:r>
              <a:rPr lang="en-US" b="1" dirty="0" smtClean="0">
                <a:solidFill>
                  <a:srgbClr val="0070C0"/>
                </a:solidFill>
              </a:rPr>
              <a:t>“popular sovereignty”</a:t>
            </a:r>
          </a:p>
          <a:p>
            <a:pPr marL="514350" indent="-514350">
              <a:buNone/>
            </a:pPr>
            <a:endParaRPr lang="en-US" dirty="0" smtClean="0"/>
          </a:p>
        </p:txBody>
      </p:sp>
      <p:pic>
        <p:nvPicPr>
          <p:cNvPr id="2050" name="Picture 2" descr="http://www.lucidcafe.com/library/96jun/96jungifs/rousseau3.gif"/>
          <p:cNvPicPr>
            <a:picLocks noChangeAspect="1" noChangeArrowheads="1"/>
          </p:cNvPicPr>
          <p:nvPr/>
        </p:nvPicPr>
        <p:blipFill>
          <a:blip r:embed="rId3" cstate="print"/>
          <a:srcRect/>
          <a:stretch>
            <a:fillRect/>
          </a:stretch>
        </p:blipFill>
        <p:spPr bwMode="auto">
          <a:xfrm>
            <a:off x="6781800" y="3383844"/>
            <a:ext cx="2362200" cy="3302707"/>
          </a:xfrm>
          <a:prstGeom prst="rect">
            <a:avLst/>
          </a:prstGeom>
          <a:noFill/>
        </p:spPr>
      </p:pic>
      <p:sp>
        <p:nvSpPr>
          <p:cNvPr id="5" name="TextBox 4"/>
          <p:cNvSpPr txBox="1"/>
          <p:nvPr/>
        </p:nvSpPr>
        <p:spPr>
          <a:xfrm>
            <a:off x="152400" y="4648200"/>
            <a:ext cx="7784503" cy="1200329"/>
          </a:xfrm>
          <a:prstGeom prst="rect">
            <a:avLst/>
          </a:prstGeom>
          <a:noFill/>
        </p:spPr>
        <p:txBody>
          <a:bodyPr wrap="square" rtlCol="0">
            <a:spAutoFit/>
          </a:bodyPr>
          <a:lstStyle/>
          <a:p>
            <a:r>
              <a:rPr lang="en-US" sz="2400" b="1" i="1" dirty="0" smtClean="0">
                <a:solidFill>
                  <a:srgbClr val="7030A0"/>
                </a:solidFill>
              </a:rPr>
              <a:t>“Only the </a:t>
            </a:r>
            <a:r>
              <a:rPr lang="en-US" sz="2400" b="1" i="1" dirty="0" smtClean="0">
                <a:solidFill>
                  <a:srgbClr val="FF0000"/>
                </a:solidFill>
              </a:rPr>
              <a:t>general will </a:t>
            </a:r>
            <a:r>
              <a:rPr lang="en-US" sz="2400" b="1" i="1" dirty="0" smtClean="0">
                <a:solidFill>
                  <a:srgbClr val="7030A0"/>
                </a:solidFill>
              </a:rPr>
              <a:t>(of the people)</a:t>
            </a:r>
          </a:p>
          <a:p>
            <a:r>
              <a:rPr lang="en-US" sz="2400" b="1" i="1" dirty="0" smtClean="0">
                <a:solidFill>
                  <a:srgbClr val="7030A0"/>
                </a:solidFill>
              </a:rPr>
              <a:t> can direct the state in a manner that is appropriate for the common good.”</a:t>
            </a:r>
            <a:endParaRPr lang="en-US" sz="2400" b="1" i="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p:cTn id="22"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25"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5">
                                            <p:txEl>
                                              <p:pRg st="0" end="0"/>
                                            </p:txEl>
                                          </p:spTgt>
                                        </p:tgtEl>
                                      </p:cBhvr>
                                    </p:animEffect>
                                  </p:childTnLst>
                                </p:cTn>
                              </p:par>
                              <p:par>
                                <p:cTn id="30" presetID="25" presetClass="entr" presetSubtype="0" fill="hold" nodeType="with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35"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Olympe</a:t>
            </a:r>
            <a:r>
              <a:rPr lang="en-US" dirty="0" smtClean="0"/>
              <a:t> De Gouges  &amp;  Mary Wollstonecraft</a:t>
            </a:r>
            <a:endParaRPr lang="en-US" dirty="0"/>
          </a:p>
        </p:txBody>
      </p:sp>
      <p:sp>
        <p:nvSpPr>
          <p:cNvPr id="3" name="Content Placeholder 2"/>
          <p:cNvSpPr>
            <a:spLocks noGrp="1"/>
          </p:cNvSpPr>
          <p:nvPr>
            <p:ph sz="quarter" idx="1"/>
          </p:nvPr>
        </p:nvSpPr>
        <p:spPr>
          <a:xfrm>
            <a:off x="301752" y="1295400"/>
            <a:ext cx="8503920" cy="5334000"/>
          </a:xfrm>
        </p:spPr>
        <p:txBody>
          <a:bodyPr>
            <a:normAutofit fontScale="92500" lnSpcReduction="10000"/>
          </a:bodyPr>
          <a:lstStyle/>
          <a:p>
            <a:r>
              <a:rPr lang="en-US" sz="2400" b="1" u="sng" dirty="0" smtClean="0"/>
              <a:t>Declaration of the Rights of Women</a:t>
            </a:r>
            <a:r>
              <a:rPr lang="en-US" sz="2400" dirty="0" smtClean="0"/>
              <a:t> (1791)</a:t>
            </a:r>
          </a:p>
          <a:p>
            <a:pPr algn="r"/>
            <a:r>
              <a:rPr lang="en-US" dirty="0" smtClean="0"/>
              <a:t>exposes the failure of French Revolution</a:t>
            </a:r>
          </a:p>
          <a:p>
            <a:pPr algn="r">
              <a:buNone/>
            </a:pPr>
            <a:r>
              <a:rPr lang="en-US" dirty="0" smtClean="0"/>
              <a:t>to attain gender equality</a:t>
            </a:r>
          </a:p>
          <a:p>
            <a:pPr algn="r"/>
            <a:r>
              <a:rPr lang="en-US" dirty="0" smtClean="0"/>
              <a:t>executed during the French Revolution</a:t>
            </a:r>
          </a:p>
          <a:p>
            <a:pPr algn="r"/>
            <a:endParaRPr lang="en-US" dirty="0" smtClean="0"/>
          </a:p>
          <a:p>
            <a:endParaRPr lang="en-US" dirty="0" smtClean="0"/>
          </a:p>
          <a:p>
            <a:pPr algn="r"/>
            <a:endParaRPr lang="en-US" dirty="0" smtClean="0"/>
          </a:p>
          <a:p>
            <a:pPr algn="r"/>
            <a:endParaRPr lang="en-US" dirty="0" smtClean="0"/>
          </a:p>
          <a:p>
            <a:r>
              <a:rPr lang="en-US" sz="2400" b="1" u="sng" dirty="0" smtClean="0"/>
              <a:t>A Vindication of the Rights of Women </a:t>
            </a:r>
          </a:p>
          <a:p>
            <a:pPr>
              <a:buNone/>
            </a:pPr>
            <a:r>
              <a:rPr lang="en-US" sz="2400" dirty="0" smtClean="0"/>
              <a:t>  (1792):  Arbitrary power of men over</a:t>
            </a:r>
          </a:p>
          <a:p>
            <a:pPr>
              <a:buNone/>
            </a:pPr>
            <a:r>
              <a:rPr lang="en-US" sz="2400" dirty="0" smtClean="0"/>
              <a:t>                    women is wrong.</a:t>
            </a:r>
          </a:p>
          <a:p>
            <a:pPr>
              <a:buNone/>
            </a:pPr>
            <a:r>
              <a:rPr lang="en-US" sz="2400" dirty="0" smtClean="0"/>
              <a:t>Women have reason &amp; entitled to same</a:t>
            </a:r>
          </a:p>
          <a:p>
            <a:pPr algn="ctr">
              <a:buNone/>
            </a:pPr>
            <a:r>
              <a:rPr lang="en-US" sz="2400" smtClean="0"/>
              <a:t>rights </a:t>
            </a:r>
            <a:r>
              <a:rPr lang="en-US" sz="2400" dirty="0" smtClean="0"/>
              <a:t>as men </a:t>
            </a:r>
          </a:p>
          <a:p>
            <a:endParaRPr lang="en-US" dirty="0" smtClean="0"/>
          </a:p>
          <a:p>
            <a:endParaRPr lang="en-US" dirty="0" smtClean="0"/>
          </a:p>
          <a:p>
            <a:endParaRPr lang="en-US" dirty="0" smtClean="0"/>
          </a:p>
          <a:p>
            <a:endParaRPr lang="en-US" dirty="0" smtClean="0"/>
          </a:p>
          <a:p>
            <a:endParaRPr lang="en-US" dirty="0"/>
          </a:p>
        </p:txBody>
      </p:sp>
      <p:pic>
        <p:nvPicPr>
          <p:cNvPr id="2050" name="Picture 2" descr="Mary Wollstonecraft"/>
          <p:cNvPicPr>
            <a:picLocks noChangeAspect="1" noChangeArrowheads="1"/>
          </p:cNvPicPr>
          <p:nvPr/>
        </p:nvPicPr>
        <p:blipFill>
          <a:blip r:embed="rId3" cstate="print"/>
          <a:srcRect/>
          <a:stretch>
            <a:fillRect/>
          </a:stretch>
        </p:blipFill>
        <p:spPr bwMode="auto">
          <a:xfrm>
            <a:off x="6629399" y="3483804"/>
            <a:ext cx="2314575" cy="2907471"/>
          </a:xfrm>
          <a:prstGeom prst="rect">
            <a:avLst/>
          </a:prstGeom>
          <a:noFill/>
        </p:spPr>
      </p:pic>
      <p:pic>
        <p:nvPicPr>
          <p:cNvPr id="2052" name="Picture 4" descr="Marie-Olympe-de-Gouges.jpg">
            <a:hlinkClick r:id="rId4"/>
          </p:cNvPr>
          <p:cNvPicPr>
            <a:picLocks noChangeAspect="1" noChangeArrowheads="1"/>
          </p:cNvPicPr>
          <p:nvPr/>
        </p:nvPicPr>
        <p:blipFill>
          <a:blip r:embed="rId5" cstate="print"/>
          <a:srcRect/>
          <a:stretch>
            <a:fillRect/>
          </a:stretch>
        </p:blipFill>
        <p:spPr bwMode="auto">
          <a:xfrm>
            <a:off x="228600" y="1752600"/>
            <a:ext cx="1981200" cy="2422468"/>
          </a:xfrm>
          <a:prstGeom prst="rect">
            <a:avLst/>
          </a:prstGeom>
          <a:noFill/>
        </p:spPr>
      </p:pic>
      <p:sp>
        <p:nvSpPr>
          <p:cNvPr id="6" name="TextBox 5"/>
          <p:cNvSpPr txBox="1"/>
          <p:nvPr/>
        </p:nvSpPr>
        <p:spPr>
          <a:xfrm>
            <a:off x="2286000" y="3657600"/>
            <a:ext cx="1279517" cy="369332"/>
          </a:xfrm>
          <a:prstGeom prst="rect">
            <a:avLst/>
          </a:prstGeom>
          <a:noFill/>
        </p:spPr>
        <p:txBody>
          <a:bodyPr wrap="square" rtlCol="0">
            <a:spAutoFit/>
          </a:bodyPr>
          <a:lstStyle/>
          <a:p>
            <a:r>
              <a:rPr lang="en-US" dirty="0" smtClean="0"/>
              <a:t>De Gouges</a:t>
            </a:r>
            <a:endParaRPr lang="en-US" dirty="0"/>
          </a:p>
        </p:txBody>
      </p:sp>
      <p:sp>
        <p:nvSpPr>
          <p:cNvPr id="7" name="TextBox 6"/>
          <p:cNvSpPr txBox="1"/>
          <p:nvPr/>
        </p:nvSpPr>
        <p:spPr>
          <a:xfrm>
            <a:off x="4800600" y="3962400"/>
            <a:ext cx="1689886" cy="369332"/>
          </a:xfrm>
          <a:prstGeom prst="rect">
            <a:avLst/>
          </a:prstGeom>
          <a:noFill/>
        </p:spPr>
        <p:txBody>
          <a:bodyPr wrap="none" rtlCol="0">
            <a:spAutoFit/>
          </a:bodyPr>
          <a:lstStyle/>
          <a:p>
            <a:r>
              <a:rPr lang="en-US" dirty="0" smtClean="0"/>
              <a:t>Wollstonecraft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dirty="0" smtClean="0">
                <a:solidFill>
                  <a:srgbClr val="50F2E3"/>
                </a:solidFill>
              </a:rPr>
              <a:t>Similarities to the U.S.</a:t>
            </a:r>
            <a:endParaRPr lang="en-US" dirty="0">
              <a:solidFill>
                <a:srgbClr val="50F2E3"/>
              </a:solidFill>
            </a:endParaRPr>
          </a:p>
        </p:txBody>
      </p:sp>
      <p:sp>
        <p:nvSpPr>
          <p:cNvPr id="3" name="Content Placeholder 2"/>
          <p:cNvSpPr>
            <a:spLocks noGrp="1"/>
          </p:cNvSpPr>
          <p:nvPr>
            <p:ph idx="1"/>
          </p:nvPr>
        </p:nvSpPr>
        <p:spPr>
          <a:xfrm>
            <a:off x="914400" y="914400"/>
            <a:ext cx="7772400" cy="5441160"/>
          </a:xfrm>
        </p:spPr>
        <p:txBody>
          <a:bodyPr/>
          <a:lstStyle/>
          <a:p>
            <a:pPr>
              <a:buFont typeface="Wingdings" pitchFamily="2" charset="2"/>
              <a:buChar char="Ø"/>
            </a:pPr>
            <a:r>
              <a:rPr lang="en-US" dirty="0" smtClean="0">
                <a:solidFill>
                  <a:srgbClr val="FF0000"/>
                </a:solidFill>
              </a:rPr>
              <a:t>Limited power </a:t>
            </a:r>
            <a:r>
              <a:rPr lang="en-US" dirty="0" smtClean="0"/>
              <a:t>of the chief executive</a:t>
            </a:r>
          </a:p>
          <a:p>
            <a:pPr>
              <a:buFont typeface="Wingdings" pitchFamily="2" charset="2"/>
              <a:buChar char="Ø"/>
            </a:pPr>
            <a:r>
              <a:rPr lang="en-US" dirty="0" smtClean="0"/>
              <a:t> a </a:t>
            </a:r>
            <a:r>
              <a:rPr lang="en-US" dirty="0" smtClean="0">
                <a:solidFill>
                  <a:srgbClr val="FF0000"/>
                </a:solidFill>
              </a:rPr>
              <a:t>representative body </a:t>
            </a:r>
            <a:r>
              <a:rPr lang="en-US" dirty="0" smtClean="0"/>
              <a:t>of the people</a:t>
            </a:r>
          </a:p>
          <a:p>
            <a:pPr algn="ctr">
              <a:buFont typeface="Wingdings" pitchFamily="2" charset="2"/>
              <a:buChar char="Ø"/>
            </a:pPr>
            <a:r>
              <a:rPr lang="en-US" dirty="0" smtClean="0"/>
              <a:t>Representatives of the people make </a:t>
            </a:r>
            <a:r>
              <a:rPr lang="en-US" dirty="0" smtClean="0">
                <a:solidFill>
                  <a:srgbClr val="FF0000"/>
                </a:solidFill>
              </a:rPr>
              <a:t>laws &amp; levy taxes</a:t>
            </a:r>
          </a:p>
          <a:p>
            <a:pPr>
              <a:buFont typeface="Wingdings" pitchFamily="2" charset="2"/>
              <a:buChar char="Ø"/>
            </a:pPr>
            <a:r>
              <a:rPr lang="en-US" dirty="0" smtClean="0"/>
              <a:t>A </a:t>
            </a:r>
            <a:r>
              <a:rPr lang="en-US" dirty="0" smtClean="0">
                <a:solidFill>
                  <a:srgbClr val="FF0000"/>
                </a:solidFill>
              </a:rPr>
              <a:t>Bill of Rights </a:t>
            </a:r>
            <a:r>
              <a:rPr lang="en-US" dirty="0" smtClean="0"/>
              <a:t>protecting the people</a:t>
            </a:r>
          </a:p>
          <a:p>
            <a:pPr>
              <a:buFont typeface="Wingdings" pitchFamily="2" charset="2"/>
              <a:buChar char="Ø"/>
            </a:pPr>
            <a:r>
              <a:rPr lang="en-US" dirty="0" smtClean="0"/>
              <a:t>Use of </a:t>
            </a:r>
            <a:r>
              <a:rPr lang="en-US" dirty="0" smtClean="0">
                <a:solidFill>
                  <a:srgbClr val="FF0000"/>
                </a:solidFill>
              </a:rPr>
              <a:t>“common law”</a:t>
            </a:r>
          </a:p>
          <a:p>
            <a:pPr>
              <a:buFont typeface="Wingdings" pitchFamily="2" charset="2"/>
              <a:buChar char="Ø"/>
            </a:pPr>
            <a:r>
              <a:rPr lang="en-US" dirty="0" smtClean="0">
                <a:solidFill>
                  <a:srgbClr val="FF0000"/>
                </a:solidFill>
              </a:rPr>
              <a:t>Jury</a:t>
            </a:r>
            <a:r>
              <a:rPr lang="en-US" dirty="0" smtClean="0">
                <a:solidFill>
                  <a:srgbClr val="FFFF00"/>
                </a:solidFill>
              </a:rPr>
              <a:t> </a:t>
            </a:r>
            <a:r>
              <a:rPr lang="en-US" dirty="0" smtClean="0"/>
              <a:t>systems</a:t>
            </a:r>
          </a:p>
          <a:p>
            <a:pPr>
              <a:buFont typeface="Wingdings" pitchFamily="2" charset="2"/>
              <a:buChar char="Ø"/>
            </a:pPr>
            <a:r>
              <a:rPr lang="en-US" dirty="0" smtClean="0"/>
              <a:t>Right to be informed of charge</a:t>
            </a:r>
          </a:p>
          <a:p>
            <a:pPr>
              <a:buFont typeface="Wingdings" pitchFamily="2" charset="2"/>
              <a:buChar char="Ø"/>
            </a:pPr>
            <a:r>
              <a:rPr lang="en-US" dirty="0" smtClean="0"/>
              <a:t>Right to a </a:t>
            </a:r>
            <a:r>
              <a:rPr lang="en-US" dirty="0" smtClean="0">
                <a:solidFill>
                  <a:srgbClr val="FF0000"/>
                </a:solidFill>
              </a:rPr>
              <a:t>“speedy” </a:t>
            </a:r>
            <a:r>
              <a:rPr lang="en-US" dirty="0" smtClean="0"/>
              <a:t>trial</a:t>
            </a:r>
          </a:p>
          <a:p>
            <a:pPr>
              <a:buFont typeface="Wingdings" pitchFamily="2" charset="2"/>
              <a:buChar char="Ø"/>
            </a:pPr>
            <a:r>
              <a:rPr lang="en-US" dirty="0" smtClean="0">
                <a:solidFill>
                  <a:srgbClr val="FF0000"/>
                </a:solidFill>
              </a:rPr>
              <a:t>No cruel/unusual punishment</a:t>
            </a:r>
            <a:endParaRPr lang="en-US" dirty="0">
              <a:solidFill>
                <a:srgbClr val="FF0000"/>
              </a:solidFill>
            </a:endParaRPr>
          </a:p>
        </p:txBody>
      </p:sp>
      <p:pic>
        <p:nvPicPr>
          <p:cNvPr id="6146" name="Picture 2" descr="http://www.google.com/images?q=tbn:SdXCLB1p8lAJ:www.cise.ufl.edu/~dcc/pub/flag/flag6600.gif">
            <a:hlinkClick r:id="rId3"/>
          </p:cNvPr>
          <p:cNvPicPr>
            <a:picLocks noChangeAspect="1" noChangeArrowheads="1"/>
          </p:cNvPicPr>
          <p:nvPr/>
        </p:nvPicPr>
        <p:blipFill>
          <a:blip r:embed="rId4" cstate="print"/>
          <a:srcRect/>
          <a:stretch>
            <a:fillRect/>
          </a:stretch>
        </p:blipFill>
        <p:spPr bwMode="auto">
          <a:xfrm>
            <a:off x="6105650" y="5257800"/>
            <a:ext cx="3038350" cy="1600200"/>
          </a:xfrm>
          <a:prstGeom prst="rect">
            <a:avLst/>
          </a:prstGeom>
          <a:noFill/>
        </p:spPr>
      </p:pic>
      <p:pic>
        <p:nvPicPr>
          <p:cNvPr id="6148" name="Picture 4" descr="http://www.google.com/images?q=tbn:z9CFe7yKJfkJ:islandfox.org/uploaded_images/beagle-706532.jpg">
            <a:hlinkClick r:id="rId5"/>
          </p:cNvPr>
          <p:cNvPicPr>
            <a:picLocks noChangeAspect="1" noChangeArrowheads="1"/>
          </p:cNvPicPr>
          <p:nvPr/>
        </p:nvPicPr>
        <p:blipFill>
          <a:blip r:embed="rId6" cstate="print"/>
          <a:srcRect/>
          <a:stretch>
            <a:fillRect/>
          </a:stretch>
        </p:blipFill>
        <p:spPr bwMode="auto">
          <a:xfrm>
            <a:off x="7391400" y="2743200"/>
            <a:ext cx="1371600"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dirty="0" smtClean="0">
                <a:solidFill>
                  <a:srgbClr val="0070C0"/>
                </a:solidFill>
              </a:rPr>
              <a:t>Similarities to the U.S</a:t>
            </a:r>
            <a:r>
              <a:rPr lang="en-US" b="1" smtClean="0">
                <a:solidFill>
                  <a:srgbClr val="0070C0"/>
                </a:solidFill>
              </a:rPr>
              <a:t>. </a:t>
            </a:r>
            <a:br>
              <a:rPr lang="en-US" b="1" smtClean="0">
                <a:solidFill>
                  <a:srgbClr val="0070C0"/>
                </a:solidFill>
              </a:rPr>
            </a:br>
            <a:r>
              <a:rPr lang="en-US" b="1" smtClean="0">
                <a:solidFill>
                  <a:srgbClr val="00B050"/>
                </a:solidFill>
              </a:rPr>
              <a:t>Is </a:t>
            </a:r>
            <a:r>
              <a:rPr lang="en-US" b="1" dirty="0" smtClean="0">
                <a:solidFill>
                  <a:srgbClr val="00B050"/>
                </a:solidFill>
              </a:rPr>
              <a:t>this a coincidence???</a:t>
            </a:r>
            <a:endParaRPr lang="en-US" b="1" dirty="0">
              <a:solidFill>
                <a:srgbClr val="0070C0"/>
              </a:solidFill>
            </a:endParaRPr>
          </a:p>
        </p:txBody>
      </p:sp>
      <p:sp>
        <p:nvSpPr>
          <p:cNvPr id="3" name="Content Placeholder 2"/>
          <p:cNvSpPr>
            <a:spLocks noGrp="1"/>
          </p:cNvSpPr>
          <p:nvPr>
            <p:ph idx="1"/>
          </p:nvPr>
        </p:nvSpPr>
        <p:spPr>
          <a:xfrm>
            <a:off x="914400" y="838200"/>
            <a:ext cx="7772400" cy="5517360"/>
          </a:xfrm>
        </p:spPr>
        <p:txBody>
          <a:bodyPr/>
          <a:lstStyle/>
          <a:p>
            <a:pPr algn="ctr">
              <a:buNone/>
            </a:pPr>
            <a:r>
              <a:rPr lang="en-US" dirty="0" smtClean="0"/>
              <a:t> </a:t>
            </a:r>
            <a:endParaRPr lang="en-US" b="1" dirty="0" smtClean="0">
              <a:solidFill>
                <a:srgbClr val="00B050"/>
              </a:solidFill>
            </a:endParaRPr>
          </a:p>
          <a:p>
            <a:pPr>
              <a:buFont typeface="Wingdings" pitchFamily="2" charset="2"/>
              <a:buChar char="Ø"/>
            </a:pPr>
            <a:r>
              <a:rPr lang="en-US" dirty="0" smtClean="0"/>
              <a:t>NO, our </a:t>
            </a:r>
            <a:r>
              <a:rPr lang="en-US" b="1" dirty="0" smtClean="0">
                <a:solidFill>
                  <a:srgbClr val="0070C0"/>
                </a:solidFill>
              </a:rPr>
              <a:t>“Founding Fathers” </a:t>
            </a:r>
            <a:r>
              <a:rPr lang="en-US" dirty="0" smtClean="0"/>
              <a:t>who wrote the </a:t>
            </a:r>
            <a:r>
              <a:rPr lang="en-US" dirty="0" smtClean="0">
                <a:solidFill>
                  <a:srgbClr val="FF0000"/>
                </a:solidFill>
              </a:rPr>
              <a:t>U.S.</a:t>
            </a:r>
            <a:r>
              <a:rPr lang="en-US" dirty="0" smtClean="0">
                <a:solidFill>
                  <a:srgbClr val="FFFF00"/>
                </a:solidFill>
              </a:rPr>
              <a:t> </a:t>
            </a:r>
            <a:r>
              <a:rPr lang="en-US" dirty="0" smtClean="0">
                <a:solidFill>
                  <a:srgbClr val="FF0000"/>
                </a:solidFill>
              </a:rPr>
              <a:t>Constitution</a:t>
            </a:r>
            <a:r>
              <a:rPr lang="en-US" dirty="0" smtClean="0">
                <a:solidFill>
                  <a:srgbClr val="FFFF00"/>
                </a:solidFill>
              </a:rPr>
              <a:t> </a:t>
            </a:r>
            <a:r>
              <a:rPr lang="en-US" dirty="0" smtClean="0"/>
              <a:t>were originally </a:t>
            </a:r>
            <a:r>
              <a:rPr lang="en-US" b="1" dirty="0" smtClean="0">
                <a:solidFill>
                  <a:srgbClr val="FF66FF"/>
                </a:solidFill>
              </a:rPr>
              <a:t>British subjects</a:t>
            </a:r>
            <a:r>
              <a:rPr lang="en-US" b="1" dirty="0" smtClean="0"/>
              <a:t> </a:t>
            </a:r>
            <a:r>
              <a:rPr lang="en-US" dirty="0" smtClean="0"/>
              <a:t>raised in the British political &amp; legal tradition during the 1700’s . . . </a:t>
            </a:r>
          </a:p>
          <a:p>
            <a:pPr>
              <a:buFont typeface="Wingdings" pitchFamily="2" charset="2"/>
              <a:buChar char="Ø"/>
            </a:pPr>
            <a:r>
              <a:rPr lang="en-US" dirty="0" smtClean="0"/>
              <a:t>The generation after Parliament’s actions. </a:t>
            </a:r>
            <a:endParaRPr lang="en-US" dirty="0"/>
          </a:p>
        </p:txBody>
      </p:sp>
      <p:pic>
        <p:nvPicPr>
          <p:cNvPr id="5128" name="Picture 8" descr="American Revolution - Signing of the Declaration of Independence, painting by John Trumbull in U.S. Capitol - In Congress, July 4, 1776. The unanimous declaration of the thirteen United States of America."/>
          <p:cNvPicPr>
            <a:picLocks noChangeAspect="1" noChangeArrowheads="1"/>
          </p:cNvPicPr>
          <p:nvPr/>
        </p:nvPicPr>
        <p:blipFill>
          <a:blip r:embed="rId3" cstate="print"/>
          <a:srcRect/>
          <a:stretch>
            <a:fillRect/>
          </a:stretch>
        </p:blipFill>
        <p:spPr bwMode="auto">
          <a:xfrm>
            <a:off x="4800600" y="3732302"/>
            <a:ext cx="4343400" cy="3125697"/>
          </a:xfrm>
          <a:prstGeom prst="rect">
            <a:avLst/>
          </a:prstGeom>
          <a:noFill/>
        </p:spPr>
      </p:pic>
      <p:pic>
        <p:nvPicPr>
          <p:cNvPr id="5132" name="Picture 12" descr="http://www.foundersofamerica.com/images_brs_2/brs_3T_FA_PR_DECL1.jpg">
            <a:hlinkClick r:id="rId4"/>
          </p:cNvPr>
          <p:cNvPicPr>
            <a:picLocks noChangeAspect="1" noChangeArrowheads="1"/>
          </p:cNvPicPr>
          <p:nvPr/>
        </p:nvPicPr>
        <p:blipFill>
          <a:blip r:embed="rId5" cstate="print"/>
          <a:srcRect/>
          <a:stretch>
            <a:fillRect/>
          </a:stretch>
        </p:blipFill>
        <p:spPr bwMode="auto">
          <a:xfrm>
            <a:off x="0" y="3877602"/>
            <a:ext cx="2209800" cy="29803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5132"/>
                                        </p:tgtEl>
                                        <p:attrNameLst>
                                          <p:attrName>style.visibility</p:attrName>
                                        </p:attrNameLst>
                                      </p:cBhvr>
                                      <p:to>
                                        <p:strVal val="visible"/>
                                      </p:to>
                                    </p:set>
                                    <p:animEffect transition="in" filter="box(in)">
                                      <p:cBhvr>
                                        <p:cTn id="24" dur="500"/>
                                        <p:tgtEl>
                                          <p:spTgt spid="5132"/>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128"/>
                                        </p:tgtEl>
                                        <p:attrNameLst>
                                          <p:attrName>style.visibility</p:attrName>
                                        </p:attrNameLst>
                                      </p:cBhvr>
                                      <p:to>
                                        <p:strVal val="visible"/>
                                      </p:to>
                                    </p:set>
                                    <p:animEffect transition="in" filter="box(in)">
                                      <p:cBhvr>
                                        <p:cTn id="29" dur="500"/>
                                        <p:tgtEl>
                                          <p:spTgt spid="5128"/>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Enlightenment </a:t>
            </a:r>
            <a:endParaRPr lang="en-US" dirty="0"/>
          </a:p>
        </p:txBody>
      </p:sp>
      <p:sp>
        <p:nvSpPr>
          <p:cNvPr id="3" name="Content Placeholder 2"/>
          <p:cNvSpPr>
            <a:spLocks noGrp="1"/>
          </p:cNvSpPr>
          <p:nvPr>
            <p:ph sz="quarter" idx="1"/>
          </p:nvPr>
        </p:nvSpPr>
        <p:spPr>
          <a:xfrm>
            <a:off x="0" y="1527048"/>
            <a:ext cx="9144000" cy="5102352"/>
          </a:xfrm>
        </p:spPr>
        <p:txBody>
          <a:bodyPr/>
          <a:lstStyle/>
          <a:p>
            <a:endParaRPr lang="en-US" dirty="0" smtClean="0"/>
          </a:p>
          <a:p>
            <a:r>
              <a:rPr lang="en-US" dirty="0" smtClean="0"/>
              <a:t>How did British political &amp; legal system by the late        17</a:t>
            </a:r>
            <a:r>
              <a:rPr lang="en-US" baseline="30000" dirty="0" smtClean="0"/>
              <a:t>th</a:t>
            </a:r>
            <a:r>
              <a:rPr lang="en-US" dirty="0" smtClean="0"/>
              <a:t> century, as well as John Locke &amp; thinkers of the Enlightenment influence our “Founding Fathers” who created the Constitution of the United States?</a:t>
            </a:r>
          </a:p>
        </p:txBody>
      </p:sp>
      <p:pic>
        <p:nvPicPr>
          <p:cNvPr id="4" name="Picture 2" descr="http://www.constitution.org/img/montesquieu.jpg"/>
          <p:cNvPicPr>
            <a:picLocks noChangeAspect="1" noChangeArrowheads="1"/>
          </p:cNvPicPr>
          <p:nvPr/>
        </p:nvPicPr>
        <p:blipFill>
          <a:blip r:embed="rId2" cstate="print"/>
          <a:srcRect/>
          <a:stretch>
            <a:fillRect/>
          </a:stretch>
        </p:blipFill>
        <p:spPr bwMode="auto">
          <a:xfrm>
            <a:off x="0" y="4350683"/>
            <a:ext cx="1905000" cy="2507317"/>
          </a:xfrm>
          <a:prstGeom prst="rect">
            <a:avLst/>
          </a:prstGeom>
          <a:noFill/>
        </p:spPr>
      </p:pic>
      <p:pic>
        <p:nvPicPr>
          <p:cNvPr id="5" name="Picture 2" descr="http://www.geocities.com/Athens/7308/portrt.jpg"/>
          <p:cNvPicPr>
            <a:picLocks noChangeAspect="1" noChangeArrowheads="1"/>
          </p:cNvPicPr>
          <p:nvPr/>
        </p:nvPicPr>
        <p:blipFill>
          <a:blip r:embed="rId3" cstate="print"/>
          <a:srcRect/>
          <a:stretch>
            <a:fillRect/>
          </a:stretch>
        </p:blipFill>
        <p:spPr bwMode="auto">
          <a:xfrm>
            <a:off x="7239000" y="0"/>
            <a:ext cx="1905000" cy="2047875"/>
          </a:xfrm>
          <a:prstGeom prst="rect">
            <a:avLst/>
          </a:prstGeom>
          <a:noFill/>
        </p:spPr>
      </p:pic>
      <p:pic>
        <p:nvPicPr>
          <p:cNvPr id="6" name="Picture 2" descr="http://www.lucidcafe.com/library/96jun/96jungifs/rousseau3.gif"/>
          <p:cNvPicPr>
            <a:picLocks noChangeAspect="1" noChangeArrowheads="1"/>
          </p:cNvPicPr>
          <p:nvPr/>
        </p:nvPicPr>
        <p:blipFill>
          <a:blip r:embed="rId4" cstate="print"/>
          <a:srcRect/>
          <a:stretch>
            <a:fillRect/>
          </a:stretch>
        </p:blipFill>
        <p:spPr bwMode="auto">
          <a:xfrm>
            <a:off x="7315200" y="4301067"/>
            <a:ext cx="1828799" cy="2556933"/>
          </a:xfrm>
          <a:prstGeom prst="rect">
            <a:avLst/>
          </a:prstGeom>
          <a:noFill/>
        </p:spPr>
      </p:pic>
      <p:pic>
        <p:nvPicPr>
          <p:cNvPr id="7" name="Picture 8" descr="American Revolution - Signing of the Declaration of Independence, painting by John Trumbull in U.S. Capitol - In Congress, July 4, 1776. The unanimous declaration of the thirteen United States of America."/>
          <p:cNvPicPr>
            <a:picLocks noChangeAspect="1" noChangeArrowheads="1"/>
          </p:cNvPicPr>
          <p:nvPr/>
        </p:nvPicPr>
        <p:blipFill>
          <a:blip r:embed="rId5" cstate="print"/>
          <a:srcRect/>
          <a:stretch>
            <a:fillRect/>
          </a:stretch>
        </p:blipFill>
        <p:spPr bwMode="auto">
          <a:xfrm>
            <a:off x="2971800" y="4343400"/>
            <a:ext cx="3464560" cy="2362200"/>
          </a:xfrm>
          <a:prstGeom prst="rect">
            <a:avLst/>
          </a:prstGeom>
          <a:noFill/>
        </p:spPr>
      </p:pic>
      <p:pic>
        <p:nvPicPr>
          <p:cNvPr id="8" name="Picture 2" descr="http://www.iep.utm.edu/images/locke.jpg"/>
          <p:cNvPicPr>
            <a:picLocks noChangeAspect="1" noChangeArrowheads="1"/>
          </p:cNvPicPr>
          <p:nvPr/>
        </p:nvPicPr>
        <p:blipFill>
          <a:blip r:embed="rId6" cstate="print"/>
          <a:srcRect/>
          <a:stretch>
            <a:fillRect/>
          </a:stretch>
        </p:blipFill>
        <p:spPr bwMode="auto">
          <a:xfrm>
            <a:off x="0" y="0"/>
            <a:ext cx="1752600" cy="2057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b="1" dirty="0" smtClean="0"/>
              <a:t>New Ideas on Government</a:t>
            </a:r>
            <a:endParaRPr lang="en-US" b="1" dirty="0"/>
          </a:p>
        </p:txBody>
      </p:sp>
      <p:sp>
        <p:nvSpPr>
          <p:cNvPr id="3" name="Content Placeholder 2"/>
          <p:cNvSpPr>
            <a:spLocks noGrp="1"/>
          </p:cNvSpPr>
          <p:nvPr>
            <p:ph sz="quarter" idx="1"/>
          </p:nvPr>
        </p:nvSpPr>
        <p:spPr>
          <a:xfrm>
            <a:off x="457200" y="1066800"/>
            <a:ext cx="8229600" cy="5059363"/>
          </a:xfrm>
        </p:spPr>
        <p:txBody>
          <a:bodyPr/>
          <a:lstStyle/>
          <a:p>
            <a:pPr>
              <a:buNone/>
            </a:pPr>
            <a:endParaRPr lang="en-US" dirty="0" smtClean="0">
              <a:solidFill>
                <a:srgbClr val="FF0000"/>
              </a:solidFill>
            </a:endParaRPr>
          </a:p>
          <a:p>
            <a:pPr>
              <a:buNone/>
            </a:pPr>
            <a:r>
              <a:rPr lang="en-US" b="1" u="sng" dirty="0" smtClean="0">
                <a:solidFill>
                  <a:srgbClr val="FF0000"/>
                </a:solidFill>
              </a:rPr>
              <a:t>Thomas Hobbes </a:t>
            </a:r>
            <a:r>
              <a:rPr lang="en-US" dirty="0" smtClean="0"/>
              <a:t>(1588-1679)</a:t>
            </a:r>
          </a:p>
          <a:p>
            <a:r>
              <a:rPr lang="en-US" dirty="0" smtClean="0"/>
              <a:t>English philosopher</a:t>
            </a:r>
          </a:p>
          <a:p>
            <a:r>
              <a:rPr lang="en-US" b="1" dirty="0" smtClean="0">
                <a:solidFill>
                  <a:srgbClr val="7030A0"/>
                </a:solidFill>
              </a:rPr>
              <a:t>Wrote </a:t>
            </a:r>
            <a:r>
              <a:rPr lang="en-US" b="1" u="sng" dirty="0" smtClean="0">
                <a:solidFill>
                  <a:srgbClr val="7030A0"/>
                </a:solidFill>
              </a:rPr>
              <a:t>Leviathan</a:t>
            </a:r>
            <a:r>
              <a:rPr lang="en-US" b="1" dirty="0" smtClean="0">
                <a:solidFill>
                  <a:srgbClr val="7030A0"/>
                </a:solidFill>
              </a:rPr>
              <a:t> (1651)</a:t>
            </a:r>
          </a:p>
          <a:p>
            <a:r>
              <a:rPr lang="en-US" b="1" i="1" dirty="0" smtClean="0">
                <a:solidFill>
                  <a:srgbClr val="00B050"/>
                </a:solidFill>
              </a:rPr>
              <a:t>Selfishness &amp; greed of humans</a:t>
            </a:r>
          </a:p>
          <a:p>
            <a:r>
              <a:rPr lang="en-US" b="1" i="1" dirty="0" smtClean="0">
                <a:solidFill>
                  <a:srgbClr val="00B0F0"/>
                </a:solidFill>
              </a:rPr>
              <a:t>The “social contract”</a:t>
            </a:r>
          </a:p>
          <a:p>
            <a:r>
              <a:rPr lang="en-US" dirty="0" smtClean="0"/>
              <a:t>Supported </a:t>
            </a:r>
            <a:r>
              <a:rPr lang="en-US" b="1" dirty="0" smtClean="0">
                <a:solidFill>
                  <a:srgbClr val="FF0000"/>
                </a:solidFill>
              </a:rPr>
              <a:t>absolute monarchy </a:t>
            </a:r>
            <a:r>
              <a:rPr lang="en-US" dirty="0" smtClean="0"/>
              <a:t>to maintain order &amp; a stable </a:t>
            </a:r>
            <a:r>
              <a:rPr lang="en-US" smtClean="0"/>
              <a:t>society if need be</a:t>
            </a:r>
            <a:endParaRPr lang="en-US" dirty="0" smtClean="0"/>
          </a:p>
          <a:p>
            <a:r>
              <a:rPr lang="en-US" dirty="0" smtClean="0"/>
              <a:t>People keep right to protect their lives</a:t>
            </a:r>
            <a:endParaRPr lang="en-US" dirty="0"/>
          </a:p>
        </p:txBody>
      </p:sp>
      <p:pic>
        <p:nvPicPr>
          <p:cNvPr id="115714" name="Picture 2" descr="http://oregonstate.edu/instruct/phl302/images/hobbes.jpe"/>
          <p:cNvPicPr>
            <a:picLocks noChangeAspect="1" noChangeArrowheads="1"/>
          </p:cNvPicPr>
          <p:nvPr/>
        </p:nvPicPr>
        <p:blipFill>
          <a:blip r:embed="rId3" cstate="print"/>
          <a:srcRect/>
          <a:stretch>
            <a:fillRect/>
          </a:stretch>
        </p:blipFill>
        <p:spPr bwMode="auto">
          <a:xfrm>
            <a:off x="6400800" y="914400"/>
            <a:ext cx="2552700" cy="31051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heckerboard(across)">
                                      <p:cBhvr>
                                        <p:cTn id="28" dur="500"/>
                                        <p:tgtEl>
                                          <p:spTgt spid="3">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checkerboard(across)">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Image - Leviathan"/>
          <p:cNvPicPr>
            <a:picLocks noGrp="1" noChangeAspect="1" noChangeArrowheads="1"/>
          </p:cNvPicPr>
          <p:nvPr>
            <p:ph sz="quarter" idx="1"/>
          </p:nvPr>
        </p:nvPicPr>
        <p:blipFill>
          <a:blip r:embed="rId3" cstate="print"/>
          <a:srcRect/>
          <a:stretch>
            <a:fillRect/>
          </a:stretch>
        </p:blipFill>
        <p:spPr bwMode="auto">
          <a:xfrm>
            <a:off x="3276600" y="0"/>
            <a:ext cx="5867400" cy="10401300"/>
          </a:xfrm>
          <a:prstGeom prst="rect">
            <a:avLst/>
          </a:prstGeom>
          <a:noFill/>
        </p:spPr>
      </p:pic>
      <p:sp>
        <p:nvSpPr>
          <p:cNvPr id="5" name="TextBox 4"/>
          <p:cNvSpPr txBox="1"/>
          <p:nvPr/>
        </p:nvSpPr>
        <p:spPr>
          <a:xfrm>
            <a:off x="0" y="2057400"/>
            <a:ext cx="3419526" cy="1138773"/>
          </a:xfrm>
          <a:prstGeom prst="rect">
            <a:avLst/>
          </a:prstGeom>
          <a:noFill/>
        </p:spPr>
        <p:txBody>
          <a:bodyPr wrap="none" rtlCol="0">
            <a:spAutoFit/>
          </a:bodyPr>
          <a:lstStyle/>
          <a:p>
            <a:pPr algn="ctr"/>
            <a:r>
              <a:rPr lang="en-US" sz="3400" dirty="0" smtClean="0">
                <a:solidFill>
                  <a:srgbClr val="FF0000"/>
                </a:solidFill>
              </a:rPr>
              <a:t>Thomas Hobbes’</a:t>
            </a:r>
          </a:p>
          <a:p>
            <a:pPr algn="ctr"/>
            <a:r>
              <a:rPr lang="en-US" sz="3400" dirty="0" smtClean="0">
                <a:solidFill>
                  <a:srgbClr val="FF0000"/>
                </a:solidFill>
              </a:rPr>
              <a:t>“Leviathan”</a:t>
            </a:r>
            <a:endParaRPr lang="en-US" sz="34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b="1" dirty="0" smtClean="0"/>
              <a:t>New Ideas on Government</a:t>
            </a:r>
            <a:endParaRPr lang="en-US" b="1" dirty="0"/>
          </a:p>
        </p:txBody>
      </p:sp>
      <p:sp>
        <p:nvSpPr>
          <p:cNvPr id="3" name="Content Placeholder 2"/>
          <p:cNvSpPr>
            <a:spLocks noGrp="1"/>
          </p:cNvSpPr>
          <p:nvPr>
            <p:ph sz="quarter" idx="1"/>
          </p:nvPr>
        </p:nvSpPr>
        <p:spPr>
          <a:xfrm>
            <a:off x="457200" y="914400"/>
            <a:ext cx="8229600" cy="5211763"/>
          </a:xfrm>
        </p:spPr>
        <p:txBody>
          <a:bodyPr>
            <a:normAutofit fontScale="92500" lnSpcReduction="10000"/>
          </a:bodyPr>
          <a:lstStyle/>
          <a:p>
            <a:pPr>
              <a:buNone/>
            </a:pPr>
            <a:endParaRPr lang="en-US" dirty="0" smtClean="0">
              <a:solidFill>
                <a:srgbClr val="0070C0"/>
              </a:solidFill>
            </a:endParaRPr>
          </a:p>
          <a:p>
            <a:pPr>
              <a:buNone/>
            </a:pPr>
            <a:r>
              <a:rPr lang="en-US" b="1" dirty="0" smtClean="0">
                <a:solidFill>
                  <a:srgbClr val="0070C0"/>
                </a:solidFill>
              </a:rPr>
              <a:t>John Locke </a:t>
            </a:r>
            <a:r>
              <a:rPr lang="en-US" dirty="0" smtClean="0"/>
              <a:t>(1632-1704)</a:t>
            </a:r>
          </a:p>
          <a:p>
            <a:r>
              <a:rPr lang="en-US" dirty="0" smtClean="0"/>
              <a:t>English scholar &amp; philosopher</a:t>
            </a:r>
          </a:p>
          <a:p>
            <a:r>
              <a:rPr lang="en-US" dirty="0" smtClean="0"/>
              <a:t>Wrote </a:t>
            </a:r>
            <a:r>
              <a:rPr lang="en-US" b="1" u="sng" dirty="0" smtClean="0">
                <a:solidFill>
                  <a:srgbClr val="7030A0"/>
                </a:solidFill>
              </a:rPr>
              <a:t>Two Treatises of Government </a:t>
            </a:r>
          </a:p>
          <a:p>
            <a:pPr>
              <a:buNone/>
            </a:pPr>
            <a:r>
              <a:rPr lang="en-US" b="1" dirty="0" smtClean="0">
                <a:solidFill>
                  <a:srgbClr val="7030A0"/>
                </a:solidFill>
              </a:rPr>
              <a:t>                                 (1690)</a:t>
            </a:r>
          </a:p>
          <a:p>
            <a:r>
              <a:rPr lang="en-US" dirty="0" smtClean="0"/>
              <a:t>Through the </a:t>
            </a:r>
            <a:r>
              <a:rPr lang="en-US" b="1" i="1" dirty="0" smtClean="0">
                <a:solidFill>
                  <a:srgbClr val="EF29D3"/>
                </a:solidFill>
              </a:rPr>
              <a:t>“social contract”, </a:t>
            </a:r>
          </a:p>
          <a:p>
            <a:pPr algn="ctr">
              <a:buNone/>
            </a:pPr>
            <a:r>
              <a:rPr lang="en-US" i="1" dirty="0" smtClean="0"/>
              <a:t>    </a:t>
            </a:r>
            <a:r>
              <a:rPr lang="en-US" dirty="0" smtClean="0"/>
              <a:t>people grant </a:t>
            </a:r>
            <a:r>
              <a:rPr lang="en-US" dirty="0" err="1" smtClean="0"/>
              <a:t>gov’t</a:t>
            </a:r>
            <a:r>
              <a:rPr lang="en-US" dirty="0" smtClean="0"/>
              <a:t> power to keep order &amp; protect their rights</a:t>
            </a:r>
          </a:p>
          <a:p>
            <a:r>
              <a:rPr lang="en-US" dirty="0" smtClean="0"/>
              <a:t>People have </a:t>
            </a:r>
            <a:r>
              <a:rPr lang="en-US" b="1" dirty="0" smtClean="0"/>
              <a:t>“</a:t>
            </a:r>
            <a:r>
              <a:rPr lang="en-US" b="1" dirty="0" smtClean="0">
                <a:solidFill>
                  <a:srgbClr val="FF0000"/>
                </a:solidFill>
              </a:rPr>
              <a:t>natural rights</a:t>
            </a:r>
            <a:r>
              <a:rPr lang="en-US" b="1" dirty="0" smtClean="0"/>
              <a:t>”</a:t>
            </a:r>
          </a:p>
          <a:p>
            <a:pPr algn="ctr">
              <a:buNone/>
            </a:pPr>
            <a:r>
              <a:rPr lang="en-US" dirty="0" smtClean="0"/>
              <a:t>(life, liberty &amp; property)</a:t>
            </a:r>
          </a:p>
          <a:p>
            <a:r>
              <a:rPr lang="en-US" dirty="0" smtClean="0"/>
              <a:t>People can </a:t>
            </a:r>
            <a:r>
              <a:rPr lang="en-US" b="1" dirty="0" smtClean="0">
                <a:solidFill>
                  <a:srgbClr val="00B050"/>
                </a:solidFill>
              </a:rPr>
              <a:t>change</a:t>
            </a:r>
            <a:r>
              <a:rPr lang="en-US" dirty="0" smtClean="0"/>
              <a:t> the government if it fails to protect those rights…even by rebellion</a:t>
            </a:r>
          </a:p>
          <a:p>
            <a:endParaRPr lang="en-US" dirty="0"/>
          </a:p>
        </p:txBody>
      </p:sp>
      <p:pic>
        <p:nvPicPr>
          <p:cNvPr id="114690" name="Picture 2" descr="http://www.iep.utm.edu/images/locke.jpg"/>
          <p:cNvPicPr>
            <a:picLocks noChangeAspect="1" noChangeArrowheads="1"/>
          </p:cNvPicPr>
          <p:nvPr/>
        </p:nvPicPr>
        <p:blipFill>
          <a:blip r:embed="rId3" cstate="print"/>
          <a:srcRect/>
          <a:stretch>
            <a:fillRect/>
          </a:stretch>
        </p:blipFill>
        <p:spPr bwMode="auto">
          <a:xfrm>
            <a:off x="7200900" y="762000"/>
            <a:ext cx="1943100" cy="27146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checkerboard(across)">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heckerboard(across)">
                                      <p:cBhvr>
                                        <p:cTn id="29" dur="500"/>
                                        <p:tgtEl>
                                          <p:spTgt spid="3">
                                            <p:txEl>
                                              <p:pRg st="7" end="7"/>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across)">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checkerboard(across)">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Human Understanding . . . </a:t>
            </a:r>
            <a:endParaRPr lang="en-US" dirty="0"/>
          </a:p>
        </p:txBody>
      </p:sp>
      <p:sp>
        <p:nvSpPr>
          <p:cNvPr id="3" name="Content Placeholder 2"/>
          <p:cNvSpPr>
            <a:spLocks noGrp="1"/>
          </p:cNvSpPr>
          <p:nvPr>
            <p:ph sz="quarter" idx="1"/>
          </p:nvPr>
        </p:nvSpPr>
        <p:spPr>
          <a:xfrm>
            <a:off x="301752" y="1371600"/>
            <a:ext cx="8503920" cy="4953000"/>
          </a:xfrm>
        </p:spPr>
        <p:txBody>
          <a:bodyPr/>
          <a:lstStyle/>
          <a:p>
            <a:r>
              <a:rPr lang="en-US" dirty="0" smtClean="0"/>
              <a:t>“tabula rasa” – all knowledge is learned through experience, not innate.  Importance of education.</a:t>
            </a:r>
          </a:p>
          <a:p>
            <a:endParaRPr lang="en-US" dirty="0"/>
          </a:p>
          <a:p>
            <a:r>
              <a:rPr lang="en-US" dirty="0"/>
              <a:t>By calling the mind a blank sheet of paper, Locke means to claim that the mind at birth contains no ideas. Experience must then "write" on the mind by furnishing it with ideas</a:t>
            </a:r>
            <a:r>
              <a:rPr lang="en-US" dirty="0" smtClean="0"/>
              <a:t>.</a:t>
            </a:r>
          </a:p>
          <a:p>
            <a:endParaRPr lang="en-US" dirty="0" smtClean="0"/>
          </a:p>
          <a:p>
            <a:pPr marL="0" indent="0">
              <a:buNone/>
            </a:pPr>
            <a:endParaRPr lang="en-US" dirty="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29200" y="4070884"/>
            <a:ext cx="3943350" cy="256804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396626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09600"/>
          </a:xfrm>
        </p:spPr>
        <p:txBody>
          <a:bodyPr/>
          <a:lstStyle/>
          <a:p>
            <a:r>
              <a:rPr lang="en-US" dirty="0" smtClean="0"/>
              <a:t>Hobbes or Locke?</a:t>
            </a:r>
            <a:endParaRPr lang="en-US" dirty="0"/>
          </a:p>
        </p:txBody>
      </p:sp>
      <p:sp>
        <p:nvSpPr>
          <p:cNvPr id="3" name="Content Placeholder 2"/>
          <p:cNvSpPr>
            <a:spLocks noGrp="1"/>
          </p:cNvSpPr>
          <p:nvPr>
            <p:ph sz="quarter" idx="1"/>
          </p:nvPr>
        </p:nvSpPr>
        <p:spPr>
          <a:xfrm>
            <a:off x="0" y="1295400"/>
            <a:ext cx="9372600" cy="5334000"/>
          </a:xfrm>
        </p:spPr>
        <p:txBody>
          <a:bodyPr>
            <a:normAutofit lnSpcReduction="10000"/>
          </a:bodyPr>
          <a:lstStyle/>
          <a:p>
            <a:pPr marL="514350" indent="-514350">
              <a:buFont typeface="+mj-lt"/>
              <a:buAutoNum type="arabicPeriod"/>
            </a:pPr>
            <a:r>
              <a:rPr lang="en-US" dirty="0" smtClean="0"/>
              <a:t>The “social contract” grants the ruler absolute power</a:t>
            </a:r>
          </a:p>
          <a:p>
            <a:pPr marL="514350" indent="-514350">
              <a:buFont typeface="+mj-lt"/>
              <a:buAutoNum type="arabicPeriod"/>
            </a:pPr>
            <a:r>
              <a:rPr lang="en-US" dirty="0" smtClean="0"/>
              <a:t>Without absolute rule there is anarchy</a:t>
            </a:r>
          </a:p>
          <a:p>
            <a:pPr marL="514350" indent="-514350">
              <a:buFont typeface="+mj-lt"/>
              <a:buAutoNum type="arabicPeriod"/>
            </a:pPr>
            <a:r>
              <a:rPr lang="en-US" dirty="0" smtClean="0"/>
              <a:t>Wrote </a:t>
            </a:r>
            <a:r>
              <a:rPr lang="en-US" u="sng" dirty="0" smtClean="0"/>
              <a:t>Two </a:t>
            </a:r>
            <a:r>
              <a:rPr lang="en-US" u="sng" dirty="0" err="1" smtClean="0"/>
              <a:t>Treatisies</a:t>
            </a:r>
            <a:r>
              <a:rPr lang="en-US" u="sng" dirty="0" smtClean="0"/>
              <a:t> of Government</a:t>
            </a:r>
            <a:endParaRPr lang="en-US" dirty="0" smtClean="0"/>
          </a:p>
          <a:p>
            <a:pPr marL="514350" indent="-514350">
              <a:buFont typeface="+mj-lt"/>
              <a:buAutoNum type="arabicPeriod"/>
            </a:pPr>
            <a:r>
              <a:rPr lang="en-US" dirty="0" smtClean="0"/>
              <a:t>Wrote </a:t>
            </a:r>
            <a:r>
              <a:rPr lang="en-US" u="sng" dirty="0" smtClean="0"/>
              <a:t>Leviathan</a:t>
            </a:r>
            <a:endParaRPr lang="en-US" dirty="0" smtClean="0"/>
          </a:p>
          <a:p>
            <a:pPr marL="514350" indent="-514350">
              <a:buFont typeface="+mj-lt"/>
              <a:buAutoNum type="arabicPeriod"/>
            </a:pPr>
            <a:r>
              <a:rPr lang="en-US" dirty="0" smtClean="0"/>
              <a:t>People should give up only some of their rights for order</a:t>
            </a:r>
          </a:p>
          <a:p>
            <a:pPr marL="514350" indent="-514350">
              <a:buFont typeface="+mj-lt"/>
              <a:buAutoNum type="arabicPeriod"/>
            </a:pPr>
            <a:r>
              <a:rPr lang="en-US" dirty="0" smtClean="0"/>
              <a:t>People sacrifice their rights for order &amp; protection</a:t>
            </a:r>
          </a:p>
          <a:p>
            <a:pPr marL="514350" indent="-514350">
              <a:buFont typeface="+mj-lt"/>
              <a:buAutoNum type="arabicPeriod"/>
            </a:pPr>
            <a:r>
              <a:rPr lang="en-US" dirty="0" smtClean="0"/>
              <a:t>The “social contract” is where people grant the </a:t>
            </a:r>
            <a:r>
              <a:rPr lang="en-US" dirty="0" err="1" smtClean="0"/>
              <a:t>gov’t</a:t>
            </a:r>
            <a:r>
              <a:rPr lang="en-US" dirty="0" smtClean="0"/>
              <a:t> power to establish order &amp; protection</a:t>
            </a:r>
          </a:p>
          <a:p>
            <a:pPr marL="514350" indent="-514350">
              <a:buFont typeface="+mj-lt"/>
              <a:buAutoNum type="arabicPeriod"/>
            </a:pPr>
            <a:r>
              <a:rPr lang="en-US" dirty="0" smtClean="0"/>
              <a:t>People are entitled to “natural rights” (</a:t>
            </a:r>
            <a:r>
              <a:rPr lang="en-US" dirty="0" err="1" smtClean="0"/>
              <a:t>life,liberty,property</a:t>
            </a:r>
            <a:r>
              <a:rPr lang="en-US" dirty="0" smtClean="0"/>
              <a:t>)</a:t>
            </a:r>
          </a:p>
          <a:p>
            <a:pPr marL="514350" indent="-514350">
              <a:buFont typeface="+mj-lt"/>
              <a:buAutoNum type="arabicPeriod"/>
            </a:pPr>
            <a:r>
              <a:rPr lang="en-US" dirty="0" smtClean="0"/>
              <a:t>People only keep the right to protect their lives.</a:t>
            </a:r>
          </a:p>
          <a:p>
            <a:pPr marL="514350" indent="-514350">
              <a:buFont typeface="+mj-lt"/>
              <a:buAutoNum type="arabicPeriod"/>
            </a:pPr>
            <a:r>
              <a:rPr lang="en-US" dirty="0" smtClean="0"/>
              <a:t>People have the right to replace an </a:t>
            </a:r>
            <a:r>
              <a:rPr lang="en-US" smtClean="0"/>
              <a:t>ineffective ruler</a:t>
            </a: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908</TotalTime>
  <Words>1156</Words>
  <Application>Microsoft Office PowerPoint</Application>
  <PresentationFormat>On-screen Show (4:3)</PresentationFormat>
  <Paragraphs>162</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ENGLAND &amp; THE UNITED STATES</vt:lpstr>
      <vt:lpstr>Similarities to the U.S.</vt:lpstr>
      <vt:lpstr>Similarities to the U.S.  Is this a coincidence???</vt:lpstr>
      <vt:lpstr>Impact of Enlightenment </vt:lpstr>
      <vt:lpstr>New Ideas on Government</vt:lpstr>
      <vt:lpstr>Slide 6</vt:lpstr>
      <vt:lpstr>New Ideas on Government</vt:lpstr>
      <vt:lpstr>On Human Understanding . . . </vt:lpstr>
      <vt:lpstr>Hobbes or Locke?</vt:lpstr>
      <vt:lpstr>Who’s Ideas?   What document?</vt:lpstr>
      <vt:lpstr>The Enlightenment</vt:lpstr>
      <vt:lpstr>The Enlightenment</vt:lpstr>
      <vt:lpstr>Enlightenment Ideas</vt:lpstr>
      <vt:lpstr>Slide 14</vt:lpstr>
      <vt:lpstr>The Enlightenment</vt:lpstr>
      <vt:lpstr>Baron de Montesquieu  (1689-1755)</vt:lpstr>
      <vt:lpstr> Francois Arouet – “Voltaire” (1694-1778)</vt:lpstr>
      <vt:lpstr>Jean Jacques Rousseau (1712-1778)</vt:lpstr>
      <vt:lpstr>Olympe De Gouges  &amp;  Mary Wollstonecraft</vt:lpstr>
    </vt:vector>
  </TitlesOfParts>
  <Company>Jackson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Monarchy</dc:title>
  <dc:creator>gregas</dc:creator>
  <cp:lastModifiedBy>admin</cp:lastModifiedBy>
  <cp:revision>66</cp:revision>
  <dcterms:created xsi:type="dcterms:W3CDTF">2007-10-31T21:58:11Z</dcterms:created>
  <dcterms:modified xsi:type="dcterms:W3CDTF">2016-12-08T19:05:57Z</dcterms:modified>
</cp:coreProperties>
</file>