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1"/>
  </p:notesMasterIdLst>
  <p:sldIdLst>
    <p:sldId id="272" r:id="rId2"/>
    <p:sldId id="274" r:id="rId3"/>
    <p:sldId id="275" r:id="rId4"/>
    <p:sldId id="273" r:id="rId5"/>
    <p:sldId id="258" r:id="rId6"/>
    <p:sldId id="265" r:id="rId7"/>
    <p:sldId id="259" r:id="rId8"/>
    <p:sldId id="278" r:id="rId9"/>
    <p:sldId id="268" r:id="rId10"/>
    <p:sldId id="277" r:id="rId11"/>
    <p:sldId id="260" r:id="rId12"/>
    <p:sldId id="263" r:id="rId13"/>
    <p:sldId id="269" r:id="rId14"/>
    <p:sldId id="276" r:id="rId15"/>
    <p:sldId id="266" r:id="rId16"/>
    <p:sldId id="264" r:id="rId17"/>
    <p:sldId id="262" r:id="rId18"/>
    <p:sldId id="261" r:id="rId19"/>
    <p:sldId id="270" r:id="rId20"/>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FF81"/>
    <a:srgbClr val="EF29D3"/>
    <a:srgbClr val="99EA08"/>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65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6688" y="0"/>
            <a:ext cx="3041650" cy="465138"/>
          </a:xfrm>
          <a:prstGeom prst="rect">
            <a:avLst/>
          </a:prstGeom>
        </p:spPr>
        <p:txBody>
          <a:bodyPr vert="horz" lIns="91440" tIns="45720" rIns="91440" bIns="45720" rtlCol="0"/>
          <a:lstStyle>
            <a:lvl1pPr algn="r">
              <a:defRPr sz="1200"/>
            </a:lvl1pPr>
          </a:lstStyle>
          <a:p>
            <a:fld id="{9455BA25-0D64-4C55-BB50-C802A343AD93}" type="datetimeFigureOut">
              <a:rPr lang="en-US" smtClean="0"/>
              <a:pPr/>
              <a:t>12/8/2016</a:t>
            </a:fld>
            <a:endParaRPr lang="en-US"/>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9600"/>
            <a:ext cx="5616575" cy="41878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200"/>
            <a:ext cx="304165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6688" y="8839200"/>
            <a:ext cx="3041650" cy="465138"/>
          </a:xfrm>
          <a:prstGeom prst="rect">
            <a:avLst/>
          </a:prstGeom>
        </p:spPr>
        <p:txBody>
          <a:bodyPr vert="horz" lIns="91440" tIns="45720" rIns="91440" bIns="45720" rtlCol="0" anchor="b"/>
          <a:lstStyle>
            <a:lvl1pPr algn="r">
              <a:defRPr sz="1200"/>
            </a:lvl1pPr>
          </a:lstStyle>
          <a:p>
            <a:fld id="{CD797027-BF92-4D3B-8E74-35ED74AABD83}" type="slidenum">
              <a:rPr lang="en-US" smtClean="0"/>
              <a:pPr/>
              <a:t>‹#›</a:t>
            </a:fld>
            <a:endParaRPr lang="en-US"/>
          </a:p>
        </p:txBody>
      </p:sp>
    </p:spTree>
    <p:extLst>
      <p:ext uri="{BB962C8B-B14F-4D97-AF65-F5344CB8AC3E}">
        <p14:creationId xmlns="" xmlns:p14="http://schemas.microsoft.com/office/powerpoint/2010/main" val="3154905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1AAD6B0-7F34-4646-857E-AF178BA2BA38}"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797027-BF92-4D3B-8E74-35ED74AABD83}" type="slidenum">
              <a:rPr lang="en-US" smtClean="0"/>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797027-BF92-4D3B-8E74-35ED74AABD83}" type="slidenum">
              <a:rPr lang="en-US" smtClean="0"/>
              <a:pPr/>
              <a:t>15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797027-BF92-4D3B-8E74-35ED74AABD83}" type="slidenum">
              <a:rPr lang="en-US" smtClean="0"/>
              <a:pPr/>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797027-BF92-4D3B-8E74-35ED74AABD83}" type="slidenum">
              <a:rPr lang="en-US" smtClean="0"/>
              <a:pPr/>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797027-BF92-4D3B-8E74-35ED74AABD83}" type="slidenum">
              <a:rPr lang="en-US" smtClean="0"/>
              <a:pPr/>
              <a:t>18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797027-BF92-4D3B-8E74-35ED74AABD83}"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1AAD6B0-7F34-4646-857E-AF178BA2BA38}"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1AAD6B0-7F34-4646-857E-AF178BA2BA38}"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797027-BF92-4D3B-8E74-35ED74AABD83}"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797027-BF92-4D3B-8E74-35ED74AABD83}"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797027-BF92-4D3B-8E74-35ED74AABD83}"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797027-BF92-4D3B-8E74-35ED74AABD83}"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797027-BF92-4D3B-8E74-35ED74AABD83}" type="slidenum">
              <a:rPr lang="en-US" smtClean="0"/>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797027-BF92-4D3B-8E74-35ED74AABD83}"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BCC015EF-AB65-4E5F-806A-4944F5140E85}" type="datetimeFigureOut">
              <a:rPr lang="en-US" smtClean="0"/>
              <a:pPr/>
              <a:t>12/8/2016</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5908A5F-7EB2-4BE4-BB8F-C5AFF8A13035}"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C015EF-AB65-4E5F-806A-4944F5140E85}" type="datetimeFigureOut">
              <a:rPr lang="en-US" smtClean="0"/>
              <a:pPr/>
              <a:t>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908A5F-7EB2-4BE4-BB8F-C5AFF8A1303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5908A5F-7EB2-4BE4-BB8F-C5AFF8A13035}"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C015EF-AB65-4E5F-806A-4944F5140E85}" type="datetimeFigureOut">
              <a:rPr lang="en-US" smtClean="0"/>
              <a:pPr/>
              <a:t>12/8/2016</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CC015EF-AB65-4E5F-806A-4944F5140E85}" type="datetimeFigureOut">
              <a:rPr lang="en-US" smtClean="0"/>
              <a:pPr/>
              <a:t>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5908A5F-7EB2-4BE4-BB8F-C5AFF8A13035}"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BCC015EF-AB65-4E5F-806A-4944F5140E85}" type="datetimeFigureOut">
              <a:rPr lang="en-US" smtClean="0"/>
              <a:pPr/>
              <a:t>12/8/2016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5908A5F-7EB2-4BE4-BB8F-C5AFF8A13035}"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BCC015EF-AB65-4E5F-806A-4944F5140E85}" type="datetimeFigureOut">
              <a:rPr lang="en-US" smtClean="0"/>
              <a:pPr/>
              <a:t>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908A5F-7EB2-4BE4-BB8F-C5AFF8A13035}"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CC015EF-AB65-4E5F-806A-4944F5140E85}" type="datetimeFigureOut">
              <a:rPr lang="en-US" smtClean="0"/>
              <a:pPr/>
              <a:t>12/8/2016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5908A5F-7EB2-4BE4-BB8F-C5AFF8A13035}"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CC015EF-AB65-4E5F-806A-4944F5140E85}" type="datetimeFigureOut">
              <a:rPr lang="en-US" smtClean="0"/>
              <a:pPr/>
              <a:t>12/8/2016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5908A5F-7EB2-4BE4-BB8F-C5AFF8A1303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BCC015EF-AB65-4E5F-806A-4944F5140E85}" type="datetimeFigureOut">
              <a:rPr lang="en-US" smtClean="0"/>
              <a:pPr/>
              <a:t>12/8/2016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5908A5F-7EB2-4BE4-BB8F-C5AFF8A1303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5908A5F-7EB2-4BE4-BB8F-C5AFF8A13035}"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BCC015EF-AB65-4E5F-806A-4944F5140E85}" type="datetimeFigureOut">
              <a:rPr lang="en-US" smtClean="0"/>
              <a:pPr/>
              <a:t>12/8/2016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5908A5F-7EB2-4BE4-BB8F-C5AFF8A13035}"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BCC015EF-AB65-4E5F-806A-4944F5140E85}" type="datetimeFigureOut">
              <a:rPr lang="en-US" smtClean="0"/>
              <a:pPr/>
              <a:t>12/8/2016</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CC015EF-AB65-4E5F-806A-4944F5140E85}" type="datetimeFigureOut">
              <a:rPr lang="en-US" smtClean="0"/>
              <a:pPr/>
              <a:t>12/8/2016</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5908A5F-7EB2-4BE4-BB8F-C5AFF8A13035}"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m/imgres?imgurl=http://www.cise.ufl.edu/~dcc/pub/flag/flag6600.gif&amp;imgrefurl=http://www.cise.ufl.edu/~dcc/pub/flag/&amp;h=79&amp;w=150&amp;sz=80&amp;tbnid=SdXCLB1p8lAJ:&amp;tbnh=79&amp;tbnw=150&amp;prev=/images?q=American+flag&amp;sa=X&amp;oi=image_result&amp;resnum=1&amp;ct=image&amp;cd=1"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hyperlink" Target="http://www.google.com/imgres?imgurl=http://www.edb.ups-tlse.fr/equipe3/NE/Images/english%20flag.gif&amp;imgrefurl=http://www.edb.ups-tlse.fr/equipe3/NE/Page%20web%20english.html&amp;h=250&amp;w=400&amp;sz=7&amp;tbnid=tQ2mmoM2S4jaKM::&amp;tbnh=78&amp;tbnw=124&amp;prev=/images?q=English+flag&amp;usg=____LIPaoohxMivefXONkCDIpS99k=&amp;ei=tkvwSdzyGqTmlQfpre3LDA&amp;sa=X&amp;oi=image_result&amp;resnum=1&amp;ct=image" TargetMode="Externa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google.com/imgres?imgurl=http://middlezonemusings.com/wp-content/uploads/2007/03/eiffel-tower.jpg&amp;imgrefurl=http://middlezonemusings.com/ah-paris-in-the-spring/&amp;h=150&amp;w=113&amp;sz=94&amp;tbnid=9qsrv8PAeYsJ:&amp;tbnh=150&amp;tbnw=113&amp;prev=/images?q=eiffel+tower&amp;sa=X&amp;oi=image_result&amp;resnum=1&amp;ct=image&amp;cd=1"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6.gif"/><Relationship Id="rId5" Type="http://schemas.openxmlformats.org/officeDocument/2006/relationships/hyperlink" Target="http://www.crwflags.com/fotw/images/f/fr.gif" TargetMode="External"/><Relationship Id="rId4" Type="http://schemas.openxmlformats.org/officeDocument/2006/relationships/image" Target="../media/image15.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1.jpeg"/><Relationship Id="rId1" Type="http://schemas.openxmlformats.org/officeDocument/2006/relationships/slideLayout" Target="../slideLayouts/slideLayout2.xml"/><Relationship Id="rId5" Type="http://schemas.openxmlformats.org/officeDocument/2006/relationships/image" Target="../media/image10.gif"/><Relationship Id="rId4" Type="http://schemas.openxmlformats.org/officeDocument/2006/relationships/image" Target="../media/image9.jpeg"/></Relationships>
</file>

<file path=ppt/slides/_rels/slide15.xml.rels><?xml version="1.0" encoding="UTF-8" standalone="yes"?>
<Relationships xmlns="http://schemas.openxmlformats.org/package/2006/relationships"><Relationship Id="rId3" Type="http://schemas.openxmlformats.org/officeDocument/2006/relationships/hyperlink" Target="http://www.britannica.com/eb/art-9959/Denis-Diderot-oil-painting-by-Louis-Michel-van-Loo-1767?articleTypeId=1"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7.gif"/></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19.jpeg"/><Relationship Id="rId4" Type="http://schemas.openxmlformats.org/officeDocument/2006/relationships/hyperlink" Target="http://en.wikipedia.org/wiki/File:Marie-Olympe-de-Gouges.jpg"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google.com/imgres?imgurl=http://www.cise.ufl.edu/~dcc/pub/flag/flag6600.gif&amp;imgrefurl=http://www.cise.ufl.edu/~dcc/pub/flag/&amp;h=79&amp;w=150&amp;sz=80&amp;tbnid=SdXCLB1p8lAJ:&amp;tbnh=79&amp;tbnw=150&amp;prev=/images?q=American+flag&amp;sa=X&amp;oi=image_result&amp;resnum=1&amp;ct=image&amp;cd=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hyperlink" Target="http://www.google.com/imgres?imgurl=http://islandfox.org/uploaded_images/beagle-706532.jpg&amp;imgrefurl=http://islandfox.org/2006/04/restoring-natural-balance-bald-eagle.html&amp;h=150&amp;w=100&amp;sz=72&amp;tbnid=z9CFe7yKJfkJ:&amp;tbnh=150&amp;tbnw=100&amp;prev=/images?q=bald+Eagle&amp;sa=X&amp;oi=image_result&amp;resnum=1&amp;ct=image&amp;cd=1" TargetMode="Externa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www.foundersofamerica.com/_AMERICAN_FLAG_AND_FLAG_DAY_AND_JULY_4/Declaration_of_Independence_Writing.htm"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6.jpeg"/><Relationship Id="rId4" Type="http://schemas.openxmlformats.org/officeDocument/2006/relationships/image" Target="../media/image10.gif"/></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ENGLAND &amp; THE UNITED STATES</a:t>
            </a:r>
            <a:endParaRPr lang="en-US" dirty="0"/>
          </a:p>
        </p:txBody>
      </p:sp>
      <p:sp>
        <p:nvSpPr>
          <p:cNvPr id="3" name="Content Placeholder 2"/>
          <p:cNvSpPr>
            <a:spLocks noGrp="1"/>
          </p:cNvSpPr>
          <p:nvPr>
            <p:ph idx="1"/>
          </p:nvPr>
        </p:nvSpPr>
        <p:spPr/>
        <p:txBody>
          <a:bodyPr/>
          <a:lstStyle/>
          <a:p>
            <a:pPr algn="ctr">
              <a:buFont typeface="Wingdings" pitchFamily="2" charset="2"/>
              <a:buChar char="Ø"/>
            </a:pPr>
            <a:r>
              <a:rPr lang="en-US" dirty="0" smtClean="0"/>
              <a:t>How many similarities can you identify between the English government that formed by the end of the 1600’s and our government today, which first formed in the 1780’s?</a:t>
            </a:r>
            <a:endParaRPr lang="en-US" dirty="0"/>
          </a:p>
        </p:txBody>
      </p:sp>
      <p:pic>
        <p:nvPicPr>
          <p:cNvPr id="4" name="Picture 2" descr="http://www.google.com/images?q=tbn:SdXCLB1p8lAJ:www.cise.ufl.edu/~dcc/pub/flag/flag6600.gif">
            <a:hlinkClick r:id="rId3"/>
          </p:cNvPr>
          <p:cNvPicPr>
            <a:picLocks noChangeAspect="1" noChangeArrowheads="1"/>
          </p:cNvPicPr>
          <p:nvPr/>
        </p:nvPicPr>
        <p:blipFill>
          <a:blip r:embed="rId4" cstate="print"/>
          <a:srcRect/>
          <a:stretch>
            <a:fillRect/>
          </a:stretch>
        </p:blipFill>
        <p:spPr bwMode="auto">
          <a:xfrm>
            <a:off x="4803500" y="4572000"/>
            <a:ext cx="4340500" cy="2286000"/>
          </a:xfrm>
          <a:prstGeom prst="rect">
            <a:avLst/>
          </a:prstGeom>
          <a:noFill/>
        </p:spPr>
      </p:pic>
      <p:pic>
        <p:nvPicPr>
          <p:cNvPr id="1026" name="Picture 2" descr="http://www.edb.ups-tlse.fr/equipe3/NE/Page%20web%20english.html">
            <a:hlinkClick r:id="rId5"/>
          </p:cNvPr>
          <p:cNvPicPr>
            <a:picLocks noChangeAspect="1" noChangeArrowheads="1"/>
          </p:cNvPicPr>
          <p:nvPr/>
        </p:nvPicPr>
        <p:blipFill>
          <a:blip r:embed="rId6" cstate="print"/>
          <a:srcRect/>
          <a:stretch>
            <a:fillRect/>
          </a:stretch>
        </p:blipFill>
        <p:spPr bwMode="auto">
          <a:xfrm>
            <a:off x="381000" y="4605181"/>
            <a:ext cx="3581400" cy="2252819"/>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Who’s Ideas?   What document?</a:t>
            </a:r>
            <a:endParaRPr lang="en-US" b="1" dirty="0"/>
          </a:p>
        </p:txBody>
      </p:sp>
      <p:sp>
        <p:nvSpPr>
          <p:cNvPr id="3" name="Content Placeholder 2"/>
          <p:cNvSpPr>
            <a:spLocks noGrp="1"/>
          </p:cNvSpPr>
          <p:nvPr>
            <p:ph sz="quarter" idx="1"/>
          </p:nvPr>
        </p:nvSpPr>
        <p:spPr>
          <a:xfrm>
            <a:off x="301752" y="1295400"/>
            <a:ext cx="8503920" cy="5257800"/>
          </a:xfrm>
          <a:solidFill>
            <a:schemeClr val="bg2"/>
          </a:solidFill>
        </p:spPr>
        <p:txBody>
          <a:bodyPr>
            <a:normAutofit lnSpcReduction="10000"/>
          </a:bodyPr>
          <a:lstStyle/>
          <a:p>
            <a:pPr marL="0" indent="0">
              <a:buNone/>
            </a:pPr>
            <a:r>
              <a:rPr lang="en-US" dirty="0" smtClean="0"/>
              <a:t>When in the course of human events it becomes necessary for one people to dissolve the political bonds </a:t>
            </a:r>
          </a:p>
          <a:p>
            <a:pPr marL="0" indent="0">
              <a:buNone/>
            </a:pPr>
            <a:r>
              <a:rPr lang="en-US" b="1" dirty="0" smtClean="0">
                <a:solidFill>
                  <a:srgbClr val="C00000"/>
                </a:solidFill>
              </a:rPr>
              <a:t>……equal station to which laws of nature &amp; of nature’s God entitle them</a:t>
            </a:r>
          </a:p>
          <a:p>
            <a:pPr marL="0" indent="0">
              <a:buNone/>
            </a:pPr>
            <a:r>
              <a:rPr lang="en-US" dirty="0" smtClean="0"/>
              <a:t>…we hold these truths to be self evident, that all men are created equal, that they are endowed by their Creator with certain unalienable rights…Life, Liberty &amp; pursuit of Happiness</a:t>
            </a:r>
          </a:p>
          <a:p>
            <a:pPr marL="0" indent="0">
              <a:buNone/>
            </a:pPr>
            <a:r>
              <a:rPr lang="en-US" b="1" dirty="0" smtClean="0">
                <a:solidFill>
                  <a:srgbClr val="C00000"/>
                </a:solidFill>
              </a:rPr>
              <a:t>…to secure these rights, Governments are instituted…deriving just power from the consent of governed…when gov’t becomes destructive to these ends, it is the right of the people to alter or abolish it</a:t>
            </a:r>
            <a:endParaRPr lang="en-US" b="1" dirty="0">
              <a:solidFill>
                <a:srgbClr val="C00000"/>
              </a:solidFill>
            </a:endParaRPr>
          </a:p>
        </p:txBody>
      </p:sp>
    </p:spTree>
    <p:extLst>
      <p:ext uri="{BB962C8B-B14F-4D97-AF65-F5344CB8AC3E}">
        <p14:creationId xmlns="" xmlns:p14="http://schemas.microsoft.com/office/powerpoint/2010/main" val="11502893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b="1" dirty="0" smtClean="0"/>
              <a:t>The Enlightenment</a:t>
            </a:r>
            <a:endParaRPr lang="en-US" b="1" dirty="0"/>
          </a:p>
        </p:txBody>
      </p:sp>
      <p:sp>
        <p:nvSpPr>
          <p:cNvPr id="3" name="Content Placeholder 2"/>
          <p:cNvSpPr>
            <a:spLocks noGrp="1"/>
          </p:cNvSpPr>
          <p:nvPr>
            <p:ph sz="quarter" idx="1"/>
          </p:nvPr>
        </p:nvSpPr>
        <p:spPr>
          <a:xfrm>
            <a:off x="457200" y="914400"/>
            <a:ext cx="8229600" cy="5410200"/>
          </a:xfrm>
        </p:spPr>
        <p:txBody>
          <a:bodyPr>
            <a:normAutofit lnSpcReduction="10000"/>
          </a:bodyPr>
          <a:lstStyle/>
          <a:p>
            <a:endParaRPr lang="en-US" dirty="0" smtClean="0">
              <a:solidFill>
                <a:srgbClr val="FF0000"/>
              </a:solidFill>
            </a:endParaRPr>
          </a:p>
          <a:p>
            <a:pPr algn="ctr"/>
            <a:r>
              <a:rPr lang="en-US" b="1" dirty="0" smtClean="0">
                <a:solidFill>
                  <a:srgbClr val="FF0000"/>
                </a:solidFill>
              </a:rPr>
              <a:t>“Age of Reason” </a:t>
            </a:r>
            <a:r>
              <a:rPr lang="en-US" dirty="0" smtClean="0"/>
              <a:t>(1687-1789): </a:t>
            </a:r>
            <a:r>
              <a:rPr lang="en-US" b="1" dirty="0" smtClean="0">
                <a:solidFill>
                  <a:srgbClr val="0070C0"/>
                </a:solidFill>
              </a:rPr>
              <a:t>logic &amp; reason </a:t>
            </a:r>
            <a:r>
              <a:rPr lang="en-US" dirty="0" smtClean="0"/>
              <a:t>of science can help us understand and </a:t>
            </a:r>
            <a:r>
              <a:rPr lang="en-US" b="1" dirty="0" smtClean="0">
                <a:solidFill>
                  <a:srgbClr val="C00000"/>
                </a:solidFill>
              </a:rPr>
              <a:t>improve </a:t>
            </a:r>
            <a:r>
              <a:rPr lang="en-US" dirty="0" smtClean="0"/>
              <a:t>society.</a:t>
            </a:r>
          </a:p>
          <a:p>
            <a:pPr algn="ctr"/>
            <a:r>
              <a:rPr lang="en-US" dirty="0" smtClean="0"/>
              <a:t>Locke inspired </a:t>
            </a:r>
            <a:r>
              <a:rPr lang="en-US" b="1" dirty="0" smtClean="0">
                <a:solidFill>
                  <a:srgbClr val="00B050"/>
                </a:solidFill>
              </a:rPr>
              <a:t>“Founding Fathers” </a:t>
            </a:r>
            <a:r>
              <a:rPr lang="en-US" dirty="0" smtClean="0"/>
              <a:t>of the American Revolution as well as several French thinkers.</a:t>
            </a:r>
          </a:p>
          <a:p>
            <a:r>
              <a:rPr lang="en-US" b="1" dirty="0" smtClean="0">
                <a:solidFill>
                  <a:srgbClr val="0070C0"/>
                </a:solidFill>
              </a:rPr>
              <a:t>Paris</a:t>
            </a:r>
            <a:r>
              <a:rPr lang="en-US" dirty="0" smtClean="0">
                <a:solidFill>
                  <a:srgbClr val="00B0F0"/>
                </a:solidFill>
              </a:rPr>
              <a:t> </a:t>
            </a:r>
            <a:r>
              <a:rPr lang="en-US" dirty="0" smtClean="0"/>
              <a:t>became the center of the </a:t>
            </a:r>
          </a:p>
          <a:p>
            <a:pPr>
              <a:buNone/>
            </a:pPr>
            <a:r>
              <a:rPr lang="en-US" dirty="0" smtClean="0"/>
              <a:t>             Enlightenment.</a:t>
            </a:r>
          </a:p>
          <a:p>
            <a:r>
              <a:rPr lang="en-US" b="1" dirty="0" smtClean="0">
                <a:solidFill>
                  <a:srgbClr val="FF0000"/>
                </a:solidFill>
              </a:rPr>
              <a:t>Salons</a:t>
            </a:r>
            <a:r>
              <a:rPr lang="en-US" b="1" dirty="0" smtClean="0"/>
              <a:t>:</a:t>
            </a:r>
            <a:r>
              <a:rPr lang="en-US" dirty="0" smtClean="0"/>
              <a:t> social gatherings where thinkers</a:t>
            </a:r>
          </a:p>
          <a:p>
            <a:pPr>
              <a:buNone/>
            </a:pPr>
            <a:r>
              <a:rPr lang="en-US" dirty="0" smtClean="0"/>
              <a:t>        discussed new ideas  </a:t>
            </a:r>
          </a:p>
          <a:p>
            <a:pPr>
              <a:buNone/>
            </a:pPr>
            <a:r>
              <a:rPr lang="en-US" dirty="0" smtClean="0"/>
              <a:t>       (woman often hosted!)</a:t>
            </a:r>
          </a:p>
          <a:p>
            <a:pPr marL="514350" indent="-514350">
              <a:buFont typeface="+mj-lt"/>
              <a:buAutoNum type="arabicPeriod"/>
            </a:pPr>
            <a:endParaRPr lang="en-US" dirty="0"/>
          </a:p>
        </p:txBody>
      </p:sp>
      <p:pic>
        <p:nvPicPr>
          <p:cNvPr id="5122" name="Picture 2" descr="http://www.google.com/images?q=tbn:9qsrv8PAeYsJ:middlezonemusings.com/wp-content/uploads/2007/03/eiffel-tower.jpg">
            <a:hlinkClick r:id="rId3"/>
          </p:cNvPr>
          <p:cNvPicPr>
            <a:picLocks noChangeAspect="1" noChangeArrowheads="1"/>
          </p:cNvPicPr>
          <p:nvPr/>
        </p:nvPicPr>
        <p:blipFill>
          <a:blip r:embed="rId4" cstate="print"/>
          <a:srcRect/>
          <a:stretch>
            <a:fillRect/>
          </a:stretch>
        </p:blipFill>
        <p:spPr bwMode="auto">
          <a:xfrm>
            <a:off x="7010400" y="3840345"/>
            <a:ext cx="1914525" cy="2541405"/>
          </a:xfrm>
          <a:prstGeom prst="rect">
            <a:avLst/>
          </a:prstGeom>
          <a:noFill/>
        </p:spPr>
      </p:pic>
      <p:pic>
        <p:nvPicPr>
          <p:cNvPr id="5124" name="Picture 4" descr="[French Flag]">
            <a:hlinkClick r:id="rId5"/>
          </p:cNvPr>
          <p:cNvPicPr>
            <a:picLocks noChangeAspect="1" noChangeArrowheads="1"/>
          </p:cNvPicPr>
          <p:nvPr/>
        </p:nvPicPr>
        <p:blipFill>
          <a:blip r:embed="rId6" cstate="print"/>
          <a:srcRect/>
          <a:stretch>
            <a:fillRect/>
          </a:stretch>
        </p:blipFill>
        <p:spPr bwMode="auto">
          <a:xfrm>
            <a:off x="5029200" y="5105400"/>
            <a:ext cx="1943100" cy="129540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par>
                                <p:cTn id="18" presetID="5" presetClass="entr" presetSubtype="10"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checkerboard(across)">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nodeType="clickEffect">
                                  <p:stCondLst>
                                    <p:cond delay="0"/>
                                  </p:stCondLst>
                                  <p:childTnLst>
                                    <p:set>
                                      <p:cBhvr>
                                        <p:cTn id="24" dur="1" fill="hold">
                                          <p:stCondLst>
                                            <p:cond delay="0"/>
                                          </p:stCondLst>
                                        </p:cTn>
                                        <p:tgtEl>
                                          <p:spTgt spid="5122"/>
                                        </p:tgtEl>
                                        <p:attrNameLst>
                                          <p:attrName>style.visibility</p:attrName>
                                        </p:attrNameLst>
                                      </p:cBhvr>
                                      <p:to>
                                        <p:strVal val="visible"/>
                                      </p:to>
                                    </p:set>
                                    <p:animEffect transition="in" filter="box(in)">
                                      <p:cBhvr>
                                        <p:cTn id="25" dur="500"/>
                                        <p:tgtEl>
                                          <p:spTgt spid="5122"/>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ntr" presetSubtype="16" fill="hold" nodeType="clickEffect">
                                  <p:stCondLst>
                                    <p:cond delay="0"/>
                                  </p:stCondLst>
                                  <p:childTnLst>
                                    <p:set>
                                      <p:cBhvr>
                                        <p:cTn id="29" dur="1" fill="hold">
                                          <p:stCondLst>
                                            <p:cond delay="0"/>
                                          </p:stCondLst>
                                        </p:cTn>
                                        <p:tgtEl>
                                          <p:spTgt spid="5124"/>
                                        </p:tgtEl>
                                        <p:attrNameLst>
                                          <p:attrName>style.visibility</p:attrName>
                                        </p:attrNameLst>
                                      </p:cBhvr>
                                      <p:to>
                                        <p:strVal val="visible"/>
                                      </p:to>
                                    </p:set>
                                    <p:animEffect transition="in" filter="box(in)">
                                      <p:cBhvr>
                                        <p:cTn id="30" dur="500"/>
                                        <p:tgtEl>
                                          <p:spTgt spid="5124"/>
                                        </p:tgtEl>
                                      </p:cBhvr>
                                    </p:animEffect>
                                  </p:childTnLst>
                                </p:cTn>
                              </p:par>
                            </p:childTnLst>
                          </p:cTn>
                        </p:par>
                      </p:childTnLst>
                    </p:cTn>
                  </p:par>
                  <p:par>
                    <p:cTn id="31" fill="hold">
                      <p:stCondLst>
                        <p:cond delay="indefinite"/>
                      </p:stCondLst>
                      <p:childTnLst>
                        <p:par>
                          <p:cTn id="32" fill="hold">
                            <p:stCondLst>
                              <p:cond delay="0"/>
                            </p:stCondLst>
                            <p:childTnLst>
                              <p:par>
                                <p:cTn id="33" presetID="5" presetClass="entr" presetSubtype="1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checkerboard(across)">
                                      <p:cBhvr>
                                        <p:cTn id="35" dur="500"/>
                                        <p:tgtEl>
                                          <p:spTgt spid="3">
                                            <p:txEl>
                                              <p:pRg st="5" end="5"/>
                                            </p:txEl>
                                          </p:spTgt>
                                        </p:tgtEl>
                                      </p:cBhvr>
                                    </p:animEffect>
                                  </p:childTnLst>
                                </p:cTn>
                              </p:par>
                              <p:par>
                                <p:cTn id="36" presetID="5" presetClass="entr" presetSubtype="10" fill="hold" nodeType="with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checkerboard(across)">
                                      <p:cBhvr>
                                        <p:cTn id="38" dur="500"/>
                                        <p:tgtEl>
                                          <p:spTgt spid="3">
                                            <p:txEl>
                                              <p:pRg st="6" end="6"/>
                                            </p:txEl>
                                          </p:spTgt>
                                        </p:tgtEl>
                                      </p:cBhvr>
                                    </p:animEffect>
                                  </p:childTnLst>
                                </p:cTn>
                              </p:par>
                              <p:par>
                                <p:cTn id="39" presetID="5" presetClass="entr" presetSubtype="10"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Effect transition="in" filter="checkerboard(across)">
                                      <p:cBhvr>
                                        <p:cTn id="4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Enlightenment</a:t>
            </a:r>
            <a:endParaRPr lang="en-US" b="1" dirty="0"/>
          </a:p>
        </p:txBody>
      </p:sp>
      <p:sp>
        <p:nvSpPr>
          <p:cNvPr id="3" name="Content Placeholder 2"/>
          <p:cNvSpPr>
            <a:spLocks noGrp="1"/>
          </p:cNvSpPr>
          <p:nvPr>
            <p:ph sz="quarter" idx="1"/>
          </p:nvPr>
        </p:nvSpPr>
        <p:spPr>
          <a:xfrm>
            <a:off x="152400" y="1527048"/>
            <a:ext cx="8991600" cy="5178552"/>
          </a:xfrm>
        </p:spPr>
        <p:txBody>
          <a:bodyPr>
            <a:normAutofit fontScale="85000" lnSpcReduction="20000"/>
          </a:bodyPr>
          <a:lstStyle/>
          <a:p>
            <a:r>
              <a:rPr lang="en-US" b="1" u="sng" dirty="0" smtClean="0">
                <a:solidFill>
                  <a:srgbClr val="0070C0"/>
                </a:solidFill>
              </a:rPr>
              <a:t>Characteristics of Enlightenment Thought</a:t>
            </a:r>
            <a:r>
              <a:rPr lang="en-US" dirty="0" smtClean="0"/>
              <a:t>:</a:t>
            </a:r>
          </a:p>
          <a:p>
            <a:pPr marL="514350" indent="-514350">
              <a:buFont typeface="+mj-lt"/>
              <a:buAutoNum type="arabicPeriod"/>
            </a:pPr>
            <a:r>
              <a:rPr lang="en-US" dirty="0" smtClean="0"/>
              <a:t>Using </a:t>
            </a:r>
            <a:r>
              <a:rPr lang="en-US" b="1" dirty="0" smtClean="0">
                <a:solidFill>
                  <a:srgbClr val="00B050"/>
                </a:solidFill>
              </a:rPr>
              <a:t>reason</a:t>
            </a:r>
            <a:r>
              <a:rPr lang="en-US" dirty="0" smtClean="0"/>
              <a:t> to understand </a:t>
            </a:r>
            <a:r>
              <a:rPr lang="en-US" b="1" dirty="0" smtClean="0"/>
              <a:t>&amp; </a:t>
            </a:r>
            <a:r>
              <a:rPr lang="en-US" b="1" dirty="0" smtClean="0">
                <a:solidFill>
                  <a:srgbClr val="EF29D3"/>
                </a:solidFill>
              </a:rPr>
              <a:t>improve</a:t>
            </a:r>
            <a:r>
              <a:rPr lang="en-US" b="1" dirty="0" smtClean="0"/>
              <a:t> </a:t>
            </a:r>
            <a:r>
              <a:rPr lang="en-US" dirty="0" smtClean="0"/>
              <a:t>society</a:t>
            </a:r>
          </a:p>
          <a:p>
            <a:pPr marL="514350" indent="-514350">
              <a:buFont typeface="+mj-lt"/>
              <a:buAutoNum type="arabicPeriod"/>
            </a:pPr>
            <a:r>
              <a:rPr lang="en-US" dirty="0" smtClean="0"/>
              <a:t>Freedom of thought </a:t>
            </a:r>
          </a:p>
          <a:p>
            <a:pPr marL="514350" indent="-514350">
              <a:buFont typeface="+mj-lt"/>
              <a:buAutoNum type="arabicPeriod"/>
            </a:pPr>
            <a:r>
              <a:rPr lang="en-US" dirty="0" smtClean="0"/>
              <a:t>Get rid of “superstition” &amp; promote tolerance for religions</a:t>
            </a:r>
          </a:p>
          <a:p>
            <a:pPr marL="514350" indent="-514350">
              <a:buFont typeface="+mj-lt"/>
              <a:buAutoNum type="arabicPeriod"/>
            </a:pPr>
            <a:r>
              <a:rPr lang="en-US" b="1" dirty="0" smtClean="0">
                <a:solidFill>
                  <a:srgbClr val="C00000"/>
                </a:solidFill>
              </a:rPr>
              <a:t>Progress</a:t>
            </a:r>
            <a:r>
              <a:rPr lang="en-US" dirty="0" smtClean="0"/>
              <a:t> for the future</a:t>
            </a:r>
          </a:p>
          <a:p>
            <a:pPr marL="514350" indent="-514350">
              <a:buFont typeface="+mj-lt"/>
              <a:buAutoNum type="arabicPeriod"/>
            </a:pPr>
            <a:r>
              <a:rPr lang="en-US" dirty="0" smtClean="0"/>
              <a:t>Importance of </a:t>
            </a:r>
            <a:r>
              <a:rPr lang="en-US" b="1" dirty="0" smtClean="0">
                <a:solidFill>
                  <a:srgbClr val="7030A0"/>
                </a:solidFill>
              </a:rPr>
              <a:t>education</a:t>
            </a:r>
          </a:p>
          <a:p>
            <a:pPr marL="514350" indent="-514350">
              <a:buFont typeface="+mj-lt"/>
              <a:buAutoNum type="arabicPeriod"/>
            </a:pPr>
            <a:r>
              <a:rPr lang="en-US" b="1" dirty="0" smtClean="0">
                <a:solidFill>
                  <a:srgbClr val="00B050"/>
                </a:solidFill>
              </a:rPr>
              <a:t>Economics: </a:t>
            </a:r>
            <a:r>
              <a:rPr lang="en-US" dirty="0" smtClean="0"/>
              <a:t>vs. mercantilism;  </a:t>
            </a:r>
            <a:r>
              <a:rPr lang="en-US" b="1" i="1" dirty="0" smtClean="0">
                <a:solidFill>
                  <a:srgbClr val="00B0F0"/>
                </a:solidFill>
              </a:rPr>
              <a:t>Individualism</a:t>
            </a:r>
          </a:p>
          <a:p>
            <a:pPr marL="514350" indent="-514350">
              <a:buNone/>
            </a:pPr>
            <a:r>
              <a:rPr lang="en-US" dirty="0" smtClean="0"/>
              <a:t>          Adam Smith – competition  &amp; “laissez-faire” </a:t>
            </a:r>
          </a:p>
          <a:p>
            <a:pPr marL="514350" indent="-514350">
              <a:buNone/>
            </a:pPr>
            <a:r>
              <a:rPr lang="en-US" b="1" dirty="0" smtClean="0">
                <a:solidFill>
                  <a:srgbClr val="FFC000"/>
                </a:solidFill>
              </a:rPr>
              <a:t>7. </a:t>
            </a:r>
            <a:r>
              <a:rPr lang="en-US" b="1" dirty="0" smtClean="0">
                <a:solidFill>
                  <a:srgbClr val="FF0000"/>
                </a:solidFill>
              </a:rPr>
              <a:t>Humanitarianism</a:t>
            </a:r>
          </a:p>
          <a:p>
            <a:pPr marL="514350" indent="-514350">
              <a:buNone/>
            </a:pPr>
            <a:r>
              <a:rPr lang="en-US" dirty="0" smtClean="0"/>
              <a:t>(ease human suffering . . . vs. slavery, war, religious persecution, poor treatment of physically or mentally ill, cruel or unusual punishment)</a:t>
            </a:r>
          </a:p>
          <a:p>
            <a:pPr marL="514350" indent="-514350">
              <a:buNone/>
            </a:pPr>
            <a:endParaRPr lang="en-US" dirty="0" smtClean="0"/>
          </a:p>
          <a:p>
            <a:pPr marL="514350" indent="-514350">
              <a:buNone/>
            </a:pPr>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34"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3">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p:cTn id="43"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46"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3">
                                            <p:txEl>
                                              <p:pRg st="4" end="4"/>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5" presetClass="entr" presetSubtype="0" fill="hold" nodeType="clickEffect">
                                  <p:stCondLst>
                                    <p:cond delay="0"/>
                                  </p:stCondLst>
                                  <p:childTnLst>
                                    <p:set>
                                      <p:cBhvr>
                                        <p:cTn id="54" dur="1" fill="hold">
                                          <p:stCondLst>
                                            <p:cond delay="0"/>
                                          </p:stCondLst>
                                        </p:cTn>
                                        <p:tgtEl>
                                          <p:spTgt spid="3">
                                            <p:txEl>
                                              <p:pRg st="5" end="5"/>
                                            </p:txEl>
                                          </p:spTgt>
                                        </p:tgtEl>
                                        <p:attrNameLst>
                                          <p:attrName>style.visibility</p:attrName>
                                        </p:attrNameLst>
                                      </p:cBhvr>
                                      <p:to>
                                        <p:strVal val="visible"/>
                                      </p:to>
                                    </p:set>
                                    <p:anim calcmode="lin" valueType="num">
                                      <p:cBhvr>
                                        <p:cTn id="55" dur="50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56" dur="50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57" dur="500" accel="50000" fill="hold">
                                          <p:stCondLst>
                                            <p:cond delay="50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58" dur="1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59" dur="50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60" dur="50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61" dur="500" accel="50000" fill="hold">
                                          <p:stCondLst>
                                            <p:cond delay="50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62" dur="1000" decel="50000">
                                          <p:stCondLst>
                                            <p:cond delay="0"/>
                                          </p:stCondLst>
                                        </p:cTn>
                                        <p:tgtEl>
                                          <p:spTgt spid="3">
                                            <p:txEl>
                                              <p:pRg st="5" end="5"/>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5" presetClass="entr" presetSubtype="0" fill="hold" nodeType="clickEffect">
                                  <p:stCondLst>
                                    <p:cond delay="0"/>
                                  </p:stCondLst>
                                  <p:childTnLst>
                                    <p:set>
                                      <p:cBhvr>
                                        <p:cTn id="66" dur="1" fill="hold">
                                          <p:stCondLst>
                                            <p:cond delay="0"/>
                                          </p:stCondLst>
                                        </p:cTn>
                                        <p:tgtEl>
                                          <p:spTgt spid="3">
                                            <p:txEl>
                                              <p:pRg st="6" end="6"/>
                                            </p:txEl>
                                          </p:spTgt>
                                        </p:tgtEl>
                                        <p:attrNameLst>
                                          <p:attrName>style.visibility</p:attrName>
                                        </p:attrNameLst>
                                      </p:cBhvr>
                                      <p:to>
                                        <p:strVal val="visible"/>
                                      </p:to>
                                    </p:set>
                                    <p:anim calcmode="lin" valueType="num">
                                      <p:cBhvr>
                                        <p:cTn id="67" dur="500" decel="50000" fill="hold">
                                          <p:stCondLst>
                                            <p:cond delay="0"/>
                                          </p:stCondLst>
                                        </p:cTn>
                                        <p:tgtEl>
                                          <p:spTgt spid="3">
                                            <p:txEl>
                                              <p:pRg st="6" end="6"/>
                                            </p:txEl>
                                          </p:spTgt>
                                        </p:tgtEl>
                                        <p:attrNameLst>
                                          <p:attrName>style.rotation</p:attrName>
                                        </p:attrNameLst>
                                      </p:cBhvr>
                                      <p:tavLst>
                                        <p:tav tm="0">
                                          <p:val>
                                            <p:fltVal val="-90"/>
                                          </p:val>
                                        </p:tav>
                                        <p:tav tm="100000">
                                          <p:val>
                                            <p:fltVal val="0"/>
                                          </p:val>
                                        </p:tav>
                                      </p:tavLst>
                                    </p:anim>
                                    <p:anim calcmode="lin" valueType="num">
                                      <p:cBhvr>
                                        <p:cTn id="68" dur="500" decel="50000" fill="hold">
                                          <p:stCondLst>
                                            <p:cond delay="0"/>
                                          </p:stCondLst>
                                        </p:cTn>
                                        <p:tgtEl>
                                          <p:spTgt spid="3">
                                            <p:txEl>
                                              <p:pRg st="6" end="6"/>
                                            </p:txEl>
                                          </p:spTgt>
                                        </p:tgtEl>
                                        <p:attrNameLst>
                                          <p:attrName>ppt_w</p:attrName>
                                        </p:attrNameLst>
                                      </p:cBhvr>
                                      <p:tavLst>
                                        <p:tav tm="0">
                                          <p:val>
                                            <p:strVal val="#ppt_w"/>
                                          </p:val>
                                        </p:tav>
                                        <p:tav tm="100000">
                                          <p:val>
                                            <p:strVal val="#ppt_w*.05"/>
                                          </p:val>
                                        </p:tav>
                                      </p:tavLst>
                                    </p:anim>
                                    <p:anim calcmode="lin" valueType="num">
                                      <p:cBhvr>
                                        <p:cTn id="69" dur="500" accel="50000" fill="hold">
                                          <p:stCondLst>
                                            <p:cond delay="500"/>
                                          </p:stCondLst>
                                        </p:cTn>
                                        <p:tgtEl>
                                          <p:spTgt spid="3">
                                            <p:txEl>
                                              <p:pRg st="6" end="6"/>
                                            </p:txEl>
                                          </p:spTgt>
                                        </p:tgtEl>
                                        <p:attrNameLst>
                                          <p:attrName>ppt_w</p:attrName>
                                        </p:attrNameLst>
                                      </p:cBhvr>
                                      <p:tavLst>
                                        <p:tav tm="0">
                                          <p:val>
                                            <p:strVal val="#ppt_w*.05"/>
                                          </p:val>
                                        </p:tav>
                                        <p:tav tm="100000">
                                          <p:val>
                                            <p:strVal val="#ppt_w"/>
                                          </p:val>
                                        </p:tav>
                                      </p:tavLst>
                                    </p:anim>
                                    <p:anim calcmode="lin" valueType="num">
                                      <p:cBhvr>
                                        <p:cTn id="70" dur="10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71" dur="500" decel="50000" fill="hold">
                                          <p:stCondLst>
                                            <p:cond delay="0"/>
                                          </p:stCondLst>
                                        </p:cTn>
                                        <p:tgtEl>
                                          <p:spTgt spid="3">
                                            <p:txEl>
                                              <p:pRg st="6" end="6"/>
                                            </p:txEl>
                                          </p:spTgt>
                                        </p:tgtEl>
                                        <p:attrNameLst>
                                          <p:attrName>ppt_x</p:attrName>
                                        </p:attrNameLst>
                                      </p:cBhvr>
                                      <p:tavLst>
                                        <p:tav tm="0">
                                          <p:val>
                                            <p:strVal val="#ppt_x+.4"/>
                                          </p:val>
                                        </p:tav>
                                        <p:tav tm="100000">
                                          <p:val>
                                            <p:strVal val="#ppt_x"/>
                                          </p:val>
                                        </p:tav>
                                      </p:tavLst>
                                    </p:anim>
                                    <p:anim calcmode="lin" valueType="num">
                                      <p:cBhvr>
                                        <p:cTn id="72" dur="500" decel="50000" fill="hold">
                                          <p:stCondLst>
                                            <p:cond delay="0"/>
                                          </p:stCondLst>
                                        </p:cTn>
                                        <p:tgtEl>
                                          <p:spTgt spid="3">
                                            <p:txEl>
                                              <p:pRg st="6" end="6"/>
                                            </p:txEl>
                                          </p:spTgt>
                                        </p:tgtEl>
                                        <p:attrNameLst>
                                          <p:attrName>ppt_y</p:attrName>
                                        </p:attrNameLst>
                                      </p:cBhvr>
                                      <p:tavLst>
                                        <p:tav tm="0">
                                          <p:val>
                                            <p:strVal val="#ppt_y-.2"/>
                                          </p:val>
                                        </p:tav>
                                        <p:tav tm="100000">
                                          <p:val>
                                            <p:strVal val="#ppt_y+.1"/>
                                          </p:val>
                                        </p:tav>
                                      </p:tavLst>
                                    </p:anim>
                                    <p:anim calcmode="lin" valueType="num">
                                      <p:cBhvr>
                                        <p:cTn id="73" dur="500" accel="50000" fill="hold">
                                          <p:stCondLst>
                                            <p:cond delay="500"/>
                                          </p:stCondLst>
                                        </p:cTn>
                                        <p:tgtEl>
                                          <p:spTgt spid="3">
                                            <p:txEl>
                                              <p:pRg st="6" end="6"/>
                                            </p:txEl>
                                          </p:spTgt>
                                        </p:tgtEl>
                                        <p:attrNameLst>
                                          <p:attrName>ppt_y</p:attrName>
                                        </p:attrNameLst>
                                      </p:cBhvr>
                                      <p:tavLst>
                                        <p:tav tm="0">
                                          <p:val>
                                            <p:strVal val="#ppt_y+.1"/>
                                          </p:val>
                                        </p:tav>
                                        <p:tav tm="100000">
                                          <p:val>
                                            <p:strVal val="#ppt_y"/>
                                          </p:val>
                                        </p:tav>
                                      </p:tavLst>
                                    </p:anim>
                                    <p:animEffect transition="in" filter="fade">
                                      <p:cBhvr>
                                        <p:cTn id="74" dur="1000" decel="50000">
                                          <p:stCondLst>
                                            <p:cond delay="0"/>
                                          </p:stCondLst>
                                        </p:cTn>
                                        <p:tgtEl>
                                          <p:spTgt spid="3">
                                            <p:txEl>
                                              <p:pRg st="6" end="6"/>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25" presetClass="entr" presetSubtype="0" fill="hold" nodeType="clickEffect">
                                  <p:stCondLst>
                                    <p:cond delay="0"/>
                                  </p:stCondLst>
                                  <p:childTnLst>
                                    <p:set>
                                      <p:cBhvr>
                                        <p:cTn id="78" dur="1" fill="hold">
                                          <p:stCondLst>
                                            <p:cond delay="0"/>
                                          </p:stCondLst>
                                        </p:cTn>
                                        <p:tgtEl>
                                          <p:spTgt spid="3">
                                            <p:txEl>
                                              <p:pRg st="7" end="7"/>
                                            </p:txEl>
                                          </p:spTgt>
                                        </p:tgtEl>
                                        <p:attrNameLst>
                                          <p:attrName>style.visibility</p:attrName>
                                        </p:attrNameLst>
                                      </p:cBhvr>
                                      <p:to>
                                        <p:strVal val="visible"/>
                                      </p:to>
                                    </p:set>
                                    <p:anim calcmode="lin" valueType="num">
                                      <p:cBhvr>
                                        <p:cTn id="79" dur="500" decel="50000" fill="hold">
                                          <p:stCondLst>
                                            <p:cond delay="0"/>
                                          </p:stCondLst>
                                        </p:cTn>
                                        <p:tgtEl>
                                          <p:spTgt spid="3">
                                            <p:txEl>
                                              <p:pRg st="7" end="7"/>
                                            </p:txEl>
                                          </p:spTgt>
                                        </p:tgtEl>
                                        <p:attrNameLst>
                                          <p:attrName>style.rotation</p:attrName>
                                        </p:attrNameLst>
                                      </p:cBhvr>
                                      <p:tavLst>
                                        <p:tav tm="0">
                                          <p:val>
                                            <p:fltVal val="-90"/>
                                          </p:val>
                                        </p:tav>
                                        <p:tav tm="100000">
                                          <p:val>
                                            <p:fltVal val="0"/>
                                          </p:val>
                                        </p:tav>
                                      </p:tavLst>
                                    </p:anim>
                                    <p:anim calcmode="lin" valueType="num">
                                      <p:cBhvr>
                                        <p:cTn id="80" dur="500" decel="50000" fill="hold">
                                          <p:stCondLst>
                                            <p:cond delay="0"/>
                                          </p:stCondLst>
                                        </p:cTn>
                                        <p:tgtEl>
                                          <p:spTgt spid="3">
                                            <p:txEl>
                                              <p:pRg st="7" end="7"/>
                                            </p:txEl>
                                          </p:spTgt>
                                        </p:tgtEl>
                                        <p:attrNameLst>
                                          <p:attrName>ppt_w</p:attrName>
                                        </p:attrNameLst>
                                      </p:cBhvr>
                                      <p:tavLst>
                                        <p:tav tm="0">
                                          <p:val>
                                            <p:strVal val="#ppt_w"/>
                                          </p:val>
                                        </p:tav>
                                        <p:tav tm="100000">
                                          <p:val>
                                            <p:strVal val="#ppt_w*.05"/>
                                          </p:val>
                                        </p:tav>
                                      </p:tavLst>
                                    </p:anim>
                                    <p:anim calcmode="lin" valueType="num">
                                      <p:cBhvr>
                                        <p:cTn id="81" dur="500" accel="50000" fill="hold">
                                          <p:stCondLst>
                                            <p:cond delay="500"/>
                                          </p:stCondLst>
                                        </p:cTn>
                                        <p:tgtEl>
                                          <p:spTgt spid="3">
                                            <p:txEl>
                                              <p:pRg st="7" end="7"/>
                                            </p:txEl>
                                          </p:spTgt>
                                        </p:tgtEl>
                                        <p:attrNameLst>
                                          <p:attrName>ppt_w</p:attrName>
                                        </p:attrNameLst>
                                      </p:cBhvr>
                                      <p:tavLst>
                                        <p:tav tm="0">
                                          <p:val>
                                            <p:strVal val="#ppt_w*.05"/>
                                          </p:val>
                                        </p:tav>
                                        <p:tav tm="100000">
                                          <p:val>
                                            <p:strVal val="#ppt_w"/>
                                          </p:val>
                                        </p:tav>
                                      </p:tavLst>
                                    </p:anim>
                                    <p:anim calcmode="lin" valueType="num">
                                      <p:cBhvr>
                                        <p:cTn id="82" dur="1000" fill="hold"/>
                                        <p:tgtEl>
                                          <p:spTgt spid="3">
                                            <p:txEl>
                                              <p:pRg st="7" end="7"/>
                                            </p:txEl>
                                          </p:spTgt>
                                        </p:tgtEl>
                                        <p:attrNameLst>
                                          <p:attrName>ppt_h</p:attrName>
                                        </p:attrNameLst>
                                      </p:cBhvr>
                                      <p:tavLst>
                                        <p:tav tm="0">
                                          <p:val>
                                            <p:strVal val="#ppt_h"/>
                                          </p:val>
                                        </p:tav>
                                        <p:tav tm="100000">
                                          <p:val>
                                            <p:strVal val="#ppt_h"/>
                                          </p:val>
                                        </p:tav>
                                      </p:tavLst>
                                    </p:anim>
                                    <p:anim calcmode="lin" valueType="num">
                                      <p:cBhvr>
                                        <p:cTn id="83" dur="500" decel="50000" fill="hold">
                                          <p:stCondLst>
                                            <p:cond delay="0"/>
                                          </p:stCondLst>
                                        </p:cTn>
                                        <p:tgtEl>
                                          <p:spTgt spid="3">
                                            <p:txEl>
                                              <p:pRg st="7" end="7"/>
                                            </p:txEl>
                                          </p:spTgt>
                                        </p:tgtEl>
                                        <p:attrNameLst>
                                          <p:attrName>ppt_x</p:attrName>
                                        </p:attrNameLst>
                                      </p:cBhvr>
                                      <p:tavLst>
                                        <p:tav tm="0">
                                          <p:val>
                                            <p:strVal val="#ppt_x+.4"/>
                                          </p:val>
                                        </p:tav>
                                        <p:tav tm="100000">
                                          <p:val>
                                            <p:strVal val="#ppt_x"/>
                                          </p:val>
                                        </p:tav>
                                      </p:tavLst>
                                    </p:anim>
                                    <p:anim calcmode="lin" valueType="num">
                                      <p:cBhvr>
                                        <p:cTn id="84" dur="500" decel="50000" fill="hold">
                                          <p:stCondLst>
                                            <p:cond delay="0"/>
                                          </p:stCondLst>
                                        </p:cTn>
                                        <p:tgtEl>
                                          <p:spTgt spid="3">
                                            <p:txEl>
                                              <p:pRg st="7" end="7"/>
                                            </p:txEl>
                                          </p:spTgt>
                                        </p:tgtEl>
                                        <p:attrNameLst>
                                          <p:attrName>ppt_y</p:attrName>
                                        </p:attrNameLst>
                                      </p:cBhvr>
                                      <p:tavLst>
                                        <p:tav tm="0">
                                          <p:val>
                                            <p:strVal val="#ppt_y-.2"/>
                                          </p:val>
                                        </p:tav>
                                        <p:tav tm="100000">
                                          <p:val>
                                            <p:strVal val="#ppt_y+.1"/>
                                          </p:val>
                                        </p:tav>
                                      </p:tavLst>
                                    </p:anim>
                                    <p:anim calcmode="lin" valueType="num">
                                      <p:cBhvr>
                                        <p:cTn id="85" dur="500" accel="50000" fill="hold">
                                          <p:stCondLst>
                                            <p:cond delay="500"/>
                                          </p:stCondLst>
                                        </p:cTn>
                                        <p:tgtEl>
                                          <p:spTgt spid="3">
                                            <p:txEl>
                                              <p:pRg st="7" end="7"/>
                                            </p:txEl>
                                          </p:spTgt>
                                        </p:tgtEl>
                                        <p:attrNameLst>
                                          <p:attrName>ppt_y</p:attrName>
                                        </p:attrNameLst>
                                      </p:cBhvr>
                                      <p:tavLst>
                                        <p:tav tm="0">
                                          <p:val>
                                            <p:strVal val="#ppt_y+.1"/>
                                          </p:val>
                                        </p:tav>
                                        <p:tav tm="100000">
                                          <p:val>
                                            <p:strVal val="#ppt_y"/>
                                          </p:val>
                                        </p:tav>
                                      </p:tavLst>
                                    </p:anim>
                                    <p:animEffect transition="in" filter="fade">
                                      <p:cBhvr>
                                        <p:cTn id="86" dur="1000" decel="50000">
                                          <p:stCondLst>
                                            <p:cond delay="0"/>
                                          </p:stCondLst>
                                        </p:cTn>
                                        <p:tgtEl>
                                          <p:spTgt spid="3">
                                            <p:txEl>
                                              <p:pRg st="7" end="7"/>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25" presetClass="entr" presetSubtype="0" fill="hold" nodeType="clickEffect">
                                  <p:stCondLst>
                                    <p:cond delay="0"/>
                                  </p:stCondLst>
                                  <p:childTnLst>
                                    <p:set>
                                      <p:cBhvr>
                                        <p:cTn id="90" dur="1" fill="hold">
                                          <p:stCondLst>
                                            <p:cond delay="0"/>
                                          </p:stCondLst>
                                        </p:cTn>
                                        <p:tgtEl>
                                          <p:spTgt spid="3">
                                            <p:txEl>
                                              <p:pRg st="8" end="8"/>
                                            </p:txEl>
                                          </p:spTgt>
                                        </p:tgtEl>
                                        <p:attrNameLst>
                                          <p:attrName>style.visibility</p:attrName>
                                        </p:attrNameLst>
                                      </p:cBhvr>
                                      <p:to>
                                        <p:strVal val="visible"/>
                                      </p:to>
                                    </p:set>
                                    <p:anim calcmode="lin" valueType="num">
                                      <p:cBhvr>
                                        <p:cTn id="91" dur="500" decel="50000" fill="hold">
                                          <p:stCondLst>
                                            <p:cond delay="0"/>
                                          </p:stCondLst>
                                        </p:cTn>
                                        <p:tgtEl>
                                          <p:spTgt spid="3">
                                            <p:txEl>
                                              <p:pRg st="8" end="8"/>
                                            </p:txEl>
                                          </p:spTgt>
                                        </p:tgtEl>
                                        <p:attrNameLst>
                                          <p:attrName>style.rotation</p:attrName>
                                        </p:attrNameLst>
                                      </p:cBhvr>
                                      <p:tavLst>
                                        <p:tav tm="0">
                                          <p:val>
                                            <p:fltVal val="-90"/>
                                          </p:val>
                                        </p:tav>
                                        <p:tav tm="100000">
                                          <p:val>
                                            <p:fltVal val="0"/>
                                          </p:val>
                                        </p:tav>
                                      </p:tavLst>
                                    </p:anim>
                                    <p:anim calcmode="lin" valueType="num">
                                      <p:cBhvr>
                                        <p:cTn id="92" dur="500" decel="50000" fill="hold">
                                          <p:stCondLst>
                                            <p:cond delay="0"/>
                                          </p:stCondLst>
                                        </p:cTn>
                                        <p:tgtEl>
                                          <p:spTgt spid="3">
                                            <p:txEl>
                                              <p:pRg st="8" end="8"/>
                                            </p:txEl>
                                          </p:spTgt>
                                        </p:tgtEl>
                                        <p:attrNameLst>
                                          <p:attrName>ppt_w</p:attrName>
                                        </p:attrNameLst>
                                      </p:cBhvr>
                                      <p:tavLst>
                                        <p:tav tm="0">
                                          <p:val>
                                            <p:strVal val="#ppt_w"/>
                                          </p:val>
                                        </p:tav>
                                        <p:tav tm="100000">
                                          <p:val>
                                            <p:strVal val="#ppt_w*.05"/>
                                          </p:val>
                                        </p:tav>
                                      </p:tavLst>
                                    </p:anim>
                                    <p:anim calcmode="lin" valueType="num">
                                      <p:cBhvr>
                                        <p:cTn id="93" dur="500" accel="50000" fill="hold">
                                          <p:stCondLst>
                                            <p:cond delay="500"/>
                                          </p:stCondLst>
                                        </p:cTn>
                                        <p:tgtEl>
                                          <p:spTgt spid="3">
                                            <p:txEl>
                                              <p:pRg st="8" end="8"/>
                                            </p:txEl>
                                          </p:spTgt>
                                        </p:tgtEl>
                                        <p:attrNameLst>
                                          <p:attrName>ppt_w</p:attrName>
                                        </p:attrNameLst>
                                      </p:cBhvr>
                                      <p:tavLst>
                                        <p:tav tm="0">
                                          <p:val>
                                            <p:strVal val="#ppt_w*.05"/>
                                          </p:val>
                                        </p:tav>
                                        <p:tav tm="100000">
                                          <p:val>
                                            <p:strVal val="#ppt_w"/>
                                          </p:val>
                                        </p:tav>
                                      </p:tavLst>
                                    </p:anim>
                                    <p:anim calcmode="lin" valueType="num">
                                      <p:cBhvr>
                                        <p:cTn id="94" dur="1000" fill="hold"/>
                                        <p:tgtEl>
                                          <p:spTgt spid="3">
                                            <p:txEl>
                                              <p:pRg st="8" end="8"/>
                                            </p:txEl>
                                          </p:spTgt>
                                        </p:tgtEl>
                                        <p:attrNameLst>
                                          <p:attrName>ppt_h</p:attrName>
                                        </p:attrNameLst>
                                      </p:cBhvr>
                                      <p:tavLst>
                                        <p:tav tm="0">
                                          <p:val>
                                            <p:strVal val="#ppt_h"/>
                                          </p:val>
                                        </p:tav>
                                        <p:tav tm="100000">
                                          <p:val>
                                            <p:strVal val="#ppt_h"/>
                                          </p:val>
                                        </p:tav>
                                      </p:tavLst>
                                    </p:anim>
                                    <p:anim calcmode="lin" valueType="num">
                                      <p:cBhvr>
                                        <p:cTn id="95" dur="500" decel="50000" fill="hold">
                                          <p:stCondLst>
                                            <p:cond delay="0"/>
                                          </p:stCondLst>
                                        </p:cTn>
                                        <p:tgtEl>
                                          <p:spTgt spid="3">
                                            <p:txEl>
                                              <p:pRg st="8" end="8"/>
                                            </p:txEl>
                                          </p:spTgt>
                                        </p:tgtEl>
                                        <p:attrNameLst>
                                          <p:attrName>ppt_x</p:attrName>
                                        </p:attrNameLst>
                                      </p:cBhvr>
                                      <p:tavLst>
                                        <p:tav tm="0">
                                          <p:val>
                                            <p:strVal val="#ppt_x+.4"/>
                                          </p:val>
                                        </p:tav>
                                        <p:tav tm="100000">
                                          <p:val>
                                            <p:strVal val="#ppt_x"/>
                                          </p:val>
                                        </p:tav>
                                      </p:tavLst>
                                    </p:anim>
                                    <p:anim calcmode="lin" valueType="num">
                                      <p:cBhvr>
                                        <p:cTn id="96" dur="500" decel="50000" fill="hold">
                                          <p:stCondLst>
                                            <p:cond delay="0"/>
                                          </p:stCondLst>
                                        </p:cTn>
                                        <p:tgtEl>
                                          <p:spTgt spid="3">
                                            <p:txEl>
                                              <p:pRg st="8" end="8"/>
                                            </p:txEl>
                                          </p:spTgt>
                                        </p:tgtEl>
                                        <p:attrNameLst>
                                          <p:attrName>ppt_y</p:attrName>
                                        </p:attrNameLst>
                                      </p:cBhvr>
                                      <p:tavLst>
                                        <p:tav tm="0">
                                          <p:val>
                                            <p:strVal val="#ppt_y-.2"/>
                                          </p:val>
                                        </p:tav>
                                        <p:tav tm="100000">
                                          <p:val>
                                            <p:strVal val="#ppt_y+.1"/>
                                          </p:val>
                                        </p:tav>
                                      </p:tavLst>
                                    </p:anim>
                                    <p:anim calcmode="lin" valueType="num">
                                      <p:cBhvr>
                                        <p:cTn id="97" dur="500" accel="50000" fill="hold">
                                          <p:stCondLst>
                                            <p:cond delay="500"/>
                                          </p:stCondLst>
                                        </p:cTn>
                                        <p:tgtEl>
                                          <p:spTgt spid="3">
                                            <p:txEl>
                                              <p:pRg st="8" end="8"/>
                                            </p:txEl>
                                          </p:spTgt>
                                        </p:tgtEl>
                                        <p:attrNameLst>
                                          <p:attrName>ppt_y</p:attrName>
                                        </p:attrNameLst>
                                      </p:cBhvr>
                                      <p:tavLst>
                                        <p:tav tm="0">
                                          <p:val>
                                            <p:strVal val="#ppt_y+.1"/>
                                          </p:val>
                                        </p:tav>
                                        <p:tav tm="100000">
                                          <p:val>
                                            <p:strVal val="#ppt_y"/>
                                          </p:val>
                                        </p:tav>
                                      </p:tavLst>
                                    </p:anim>
                                    <p:animEffect transition="in" filter="fade">
                                      <p:cBhvr>
                                        <p:cTn id="98" dur="1000" decel="50000">
                                          <p:stCondLst>
                                            <p:cond delay="0"/>
                                          </p:stCondLst>
                                        </p:cTn>
                                        <p:tgtEl>
                                          <p:spTgt spid="3">
                                            <p:txEl>
                                              <p:pRg st="8" end="8"/>
                                            </p:txEl>
                                          </p:spTgt>
                                        </p:tgtEl>
                                      </p:cBhvr>
                                    </p:animEffect>
                                  </p:childTnLst>
                                </p:cTn>
                              </p:par>
                            </p:childTnLst>
                          </p:cTn>
                        </p:par>
                      </p:childTnLst>
                    </p:cTn>
                  </p:par>
                  <p:par>
                    <p:cTn id="99" fill="hold">
                      <p:stCondLst>
                        <p:cond delay="indefinite"/>
                      </p:stCondLst>
                      <p:childTnLst>
                        <p:par>
                          <p:cTn id="100" fill="hold">
                            <p:stCondLst>
                              <p:cond delay="0"/>
                            </p:stCondLst>
                            <p:childTnLst>
                              <p:par>
                                <p:cTn id="101" presetID="5" presetClass="entr" presetSubtype="10" fill="hold" nodeType="clickEffect">
                                  <p:stCondLst>
                                    <p:cond delay="0"/>
                                  </p:stCondLst>
                                  <p:childTnLst>
                                    <p:set>
                                      <p:cBhvr>
                                        <p:cTn id="102" dur="1" fill="hold">
                                          <p:stCondLst>
                                            <p:cond delay="0"/>
                                          </p:stCondLst>
                                        </p:cTn>
                                        <p:tgtEl>
                                          <p:spTgt spid="3">
                                            <p:txEl>
                                              <p:pRg st="9" end="9"/>
                                            </p:txEl>
                                          </p:spTgt>
                                        </p:tgtEl>
                                        <p:attrNameLst>
                                          <p:attrName>style.visibility</p:attrName>
                                        </p:attrNameLst>
                                      </p:cBhvr>
                                      <p:to>
                                        <p:strVal val="visible"/>
                                      </p:to>
                                    </p:set>
                                    <p:animEffect transition="in" filter="checkerboard(across)">
                                      <p:cBhvr>
                                        <p:cTn id="103" dur="500"/>
                                        <p:tgtEl>
                                          <p:spTgt spid="3">
                                            <p:txEl>
                                              <p:pRg st="9" end="9"/>
                                            </p:txEl>
                                          </p:spTgt>
                                        </p:tgtEl>
                                      </p:cBhvr>
                                    </p:animEffect>
                                  </p:childTnLst>
                                </p:cTn>
                              </p:par>
                            </p:childTnLst>
                          </p:cTn>
                        </p:par>
                      </p:childTnLst>
                    </p:cTn>
                  </p:par>
                  <p:par>
                    <p:cTn id="104" fill="hold">
                      <p:stCondLst>
                        <p:cond delay="indefinite"/>
                      </p:stCondLst>
                      <p:childTnLst>
                        <p:par>
                          <p:cTn id="105" fill="hold">
                            <p:stCondLst>
                              <p:cond delay="0"/>
                            </p:stCondLst>
                            <p:childTnLst>
                              <p:par>
                                <p:cTn id="106" presetID="5" presetClass="entr" presetSubtype="10" fill="hold" nodeType="clickEffect">
                                  <p:stCondLst>
                                    <p:cond delay="0"/>
                                  </p:stCondLst>
                                  <p:childTnLst>
                                    <p:set>
                                      <p:cBhvr>
                                        <p:cTn id="107" dur="1" fill="hold">
                                          <p:stCondLst>
                                            <p:cond delay="0"/>
                                          </p:stCondLst>
                                        </p:cTn>
                                        <p:tgtEl>
                                          <p:spTgt spid="3">
                                            <p:txEl>
                                              <p:pRg st="11" end="11"/>
                                            </p:txEl>
                                          </p:spTgt>
                                        </p:tgtEl>
                                        <p:attrNameLst>
                                          <p:attrName>style.visibility</p:attrName>
                                        </p:attrNameLst>
                                      </p:cBhvr>
                                      <p:to>
                                        <p:strVal val="visible"/>
                                      </p:to>
                                    </p:set>
                                    <p:animEffect transition="in" filter="checkerboard(across)">
                                      <p:cBhvr>
                                        <p:cTn id="108"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457200"/>
          </a:xfrm>
        </p:spPr>
        <p:txBody>
          <a:bodyPr>
            <a:normAutofit fontScale="90000"/>
          </a:bodyPr>
          <a:lstStyle/>
          <a:p>
            <a:r>
              <a:rPr lang="en-US" dirty="0" smtClean="0"/>
              <a:t>Enlightenment Ideas</a:t>
            </a:r>
            <a:endParaRPr lang="en-US" dirty="0"/>
          </a:p>
        </p:txBody>
      </p:sp>
      <p:sp>
        <p:nvSpPr>
          <p:cNvPr id="3" name="Content Placeholder 2"/>
          <p:cNvSpPr>
            <a:spLocks noGrp="1"/>
          </p:cNvSpPr>
          <p:nvPr>
            <p:ph sz="quarter" idx="1"/>
          </p:nvPr>
        </p:nvSpPr>
        <p:spPr>
          <a:xfrm>
            <a:off x="0" y="685800"/>
            <a:ext cx="9144000" cy="5638800"/>
          </a:xfrm>
        </p:spPr>
        <p:txBody>
          <a:bodyPr>
            <a:normAutofit fontScale="92500" lnSpcReduction="20000"/>
          </a:bodyPr>
          <a:lstStyle/>
          <a:p>
            <a:r>
              <a:rPr lang="en-US" b="1" dirty="0" smtClean="0"/>
              <a:t>Rousseau:  </a:t>
            </a:r>
            <a:r>
              <a:rPr lang="en-US" sz="3000" dirty="0" smtClean="0"/>
              <a:t>Government is created by a contract among the  people and receives         its powers from them.</a:t>
            </a:r>
          </a:p>
          <a:p>
            <a:endParaRPr lang="en-US" dirty="0" smtClean="0"/>
          </a:p>
          <a:p>
            <a:r>
              <a:rPr lang="en-US" b="1" dirty="0" smtClean="0"/>
              <a:t>Locke:</a:t>
            </a:r>
            <a:r>
              <a:rPr lang="en-US" dirty="0" smtClean="0"/>
              <a:t>  </a:t>
            </a:r>
            <a:r>
              <a:rPr lang="en-US" sz="3000" dirty="0" smtClean="0"/>
              <a:t>All men have certain natural rights (life, liberty, property).  The purpose of government is to protect these; if it fails to do so, people may set up a new </a:t>
            </a:r>
            <a:r>
              <a:rPr lang="en-US" sz="3000" dirty="0" err="1" smtClean="0"/>
              <a:t>gov’t</a:t>
            </a:r>
            <a:r>
              <a:rPr lang="en-US" sz="3000" dirty="0" smtClean="0"/>
              <a:t>.</a:t>
            </a:r>
          </a:p>
          <a:p>
            <a:endParaRPr lang="en-US" dirty="0" smtClean="0"/>
          </a:p>
          <a:p>
            <a:r>
              <a:rPr lang="en-US" b="1" dirty="0" smtClean="0"/>
              <a:t>Montesquieu:  </a:t>
            </a:r>
            <a:r>
              <a:rPr lang="en-US" sz="3000" dirty="0" smtClean="0"/>
              <a:t>There is no liberty if judicial power is not separated from the legislative &amp; executive branches.</a:t>
            </a:r>
          </a:p>
          <a:p>
            <a:r>
              <a:rPr lang="en-US" b="1" dirty="0" smtClean="0"/>
              <a:t>Voltaire:  </a:t>
            </a:r>
            <a:r>
              <a:rPr lang="en-US" sz="3000" dirty="0" smtClean="0"/>
              <a:t>We respect those who lead by the force of truth not who enslave men by violence.  Popular government is therefore, less unjust and less hated that despotic.</a:t>
            </a:r>
            <a:endParaRPr lang="en-US" sz="3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b="1" dirty="0" smtClean="0"/>
              <a:t>Rousseau</a:t>
            </a:r>
            <a:r>
              <a:rPr lang="en-US" dirty="0" smtClean="0"/>
              <a:t> - Government of the people, by the people and for the people</a:t>
            </a:r>
          </a:p>
          <a:p>
            <a:pPr>
              <a:buNone/>
            </a:pPr>
            <a:r>
              <a:rPr lang="en-US" b="1" dirty="0" smtClean="0"/>
              <a:t>Voltaire – </a:t>
            </a:r>
            <a:r>
              <a:rPr lang="en-US" dirty="0" smtClean="0"/>
              <a:t>I may not agree with what you say, but I will defend to the death your right to say it.</a:t>
            </a:r>
            <a:endParaRPr lang="en-US" b="1" dirty="0"/>
          </a:p>
        </p:txBody>
      </p:sp>
      <p:pic>
        <p:nvPicPr>
          <p:cNvPr id="4" name="Picture 2" descr="http://www.iep.utm.edu/images/locke.jpg"/>
          <p:cNvPicPr>
            <a:picLocks noChangeAspect="1" noChangeArrowheads="1"/>
          </p:cNvPicPr>
          <p:nvPr/>
        </p:nvPicPr>
        <p:blipFill>
          <a:blip r:embed="rId2" cstate="print"/>
          <a:srcRect/>
          <a:stretch>
            <a:fillRect/>
          </a:stretch>
        </p:blipFill>
        <p:spPr bwMode="auto">
          <a:xfrm>
            <a:off x="0" y="4800600"/>
            <a:ext cx="1752600" cy="2057400"/>
          </a:xfrm>
          <a:prstGeom prst="rect">
            <a:avLst/>
          </a:prstGeom>
          <a:noFill/>
        </p:spPr>
      </p:pic>
      <p:pic>
        <p:nvPicPr>
          <p:cNvPr id="5" name="Picture 2" descr="http://www.constitution.org/img/montesquieu.jpg"/>
          <p:cNvPicPr>
            <a:picLocks noChangeAspect="1" noChangeArrowheads="1"/>
          </p:cNvPicPr>
          <p:nvPr/>
        </p:nvPicPr>
        <p:blipFill>
          <a:blip r:embed="rId3" cstate="print"/>
          <a:srcRect/>
          <a:stretch>
            <a:fillRect/>
          </a:stretch>
        </p:blipFill>
        <p:spPr bwMode="auto">
          <a:xfrm>
            <a:off x="2362200" y="3352800"/>
            <a:ext cx="1752600" cy="2306731"/>
          </a:xfrm>
          <a:prstGeom prst="rect">
            <a:avLst/>
          </a:prstGeom>
          <a:noFill/>
        </p:spPr>
      </p:pic>
      <p:pic>
        <p:nvPicPr>
          <p:cNvPr id="6" name="Picture 2" descr="http://www.geocities.com/Athens/7308/portrt.jpg"/>
          <p:cNvPicPr>
            <a:picLocks noChangeAspect="1" noChangeArrowheads="1"/>
          </p:cNvPicPr>
          <p:nvPr/>
        </p:nvPicPr>
        <p:blipFill>
          <a:blip r:embed="rId4" cstate="print"/>
          <a:srcRect/>
          <a:stretch>
            <a:fillRect/>
          </a:stretch>
        </p:blipFill>
        <p:spPr bwMode="auto">
          <a:xfrm>
            <a:off x="4724400" y="4572000"/>
            <a:ext cx="1984744" cy="2286000"/>
          </a:xfrm>
          <a:prstGeom prst="rect">
            <a:avLst/>
          </a:prstGeom>
          <a:noFill/>
        </p:spPr>
      </p:pic>
      <p:pic>
        <p:nvPicPr>
          <p:cNvPr id="7" name="Picture 2" descr="http://www.lucidcafe.com/library/96jun/96jungifs/rousseau3.gif"/>
          <p:cNvPicPr>
            <a:picLocks noChangeAspect="1" noChangeArrowheads="1"/>
          </p:cNvPicPr>
          <p:nvPr/>
        </p:nvPicPr>
        <p:blipFill>
          <a:blip r:embed="rId5" cstate="print"/>
          <a:srcRect/>
          <a:stretch>
            <a:fillRect/>
          </a:stretch>
        </p:blipFill>
        <p:spPr bwMode="auto">
          <a:xfrm>
            <a:off x="7476684" y="3276600"/>
            <a:ext cx="1667316" cy="2331156"/>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Enlightenment</a:t>
            </a:r>
            <a:endParaRPr lang="en-US" dirty="0"/>
          </a:p>
        </p:txBody>
      </p:sp>
      <p:sp>
        <p:nvSpPr>
          <p:cNvPr id="3" name="Content Placeholder 2"/>
          <p:cNvSpPr>
            <a:spLocks noGrp="1"/>
          </p:cNvSpPr>
          <p:nvPr>
            <p:ph sz="quarter" idx="1"/>
          </p:nvPr>
        </p:nvSpPr>
        <p:spPr>
          <a:xfrm>
            <a:off x="301752" y="1527048"/>
            <a:ext cx="8503920" cy="5330952"/>
          </a:xfrm>
        </p:spPr>
        <p:txBody>
          <a:bodyPr/>
          <a:lstStyle/>
          <a:p>
            <a:r>
              <a:rPr lang="en-US" b="1" dirty="0" smtClean="0">
                <a:solidFill>
                  <a:schemeClr val="accent1">
                    <a:lumMod val="50000"/>
                  </a:schemeClr>
                </a:solidFill>
              </a:rPr>
              <a:t>Denis Diderot’s- </a:t>
            </a:r>
            <a:r>
              <a:rPr lang="en-US" b="1" i="1" dirty="0" smtClean="0">
                <a:solidFill>
                  <a:srgbClr val="FF0000"/>
                </a:solidFill>
              </a:rPr>
              <a:t>Encyclopedia </a:t>
            </a:r>
            <a:r>
              <a:rPr lang="en-US" b="1" dirty="0" smtClean="0">
                <a:solidFill>
                  <a:srgbClr val="FF0000"/>
                </a:solidFill>
              </a:rPr>
              <a:t>(20+ years)</a:t>
            </a:r>
          </a:p>
          <a:p>
            <a:pPr algn="r">
              <a:buNone/>
            </a:pPr>
            <a:r>
              <a:rPr lang="en-US" dirty="0" smtClean="0">
                <a:solidFill>
                  <a:srgbClr val="00B0F0"/>
                </a:solidFill>
              </a:rPr>
              <a:t>28 volumes to organize all knowledge</a:t>
            </a:r>
          </a:p>
          <a:p>
            <a:pPr algn="r">
              <a:buFont typeface="Arial" pitchFamily="34" charset="0"/>
              <a:buChar char="•"/>
            </a:pPr>
            <a:r>
              <a:rPr lang="en-US" dirty="0" smtClean="0">
                <a:solidFill>
                  <a:srgbClr val="EF29D3"/>
                </a:solidFill>
              </a:rPr>
              <a:t>Many famous / noted contributors</a:t>
            </a:r>
          </a:p>
          <a:p>
            <a:pPr algn="r">
              <a:buFont typeface="Arial" pitchFamily="34" charset="0"/>
              <a:buChar char="•"/>
            </a:pPr>
            <a:r>
              <a:rPr lang="en-US" dirty="0" smtClean="0">
                <a:solidFill>
                  <a:srgbClr val="00B050"/>
                </a:solidFill>
              </a:rPr>
              <a:t>Encompasses all human knowledge</a:t>
            </a:r>
          </a:p>
          <a:p>
            <a:pPr algn="r">
              <a:buFont typeface="Arial" pitchFamily="34" charset="0"/>
              <a:buChar char="•"/>
            </a:pPr>
            <a:r>
              <a:rPr lang="en-US" dirty="0" smtClean="0">
                <a:solidFill>
                  <a:srgbClr val="00B050"/>
                </a:solidFill>
              </a:rPr>
              <a:t>To educate &amp; inform</a:t>
            </a:r>
          </a:p>
          <a:p>
            <a:pPr algn="r">
              <a:buFont typeface="Arial" pitchFamily="34" charset="0"/>
              <a:buChar char="•"/>
            </a:pPr>
            <a:r>
              <a:rPr lang="en-US" dirty="0" smtClean="0">
                <a:solidFill>
                  <a:schemeClr val="accent5">
                    <a:lumMod val="75000"/>
                  </a:schemeClr>
                </a:solidFill>
              </a:rPr>
              <a:t>Criticizes injustices &amp; inequalities</a:t>
            </a:r>
          </a:p>
          <a:p>
            <a:pPr algn="r">
              <a:buNone/>
            </a:pPr>
            <a:r>
              <a:rPr lang="en-US" dirty="0" smtClean="0">
                <a:solidFill>
                  <a:schemeClr val="accent5">
                    <a:lumMod val="75000"/>
                  </a:schemeClr>
                </a:solidFill>
              </a:rPr>
              <a:t>of society &amp; its institutions</a:t>
            </a:r>
          </a:p>
          <a:p>
            <a:pPr algn="r">
              <a:buFont typeface="Arial" pitchFamily="34" charset="0"/>
              <a:buChar char="•"/>
            </a:pPr>
            <a:r>
              <a:rPr lang="en-US" dirty="0" smtClean="0">
                <a:solidFill>
                  <a:srgbClr val="EF29D3"/>
                </a:solidFill>
              </a:rPr>
              <a:t>Promotes idea of </a:t>
            </a:r>
            <a:r>
              <a:rPr lang="en-US" b="1" dirty="0" smtClean="0">
                <a:solidFill>
                  <a:srgbClr val="EF29D3"/>
                </a:solidFill>
              </a:rPr>
              <a:t>progress</a:t>
            </a:r>
          </a:p>
        </p:txBody>
      </p:sp>
      <p:pic>
        <p:nvPicPr>
          <p:cNvPr id="1026" name="Picture 2" descr="Photograph:Denis Diderot, oil painting by Louis-Michel van Loo, 1767; in the Louvre, Paris.">
            <a:hlinkClick r:id="rId3"/>
          </p:cNvPr>
          <p:cNvPicPr>
            <a:picLocks noChangeAspect="1" noChangeArrowheads="1"/>
          </p:cNvPicPr>
          <p:nvPr/>
        </p:nvPicPr>
        <p:blipFill>
          <a:blip r:embed="rId4" cstate="print"/>
          <a:srcRect/>
          <a:stretch>
            <a:fillRect/>
          </a:stretch>
        </p:blipFill>
        <p:spPr bwMode="auto">
          <a:xfrm>
            <a:off x="457200" y="2209800"/>
            <a:ext cx="2590800" cy="3368040"/>
          </a:xfrm>
          <a:prstGeom prst="rect">
            <a:avLst/>
          </a:prstGeom>
          <a:noFill/>
        </p:spPr>
      </p:pic>
      <p:sp>
        <p:nvSpPr>
          <p:cNvPr id="6" name="TextBox 5"/>
          <p:cNvSpPr txBox="1"/>
          <p:nvPr/>
        </p:nvSpPr>
        <p:spPr>
          <a:xfrm>
            <a:off x="457200" y="5715000"/>
            <a:ext cx="3244799" cy="369332"/>
          </a:xfrm>
          <a:prstGeom prst="rect">
            <a:avLst/>
          </a:prstGeom>
          <a:noFill/>
        </p:spPr>
        <p:txBody>
          <a:bodyPr wrap="none" rtlCol="0">
            <a:spAutoFit/>
          </a:bodyPr>
          <a:lstStyle/>
          <a:p>
            <a:r>
              <a:rPr lang="en-US" b="1" dirty="0" smtClean="0">
                <a:solidFill>
                  <a:srgbClr val="7030A0"/>
                </a:solidFill>
              </a:rPr>
              <a:t>Denis Diderot (1713-1784)</a:t>
            </a:r>
            <a:endParaRPr lang="en-US" b="1"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34"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3">
                                            <p:txEl>
                                              <p:pRg st="3" end="3"/>
                                            </p:txEl>
                                          </p:spTgt>
                                        </p:tgtEl>
                                      </p:cBhvr>
                                    </p:animEffect>
                                  </p:childTnLst>
                                </p:cTn>
                              </p:par>
                              <p:par>
                                <p:cTn id="39" presetID="25" presetClass="entr" presetSubtype="0" fill="hold" nodeType="with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p:cTn id="41"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42"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43"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44"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45"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46"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47"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48" dur="1000" decel="50000">
                                          <p:stCondLst>
                                            <p:cond delay="0"/>
                                          </p:stCondLst>
                                        </p:cTn>
                                        <p:tgtEl>
                                          <p:spTgt spid="3">
                                            <p:txEl>
                                              <p:pRg st="4" end="4"/>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5" presetClass="entr" presetSubtype="0" fill="hold" nodeType="click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 calcmode="lin" valueType="num">
                                      <p:cBhvr>
                                        <p:cTn id="53" dur="50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54" dur="50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55" dur="500" accel="50000" fill="hold">
                                          <p:stCondLst>
                                            <p:cond delay="50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56" dur="1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57" dur="50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58" dur="50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59" dur="500" accel="50000" fill="hold">
                                          <p:stCondLst>
                                            <p:cond delay="50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60" dur="1000" decel="50000">
                                          <p:stCondLst>
                                            <p:cond delay="0"/>
                                          </p:stCondLst>
                                        </p:cTn>
                                        <p:tgtEl>
                                          <p:spTgt spid="3">
                                            <p:txEl>
                                              <p:pRg st="5" end="5"/>
                                            </p:txEl>
                                          </p:spTgt>
                                        </p:tgtEl>
                                      </p:cBhvr>
                                    </p:animEffect>
                                  </p:childTnLst>
                                </p:cTn>
                              </p:par>
                              <p:par>
                                <p:cTn id="61" presetID="25" presetClass="entr" presetSubtype="0" fill="hold" nodeType="withEffect">
                                  <p:stCondLst>
                                    <p:cond delay="0"/>
                                  </p:stCondLst>
                                  <p:childTnLst>
                                    <p:set>
                                      <p:cBhvr>
                                        <p:cTn id="62" dur="1" fill="hold">
                                          <p:stCondLst>
                                            <p:cond delay="0"/>
                                          </p:stCondLst>
                                        </p:cTn>
                                        <p:tgtEl>
                                          <p:spTgt spid="3">
                                            <p:txEl>
                                              <p:pRg st="6" end="6"/>
                                            </p:txEl>
                                          </p:spTgt>
                                        </p:tgtEl>
                                        <p:attrNameLst>
                                          <p:attrName>style.visibility</p:attrName>
                                        </p:attrNameLst>
                                      </p:cBhvr>
                                      <p:to>
                                        <p:strVal val="visible"/>
                                      </p:to>
                                    </p:set>
                                    <p:anim calcmode="lin" valueType="num">
                                      <p:cBhvr>
                                        <p:cTn id="63" dur="500" decel="50000" fill="hold">
                                          <p:stCondLst>
                                            <p:cond delay="0"/>
                                          </p:stCondLst>
                                        </p:cTn>
                                        <p:tgtEl>
                                          <p:spTgt spid="3">
                                            <p:txEl>
                                              <p:pRg st="6" end="6"/>
                                            </p:txEl>
                                          </p:spTgt>
                                        </p:tgtEl>
                                        <p:attrNameLst>
                                          <p:attrName>style.rotation</p:attrName>
                                        </p:attrNameLst>
                                      </p:cBhvr>
                                      <p:tavLst>
                                        <p:tav tm="0">
                                          <p:val>
                                            <p:fltVal val="-90"/>
                                          </p:val>
                                        </p:tav>
                                        <p:tav tm="100000">
                                          <p:val>
                                            <p:fltVal val="0"/>
                                          </p:val>
                                        </p:tav>
                                      </p:tavLst>
                                    </p:anim>
                                    <p:anim calcmode="lin" valueType="num">
                                      <p:cBhvr>
                                        <p:cTn id="64" dur="500" decel="50000" fill="hold">
                                          <p:stCondLst>
                                            <p:cond delay="0"/>
                                          </p:stCondLst>
                                        </p:cTn>
                                        <p:tgtEl>
                                          <p:spTgt spid="3">
                                            <p:txEl>
                                              <p:pRg st="6" end="6"/>
                                            </p:txEl>
                                          </p:spTgt>
                                        </p:tgtEl>
                                        <p:attrNameLst>
                                          <p:attrName>ppt_w</p:attrName>
                                        </p:attrNameLst>
                                      </p:cBhvr>
                                      <p:tavLst>
                                        <p:tav tm="0">
                                          <p:val>
                                            <p:strVal val="#ppt_w"/>
                                          </p:val>
                                        </p:tav>
                                        <p:tav tm="100000">
                                          <p:val>
                                            <p:strVal val="#ppt_w*.05"/>
                                          </p:val>
                                        </p:tav>
                                      </p:tavLst>
                                    </p:anim>
                                    <p:anim calcmode="lin" valueType="num">
                                      <p:cBhvr>
                                        <p:cTn id="65" dur="500" accel="50000" fill="hold">
                                          <p:stCondLst>
                                            <p:cond delay="500"/>
                                          </p:stCondLst>
                                        </p:cTn>
                                        <p:tgtEl>
                                          <p:spTgt spid="3">
                                            <p:txEl>
                                              <p:pRg st="6" end="6"/>
                                            </p:txEl>
                                          </p:spTgt>
                                        </p:tgtEl>
                                        <p:attrNameLst>
                                          <p:attrName>ppt_w</p:attrName>
                                        </p:attrNameLst>
                                      </p:cBhvr>
                                      <p:tavLst>
                                        <p:tav tm="0">
                                          <p:val>
                                            <p:strVal val="#ppt_w*.05"/>
                                          </p:val>
                                        </p:tav>
                                        <p:tav tm="100000">
                                          <p:val>
                                            <p:strVal val="#ppt_w"/>
                                          </p:val>
                                        </p:tav>
                                      </p:tavLst>
                                    </p:anim>
                                    <p:anim calcmode="lin" valueType="num">
                                      <p:cBhvr>
                                        <p:cTn id="66" dur="10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67" dur="500" decel="50000" fill="hold">
                                          <p:stCondLst>
                                            <p:cond delay="0"/>
                                          </p:stCondLst>
                                        </p:cTn>
                                        <p:tgtEl>
                                          <p:spTgt spid="3">
                                            <p:txEl>
                                              <p:pRg st="6" end="6"/>
                                            </p:txEl>
                                          </p:spTgt>
                                        </p:tgtEl>
                                        <p:attrNameLst>
                                          <p:attrName>ppt_x</p:attrName>
                                        </p:attrNameLst>
                                      </p:cBhvr>
                                      <p:tavLst>
                                        <p:tav tm="0">
                                          <p:val>
                                            <p:strVal val="#ppt_x+.4"/>
                                          </p:val>
                                        </p:tav>
                                        <p:tav tm="100000">
                                          <p:val>
                                            <p:strVal val="#ppt_x"/>
                                          </p:val>
                                        </p:tav>
                                      </p:tavLst>
                                    </p:anim>
                                    <p:anim calcmode="lin" valueType="num">
                                      <p:cBhvr>
                                        <p:cTn id="68" dur="500" decel="50000" fill="hold">
                                          <p:stCondLst>
                                            <p:cond delay="0"/>
                                          </p:stCondLst>
                                        </p:cTn>
                                        <p:tgtEl>
                                          <p:spTgt spid="3">
                                            <p:txEl>
                                              <p:pRg st="6" end="6"/>
                                            </p:txEl>
                                          </p:spTgt>
                                        </p:tgtEl>
                                        <p:attrNameLst>
                                          <p:attrName>ppt_y</p:attrName>
                                        </p:attrNameLst>
                                      </p:cBhvr>
                                      <p:tavLst>
                                        <p:tav tm="0">
                                          <p:val>
                                            <p:strVal val="#ppt_y-.2"/>
                                          </p:val>
                                        </p:tav>
                                        <p:tav tm="100000">
                                          <p:val>
                                            <p:strVal val="#ppt_y+.1"/>
                                          </p:val>
                                        </p:tav>
                                      </p:tavLst>
                                    </p:anim>
                                    <p:anim calcmode="lin" valueType="num">
                                      <p:cBhvr>
                                        <p:cTn id="69" dur="500" accel="50000" fill="hold">
                                          <p:stCondLst>
                                            <p:cond delay="500"/>
                                          </p:stCondLst>
                                        </p:cTn>
                                        <p:tgtEl>
                                          <p:spTgt spid="3">
                                            <p:txEl>
                                              <p:pRg st="6" end="6"/>
                                            </p:txEl>
                                          </p:spTgt>
                                        </p:tgtEl>
                                        <p:attrNameLst>
                                          <p:attrName>ppt_y</p:attrName>
                                        </p:attrNameLst>
                                      </p:cBhvr>
                                      <p:tavLst>
                                        <p:tav tm="0">
                                          <p:val>
                                            <p:strVal val="#ppt_y+.1"/>
                                          </p:val>
                                        </p:tav>
                                        <p:tav tm="100000">
                                          <p:val>
                                            <p:strVal val="#ppt_y"/>
                                          </p:val>
                                        </p:tav>
                                      </p:tavLst>
                                    </p:anim>
                                    <p:animEffect transition="in" filter="fade">
                                      <p:cBhvr>
                                        <p:cTn id="70" dur="1000" decel="50000">
                                          <p:stCondLst>
                                            <p:cond delay="0"/>
                                          </p:stCondLst>
                                        </p:cTn>
                                        <p:tgtEl>
                                          <p:spTgt spid="3">
                                            <p:txEl>
                                              <p:pRg st="6" end="6"/>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25" presetClass="entr" presetSubtype="0" fill="hold" nodeType="clickEffect">
                                  <p:stCondLst>
                                    <p:cond delay="0"/>
                                  </p:stCondLst>
                                  <p:childTnLst>
                                    <p:set>
                                      <p:cBhvr>
                                        <p:cTn id="74" dur="1" fill="hold">
                                          <p:stCondLst>
                                            <p:cond delay="0"/>
                                          </p:stCondLst>
                                        </p:cTn>
                                        <p:tgtEl>
                                          <p:spTgt spid="3">
                                            <p:txEl>
                                              <p:pRg st="7" end="7"/>
                                            </p:txEl>
                                          </p:spTgt>
                                        </p:tgtEl>
                                        <p:attrNameLst>
                                          <p:attrName>style.visibility</p:attrName>
                                        </p:attrNameLst>
                                      </p:cBhvr>
                                      <p:to>
                                        <p:strVal val="visible"/>
                                      </p:to>
                                    </p:set>
                                    <p:anim calcmode="lin" valueType="num">
                                      <p:cBhvr>
                                        <p:cTn id="75" dur="500" decel="50000" fill="hold">
                                          <p:stCondLst>
                                            <p:cond delay="0"/>
                                          </p:stCondLst>
                                        </p:cTn>
                                        <p:tgtEl>
                                          <p:spTgt spid="3">
                                            <p:txEl>
                                              <p:pRg st="7" end="7"/>
                                            </p:txEl>
                                          </p:spTgt>
                                        </p:tgtEl>
                                        <p:attrNameLst>
                                          <p:attrName>style.rotation</p:attrName>
                                        </p:attrNameLst>
                                      </p:cBhvr>
                                      <p:tavLst>
                                        <p:tav tm="0">
                                          <p:val>
                                            <p:fltVal val="-90"/>
                                          </p:val>
                                        </p:tav>
                                        <p:tav tm="100000">
                                          <p:val>
                                            <p:fltVal val="0"/>
                                          </p:val>
                                        </p:tav>
                                      </p:tavLst>
                                    </p:anim>
                                    <p:anim calcmode="lin" valueType="num">
                                      <p:cBhvr>
                                        <p:cTn id="76" dur="500" decel="50000" fill="hold">
                                          <p:stCondLst>
                                            <p:cond delay="0"/>
                                          </p:stCondLst>
                                        </p:cTn>
                                        <p:tgtEl>
                                          <p:spTgt spid="3">
                                            <p:txEl>
                                              <p:pRg st="7" end="7"/>
                                            </p:txEl>
                                          </p:spTgt>
                                        </p:tgtEl>
                                        <p:attrNameLst>
                                          <p:attrName>ppt_w</p:attrName>
                                        </p:attrNameLst>
                                      </p:cBhvr>
                                      <p:tavLst>
                                        <p:tav tm="0">
                                          <p:val>
                                            <p:strVal val="#ppt_w"/>
                                          </p:val>
                                        </p:tav>
                                        <p:tav tm="100000">
                                          <p:val>
                                            <p:strVal val="#ppt_w*.05"/>
                                          </p:val>
                                        </p:tav>
                                      </p:tavLst>
                                    </p:anim>
                                    <p:anim calcmode="lin" valueType="num">
                                      <p:cBhvr>
                                        <p:cTn id="77" dur="500" accel="50000" fill="hold">
                                          <p:stCondLst>
                                            <p:cond delay="500"/>
                                          </p:stCondLst>
                                        </p:cTn>
                                        <p:tgtEl>
                                          <p:spTgt spid="3">
                                            <p:txEl>
                                              <p:pRg st="7" end="7"/>
                                            </p:txEl>
                                          </p:spTgt>
                                        </p:tgtEl>
                                        <p:attrNameLst>
                                          <p:attrName>ppt_w</p:attrName>
                                        </p:attrNameLst>
                                      </p:cBhvr>
                                      <p:tavLst>
                                        <p:tav tm="0">
                                          <p:val>
                                            <p:strVal val="#ppt_w*.05"/>
                                          </p:val>
                                        </p:tav>
                                        <p:tav tm="100000">
                                          <p:val>
                                            <p:strVal val="#ppt_w"/>
                                          </p:val>
                                        </p:tav>
                                      </p:tavLst>
                                    </p:anim>
                                    <p:anim calcmode="lin" valueType="num">
                                      <p:cBhvr>
                                        <p:cTn id="78" dur="1000" fill="hold"/>
                                        <p:tgtEl>
                                          <p:spTgt spid="3">
                                            <p:txEl>
                                              <p:pRg st="7" end="7"/>
                                            </p:txEl>
                                          </p:spTgt>
                                        </p:tgtEl>
                                        <p:attrNameLst>
                                          <p:attrName>ppt_h</p:attrName>
                                        </p:attrNameLst>
                                      </p:cBhvr>
                                      <p:tavLst>
                                        <p:tav tm="0">
                                          <p:val>
                                            <p:strVal val="#ppt_h"/>
                                          </p:val>
                                        </p:tav>
                                        <p:tav tm="100000">
                                          <p:val>
                                            <p:strVal val="#ppt_h"/>
                                          </p:val>
                                        </p:tav>
                                      </p:tavLst>
                                    </p:anim>
                                    <p:anim calcmode="lin" valueType="num">
                                      <p:cBhvr>
                                        <p:cTn id="79" dur="500" decel="50000" fill="hold">
                                          <p:stCondLst>
                                            <p:cond delay="0"/>
                                          </p:stCondLst>
                                        </p:cTn>
                                        <p:tgtEl>
                                          <p:spTgt spid="3">
                                            <p:txEl>
                                              <p:pRg st="7" end="7"/>
                                            </p:txEl>
                                          </p:spTgt>
                                        </p:tgtEl>
                                        <p:attrNameLst>
                                          <p:attrName>ppt_x</p:attrName>
                                        </p:attrNameLst>
                                      </p:cBhvr>
                                      <p:tavLst>
                                        <p:tav tm="0">
                                          <p:val>
                                            <p:strVal val="#ppt_x+.4"/>
                                          </p:val>
                                        </p:tav>
                                        <p:tav tm="100000">
                                          <p:val>
                                            <p:strVal val="#ppt_x"/>
                                          </p:val>
                                        </p:tav>
                                      </p:tavLst>
                                    </p:anim>
                                    <p:anim calcmode="lin" valueType="num">
                                      <p:cBhvr>
                                        <p:cTn id="80" dur="500" decel="50000" fill="hold">
                                          <p:stCondLst>
                                            <p:cond delay="0"/>
                                          </p:stCondLst>
                                        </p:cTn>
                                        <p:tgtEl>
                                          <p:spTgt spid="3">
                                            <p:txEl>
                                              <p:pRg st="7" end="7"/>
                                            </p:txEl>
                                          </p:spTgt>
                                        </p:tgtEl>
                                        <p:attrNameLst>
                                          <p:attrName>ppt_y</p:attrName>
                                        </p:attrNameLst>
                                      </p:cBhvr>
                                      <p:tavLst>
                                        <p:tav tm="0">
                                          <p:val>
                                            <p:strVal val="#ppt_y-.2"/>
                                          </p:val>
                                        </p:tav>
                                        <p:tav tm="100000">
                                          <p:val>
                                            <p:strVal val="#ppt_y+.1"/>
                                          </p:val>
                                        </p:tav>
                                      </p:tavLst>
                                    </p:anim>
                                    <p:anim calcmode="lin" valueType="num">
                                      <p:cBhvr>
                                        <p:cTn id="81" dur="500" accel="50000" fill="hold">
                                          <p:stCondLst>
                                            <p:cond delay="500"/>
                                          </p:stCondLst>
                                        </p:cTn>
                                        <p:tgtEl>
                                          <p:spTgt spid="3">
                                            <p:txEl>
                                              <p:pRg st="7" end="7"/>
                                            </p:txEl>
                                          </p:spTgt>
                                        </p:tgtEl>
                                        <p:attrNameLst>
                                          <p:attrName>ppt_y</p:attrName>
                                        </p:attrNameLst>
                                      </p:cBhvr>
                                      <p:tavLst>
                                        <p:tav tm="0">
                                          <p:val>
                                            <p:strVal val="#ppt_y+.1"/>
                                          </p:val>
                                        </p:tav>
                                        <p:tav tm="100000">
                                          <p:val>
                                            <p:strVal val="#ppt_y"/>
                                          </p:val>
                                        </p:tav>
                                      </p:tavLst>
                                    </p:anim>
                                    <p:animEffect transition="in" filter="fade">
                                      <p:cBhvr>
                                        <p:cTn id="82" dur="1000" decel="50000">
                                          <p:stCondLst>
                                            <p:cond delay="0"/>
                                          </p:stCondLst>
                                        </p:cTn>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70C0"/>
                </a:solidFill>
              </a:rPr>
              <a:t>Baron de Montesquieu  </a:t>
            </a:r>
            <a:r>
              <a:rPr lang="en-US" dirty="0" smtClean="0">
                <a:solidFill>
                  <a:srgbClr val="FF0000"/>
                </a:solidFill>
              </a:rPr>
              <a:t>(1689-1755)</a:t>
            </a:r>
            <a:endParaRPr lang="en-US" dirty="0">
              <a:solidFill>
                <a:srgbClr val="FF0000"/>
              </a:solidFill>
            </a:endParaRPr>
          </a:p>
        </p:txBody>
      </p:sp>
      <p:sp>
        <p:nvSpPr>
          <p:cNvPr id="3" name="Content Placeholder 2"/>
          <p:cNvSpPr>
            <a:spLocks noGrp="1"/>
          </p:cNvSpPr>
          <p:nvPr>
            <p:ph sz="quarter" idx="1"/>
          </p:nvPr>
        </p:nvSpPr>
        <p:spPr/>
        <p:txBody>
          <a:bodyPr/>
          <a:lstStyle/>
          <a:p>
            <a:pPr marL="514350" indent="-514350"/>
            <a:r>
              <a:rPr lang="en-US" dirty="0" smtClean="0"/>
              <a:t>Wrote </a:t>
            </a:r>
            <a:r>
              <a:rPr lang="en-US" b="1" u="sng" dirty="0" smtClean="0">
                <a:solidFill>
                  <a:srgbClr val="0070C0"/>
                </a:solidFill>
              </a:rPr>
              <a:t>Spirit of the Laws  </a:t>
            </a:r>
            <a:r>
              <a:rPr lang="en-US" b="1" dirty="0" smtClean="0">
                <a:solidFill>
                  <a:srgbClr val="0070C0"/>
                </a:solidFill>
              </a:rPr>
              <a:t>(1748)</a:t>
            </a:r>
          </a:p>
          <a:p>
            <a:pPr marL="514350" indent="-514350"/>
            <a:r>
              <a:rPr lang="en-US" dirty="0" smtClean="0"/>
              <a:t>Liberty best achieved through a</a:t>
            </a:r>
          </a:p>
          <a:p>
            <a:pPr marL="514350" indent="-514350">
              <a:buNone/>
            </a:pPr>
            <a:r>
              <a:rPr lang="en-US" dirty="0" smtClean="0">
                <a:solidFill>
                  <a:srgbClr val="FF0000"/>
                </a:solidFill>
              </a:rPr>
              <a:t>     </a:t>
            </a:r>
            <a:r>
              <a:rPr lang="en-US" b="1" dirty="0" smtClean="0">
                <a:solidFill>
                  <a:srgbClr val="FF0000"/>
                </a:solidFill>
              </a:rPr>
              <a:t>“separation of powers” </a:t>
            </a:r>
            <a:r>
              <a:rPr lang="en-US" dirty="0" smtClean="0"/>
              <a:t>so one man/group can’t    abuse power</a:t>
            </a:r>
          </a:p>
          <a:p>
            <a:pPr marL="514350" indent="-514350"/>
            <a:r>
              <a:rPr lang="en-US" b="1" dirty="0" smtClean="0">
                <a:solidFill>
                  <a:srgbClr val="00B050"/>
                </a:solidFill>
              </a:rPr>
              <a:t>“checks &amp; balances”</a:t>
            </a:r>
          </a:p>
          <a:p>
            <a:pPr marL="514350" indent="-514350"/>
            <a:endParaRPr lang="en-US" b="1" dirty="0" smtClean="0">
              <a:solidFill>
                <a:srgbClr val="00B050"/>
              </a:solidFill>
            </a:endParaRPr>
          </a:p>
          <a:p>
            <a:pPr marL="514350" indent="-514350">
              <a:buFont typeface="Wingdings" pitchFamily="2" charset="2"/>
              <a:buChar char="Ø"/>
            </a:pPr>
            <a:r>
              <a:rPr lang="en-US" b="1" dirty="0" smtClean="0">
                <a:solidFill>
                  <a:srgbClr val="7030A0"/>
                </a:solidFill>
              </a:rPr>
              <a:t>Legislative = makes laws</a:t>
            </a:r>
          </a:p>
          <a:p>
            <a:pPr marL="514350" indent="-514350">
              <a:buFont typeface="Wingdings" pitchFamily="2" charset="2"/>
              <a:buChar char="Ø"/>
            </a:pPr>
            <a:r>
              <a:rPr lang="en-US" b="1" dirty="0" smtClean="0">
                <a:solidFill>
                  <a:schemeClr val="accent3">
                    <a:lumMod val="75000"/>
                  </a:schemeClr>
                </a:solidFill>
              </a:rPr>
              <a:t>Executive = enforce laws</a:t>
            </a:r>
          </a:p>
          <a:p>
            <a:pPr marL="514350" indent="-514350">
              <a:buFont typeface="Wingdings" pitchFamily="2" charset="2"/>
              <a:buChar char="Ø"/>
            </a:pPr>
            <a:r>
              <a:rPr lang="en-US" b="1" dirty="0" smtClean="0">
                <a:solidFill>
                  <a:srgbClr val="00B050"/>
                </a:solidFill>
              </a:rPr>
              <a:t>Judicial = interprets laws</a:t>
            </a:r>
          </a:p>
          <a:p>
            <a:endParaRPr lang="en-US" dirty="0"/>
          </a:p>
        </p:txBody>
      </p:sp>
      <p:pic>
        <p:nvPicPr>
          <p:cNvPr id="21506" name="Picture 2" descr="http://www.constitution.org/img/montesquieu.jpg"/>
          <p:cNvPicPr>
            <a:picLocks noChangeAspect="1" noChangeArrowheads="1"/>
          </p:cNvPicPr>
          <p:nvPr/>
        </p:nvPicPr>
        <p:blipFill>
          <a:blip r:embed="rId3" cstate="print"/>
          <a:srcRect/>
          <a:stretch>
            <a:fillRect/>
          </a:stretch>
        </p:blipFill>
        <p:spPr bwMode="auto">
          <a:xfrm>
            <a:off x="6248400" y="3046879"/>
            <a:ext cx="2895600" cy="381112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checkerboard(across)">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5"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p:cTn id="25" dur="50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26" dur="50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27" dur="500" accel="50000" fill="hold">
                                          <p:stCondLst>
                                            <p:cond delay="50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28" dur="1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29" dur="50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30" dur="50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31" dur="500" accel="50000" fill="hold">
                                          <p:stCondLst>
                                            <p:cond delay="50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32" dur="1000" decel="50000">
                                          <p:stCondLst>
                                            <p:cond delay="0"/>
                                          </p:stCondLst>
                                        </p:cTn>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5"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500" decel="50000" fill="hold">
                                          <p:stCondLst>
                                            <p:cond delay="0"/>
                                          </p:stCondLst>
                                        </p:cTn>
                                        <p:tgtEl>
                                          <p:spTgt spid="3">
                                            <p:txEl>
                                              <p:pRg st="6" end="6"/>
                                            </p:txEl>
                                          </p:spTgt>
                                        </p:tgtEl>
                                        <p:attrNameLst>
                                          <p:attrName>style.rotation</p:attrName>
                                        </p:attrNameLst>
                                      </p:cBhvr>
                                      <p:tavLst>
                                        <p:tav tm="0">
                                          <p:val>
                                            <p:fltVal val="-90"/>
                                          </p:val>
                                        </p:tav>
                                        <p:tav tm="100000">
                                          <p:val>
                                            <p:fltVal val="0"/>
                                          </p:val>
                                        </p:tav>
                                      </p:tavLst>
                                    </p:anim>
                                    <p:anim calcmode="lin" valueType="num">
                                      <p:cBhvr>
                                        <p:cTn id="38" dur="500" decel="50000" fill="hold">
                                          <p:stCondLst>
                                            <p:cond delay="0"/>
                                          </p:stCondLst>
                                        </p:cTn>
                                        <p:tgtEl>
                                          <p:spTgt spid="3">
                                            <p:txEl>
                                              <p:pRg st="6" end="6"/>
                                            </p:txEl>
                                          </p:spTgt>
                                        </p:tgtEl>
                                        <p:attrNameLst>
                                          <p:attrName>ppt_w</p:attrName>
                                        </p:attrNameLst>
                                      </p:cBhvr>
                                      <p:tavLst>
                                        <p:tav tm="0">
                                          <p:val>
                                            <p:strVal val="#ppt_w"/>
                                          </p:val>
                                        </p:tav>
                                        <p:tav tm="100000">
                                          <p:val>
                                            <p:strVal val="#ppt_w*.05"/>
                                          </p:val>
                                        </p:tav>
                                      </p:tavLst>
                                    </p:anim>
                                    <p:anim calcmode="lin" valueType="num">
                                      <p:cBhvr>
                                        <p:cTn id="39" dur="500" accel="50000" fill="hold">
                                          <p:stCondLst>
                                            <p:cond delay="500"/>
                                          </p:stCondLst>
                                        </p:cTn>
                                        <p:tgtEl>
                                          <p:spTgt spid="3">
                                            <p:txEl>
                                              <p:pRg st="6" end="6"/>
                                            </p:txEl>
                                          </p:spTgt>
                                        </p:tgtEl>
                                        <p:attrNameLst>
                                          <p:attrName>ppt_w</p:attrName>
                                        </p:attrNameLst>
                                      </p:cBhvr>
                                      <p:tavLst>
                                        <p:tav tm="0">
                                          <p:val>
                                            <p:strVal val="#ppt_w*.05"/>
                                          </p:val>
                                        </p:tav>
                                        <p:tav tm="100000">
                                          <p:val>
                                            <p:strVal val="#ppt_w"/>
                                          </p:val>
                                        </p:tav>
                                      </p:tavLst>
                                    </p:anim>
                                    <p:anim calcmode="lin" valueType="num">
                                      <p:cBhvr>
                                        <p:cTn id="40" dur="10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41" dur="500" decel="50000" fill="hold">
                                          <p:stCondLst>
                                            <p:cond delay="0"/>
                                          </p:stCondLst>
                                        </p:cTn>
                                        <p:tgtEl>
                                          <p:spTgt spid="3">
                                            <p:txEl>
                                              <p:pRg st="6" end="6"/>
                                            </p:txEl>
                                          </p:spTgt>
                                        </p:tgtEl>
                                        <p:attrNameLst>
                                          <p:attrName>ppt_x</p:attrName>
                                        </p:attrNameLst>
                                      </p:cBhvr>
                                      <p:tavLst>
                                        <p:tav tm="0">
                                          <p:val>
                                            <p:strVal val="#ppt_x+.4"/>
                                          </p:val>
                                        </p:tav>
                                        <p:tav tm="100000">
                                          <p:val>
                                            <p:strVal val="#ppt_x"/>
                                          </p:val>
                                        </p:tav>
                                      </p:tavLst>
                                    </p:anim>
                                    <p:anim calcmode="lin" valueType="num">
                                      <p:cBhvr>
                                        <p:cTn id="42" dur="500" decel="50000" fill="hold">
                                          <p:stCondLst>
                                            <p:cond delay="0"/>
                                          </p:stCondLst>
                                        </p:cTn>
                                        <p:tgtEl>
                                          <p:spTgt spid="3">
                                            <p:txEl>
                                              <p:pRg st="6" end="6"/>
                                            </p:txEl>
                                          </p:spTgt>
                                        </p:tgtEl>
                                        <p:attrNameLst>
                                          <p:attrName>ppt_y</p:attrName>
                                        </p:attrNameLst>
                                      </p:cBhvr>
                                      <p:tavLst>
                                        <p:tav tm="0">
                                          <p:val>
                                            <p:strVal val="#ppt_y-.2"/>
                                          </p:val>
                                        </p:tav>
                                        <p:tav tm="100000">
                                          <p:val>
                                            <p:strVal val="#ppt_y+.1"/>
                                          </p:val>
                                        </p:tav>
                                      </p:tavLst>
                                    </p:anim>
                                    <p:anim calcmode="lin" valueType="num">
                                      <p:cBhvr>
                                        <p:cTn id="43" dur="500" accel="50000" fill="hold">
                                          <p:stCondLst>
                                            <p:cond delay="500"/>
                                          </p:stCondLst>
                                        </p:cTn>
                                        <p:tgtEl>
                                          <p:spTgt spid="3">
                                            <p:txEl>
                                              <p:pRg st="6" end="6"/>
                                            </p:txEl>
                                          </p:spTgt>
                                        </p:tgtEl>
                                        <p:attrNameLst>
                                          <p:attrName>ppt_y</p:attrName>
                                        </p:attrNameLst>
                                      </p:cBhvr>
                                      <p:tavLst>
                                        <p:tav tm="0">
                                          <p:val>
                                            <p:strVal val="#ppt_y+.1"/>
                                          </p:val>
                                        </p:tav>
                                        <p:tav tm="100000">
                                          <p:val>
                                            <p:strVal val="#ppt_y"/>
                                          </p:val>
                                        </p:tav>
                                      </p:tavLst>
                                    </p:anim>
                                    <p:animEffect transition="in" filter="fade">
                                      <p:cBhvr>
                                        <p:cTn id="44" dur="1000" decel="50000">
                                          <p:stCondLst>
                                            <p:cond delay="0"/>
                                          </p:stCondLst>
                                        </p:cTn>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5"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decel="50000" fill="hold">
                                          <p:stCondLst>
                                            <p:cond delay="0"/>
                                          </p:stCondLst>
                                        </p:cTn>
                                        <p:tgtEl>
                                          <p:spTgt spid="3">
                                            <p:txEl>
                                              <p:pRg st="7" end="7"/>
                                            </p:txEl>
                                          </p:spTgt>
                                        </p:tgtEl>
                                        <p:attrNameLst>
                                          <p:attrName>style.rotation</p:attrName>
                                        </p:attrNameLst>
                                      </p:cBhvr>
                                      <p:tavLst>
                                        <p:tav tm="0">
                                          <p:val>
                                            <p:fltVal val="-90"/>
                                          </p:val>
                                        </p:tav>
                                        <p:tav tm="100000">
                                          <p:val>
                                            <p:fltVal val="0"/>
                                          </p:val>
                                        </p:tav>
                                      </p:tavLst>
                                    </p:anim>
                                    <p:anim calcmode="lin" valueType="num">
                                      <p:cBhvr>
                                        <p:cTn id="50" dur="500" decel="50000" fill="hold">
                                          <p:stCondLst>
                                            <p:cond delay="0"/>
                                          </p:stCondLst>
                                        </p:cTn>
                                        <p:tgtEl>
                                          <p:spTgt spid="3">
                                            <p:txEl>
                                              <p:pRg st="7" end="7"/>
                                            </p:txEl>
                                          </p:spTgt>
                                        </p:tgtEl>
                                        <p:attrNameLst>
                                          <p:attrName>ppt_w</p:attrName>
                                        </p:attrNameLst>
                                      </p:cBhvr>
                                      <p:tavLst>
                                        <p:tav tm="0">
                                          <p:val>
                                            <p:strVal val="#ppt_w"/>
                                          </p:val>
                                        </p:tav>
                                        <p:tav tm="100000">
                                          <p:val>
                                            <p:strVal val="#ppt_w*.05"/>
                                          </p:val>
                                        </p:tav>
                                      </p:tavLst>
                                    </p:anim>
                                    <p:anim calcmode="lin" valueType="num">
                                      <p:cBhvr>
                                        <p:cTn id="51" dur="500" accel="50000" fill="hold">
                                          <p:stCondLst>
                                            <p:cond delay="500"/>
                                          </p:stCondLst>
                                        </p:cTn>
                                        <p:tgtEl>
                                          <p:spTgt spid="3">
                                            <p:txEl>
                                              <p:pRg st="7" end="7"/>
                                            </p:txEl>
                                          </p:spTgt>
                                        </p:tgtEl>
                                        <p:attrNameLst>
                                          <p:attrName>ppt_w</p:attrName>
                                        </p:attrNameLst>
                                      </p:cBhvr>
                                      <p:tavLst>
                                        <p:tav tm="0">
                                          <p:val>
                                            <p:strVal val="#ppt_w*.05"/>
                                          </p:val>
                                        </p:tav>
                                        <p:tav tm="100000">
                                          <p:val>
                                            <p:strVal val="#ppt_w"/>
                                          </p:val>
                                        </p:tav>
                                      </p:tavLst>
                                    </p:anim>
                                    <p:anim calcmode="lin" valueType="num">
                                      <p:cBhvr>
                                        <p:cTn id="52" dur="1000" fill="hold"/>
                                        <p:tgtEl>
                                          <p:spTgt spid="3">
                                            <p:txEl>
                                              <p:pRg st="7" end="7"/>
                                            </p:txEl>
                                          </p:spTgt>
                                        </p:tgtEl>
                                        <p:attrNameLst>
                                          <p:attrName>ppt_h</p:attrName>
                                        </p:attrNameLst>
                                      </p:cBhvr>
                                      <p:tavLst>
                                        <p:tav tm="0">
                                          <p:val>
                                            <p:strVal val="#ppt_h"/>
                                          </p:val>
                                        </p:tav>
                                        <p:tav tm="100000">
                                          <p:val>
                                            <p:strVal val="#ppt_h"/>
                                          </p:val>
                                        </p:tav>
                                      </p:tavLst>
                                    </p:anim>
                                    <p:anim calcmode="lin" valueType="num">
                                      <p:cBhvr>
                                        <p:cTn id="53" dur="500" decel="50000" fill="hold">
                                          <p:stCondLst>
                                            <p:cond delay="0"/>
                                          </p:stCondLst>
                                        </p:cTn>
                                        <p:tgtEl>
                                          <p:spTgt spid="3">
                                            <p:txEl>
                                              <p:pRg st="7" end="7"/>
                                            </p:txEl>
                                          </p:spTgt>
                                        </p:tgtEl>
                                        <p:attrNameLst>
                                          <p:attrName>ppt_x</p:attrName>
                                        </p:attrNameLst>
                                      </p:cBhvr>
                                      <p:tavLst>
                                        <p:tav tm="0">
                                          <p:val>
                                            <p:strVal val="#ppt_x+.4"/>
                                          </p:val>
                                        </p:tav>
                                        <p:tav tm="100000">
                                          <p:val>
                                            <p:strVal val="#ppt_x"/>
                                          </p:val>
                                        </p:tav>
                                      </p:tavLst>
                                    </p:anim>
                                    <p:anim calcmode="lin" valueType="num">
                                      <p:cBhvr>
                                        <p:cTn id="54" dur="500" decel="50000" fill="hold">
                                          <p:stCondLst>
                                            <p:cond delay="0"/>
                                          </p:stCondLst>
                                        </p:cTn>
                                        <p:tgtEl>
                                          <p:spTgt spid="3">
                                            <p:txEl>
                                              <p:pRg st="7" end="7"/>
                                            </p:txEl>
                                          </p:spTgt>
                                        </p:tgtEl>
                                        <p:attrNameLst>
                                          <p:attrName>ppt_y</p:attrName>
                                        </p:attrNameLst>
                                      </p:cBhvr>
                                      <p:tavLst>
                                        <p:tav tm="0">
                                          <p:val>
                                            <p:strVal val="#ppt_y-.2"/>
                                          </p:val>
                                        </p:tav>
                                        <p:tav tm="100000">
                                          <p:val>
                                            <p:strVal val="#ppt_y+.1"/>
                                          </p:val>
                                        </p:tav>
                                      </p:tavLst>
                                    </p:anim>
                                    <p:anim calcmode="lin" valueType="num">
                                      <p:cBhvr>
                                        <p:cTn id="55" dur="500" accel="50000" fill="hold">
                                          <p:stCondLst>
                                            <p:cond delay="500"/>
                                          </p:stCondLst>
                                        </p:cTn>
                                        <p:tgtEl>
                                          <p:spTgt spid="3">
                                            <p:txEl>
                                              <p:pRg st="7" end="7"/>
                                            </p:txEl>
                                          </p:spTgt>
                                        </p:tgtEl>
                                        <p:attrNameLst>
                                          <p:attrName>ppt_y</p:attrName>
                                        </p:attrNameLst>
                                      </p:cBhvr>
                                      <p:tavLst>
                                        <p:tav tm="0">
                                          <p:val>
                                            <p:strVal val="#ppt_y+.1"/>
                                          </p:val>
                                        </p:tav>
                                        <p:tav tm="100000">
                                          <p:val>
                                            <p:strVal val="#ppt_y"/>
                                          </p:val>
                                        </p:tav>
                                      </p:tavLst>
                                    </p:anim>
                                    <p:animEffect transition="in" filter="fade">
                                      <p:cBhvr>
                                        <p:cTn id="56" dur="1000" decel="50000">
                                          <p:stCondLst>
                                            <p:cond delay="0"/>
                                          </p:stCondLst>
                                        </p:cTn>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533400"/>
          </a:xfrm>
        </p:spPr>
        <p:txBody>
          <a:bodyPr>
            <a:normAutofit fontScale="90000"/>
          </a:bodyPr>
          <a:lstStyle/>
          <a:p>
            <a:r>
              <a:rPr lang="en-US" dirty="0" smtClean="0"/>
              <a:t/>
            </a:r>
            <a:br>
              <a:rPr lang="en-US" dirty="0" smtClean="0"/>
            </a:br>
            <a:r>
              <a:rPr lang="en-US" b="1" dirty="0" smtClean="0">
                <a:solidFill>
                  <a:srgbClr val="0070C0"/>
                </a:solidFill>
              </a:rPr>
              <a:t>Francois </a:t>
            </a:r>
            <a:r>
              <a:rPr lang="en-US" b="1" dirty="0" err="1" smtClean="0">
                <a:solidFill>
                  <a:srgbClr val="0070C0"/>
                </a:solidFill>
              </a:rPr>
              <a:t>Arouet</a:t>
            </a:r>
            <a:r>
              <a:rPr lang="en-US" b="1" dirty="0" smtClean="0">
                <a:solidFill>
                  <a:srgbClr val="0070C0"/>
                </a:solidFill>
              </a:rPr>
              <a:t> – </a:t>
            </a:r>
            <a:r>
              <a:rPr lang="en-US" b="1" dirty="0" smtClean="0">
                <a:solidFill>
                  <a:srgbClr val="FF0000"/>
                </a:solidFill>
              </a:rPr>
              <a:t>“Voltaire” </a:t>
            </a:r>
            <a:r>
              <a:rPr lang="en-US" b="1" dirty="0" smtClean="0">
                <a:solidFill>
                  <a:srgbClr val="0070C0"/>
                </a:solidFill>
              </a:rPr>
              <a:t>(1694-1778)</a:t>
            </a:r>
            <a:endParaRPr lang="en-US" b="1" dirty="0">
              <a:solidFill>
                <a:srgbClr val="0070C0"/>
              </a:solidFill>
            </a:endParaRPr>
          </a:p>
        </p:txBody>
      </p:sp>
      <p:sp>
        <p:nvSpPr>
          <p:cNvPr id="3" name="Content Placeholder 2"/>
          <p:cNvSpPr>
            <a:spLocks noGrp="1"/>
          </p:cNvSpPr>
          <p:nvPr>
            <p:ph sz="quarter" idx="1"/>
          </p:nvPr>
        </p:nvSpPr>
        <p:spPr>
          <a:xfrm>
            <a:off x="301752" y="1371600"/>
            <a:ext cx="8503920" cy="4727448"/>
          </a:xfrm>
        </p:spPr>
        <p:txBody>
          <a:bodyPr>
            <a:normAutofit/>
          </a:bodyPr>
          <a:lstStyle/>
          <a:p>
            <a:pPr marL="514350" indent="-514350"/>
            <a:r>
              <a:rPr lang="en-US" dirty="0" smtClean="0"/>
              <a:t>Most famous Enlightenment thinker/writer</a:t>
            </a:r>
          </a:p>
          <a:p>
            <a:pPr marL="514350" indent="-514350" algn="ctr"/>
            <a:r>
              <a:rPr lang="en-US" dirty="0" smtClean="0"/>
              <a:t>Criticized society’s institutions; used </a:t>
            </a:r>
            <a:r>
              <a:rPr lang="en-US" b="1" dirty="0" smtClean="0">
                <a:solidFill>
                  <a:srgbClr val="FF0000"/>
                </a:solidFill>
              </a:rPr>
              <a:t>satire </a:t>
            </a:r>
          </a:p>
          <a:p>
            <a:pPr marL="514350" indent="-514350" algn="ctr">
              <a:buNone/>
            </a:pPr>
            <a:r>
              <a:rPr lang="en-US" dirty="0" smtClean="0"/>
              <a:t>(Church, absolute rule)</a:t>
            </a:r>
          </a:p>
          <a:p>
            <a:pPr marL="514350" indent="-514350" algn="ctr"/>
            <a:r>
              <a:rPr lang="en-US" dirty="0" smtClean="0"/>
              <a:t>Supported a government where educated people used reason</a:t>
            </a:r>
          </a:p>
          <a:p>
            <a:pPr marL="514350" indent="-514350">
              <a:buNone/>
            </a:pPr>
            <a:r>
              <a:rPr lang="en-US" b="1" dirty="0" smtClean="0">
                <a:solidFill>
                  <a:srgbClr val="00B050"/>
                </a:solidFill>
              </a:rPr>
              <a:t>Freedoms</a:t>
            </a:r>
            <a:r>
              <a:rPr lang="en-US" dirty="0" smtClean="0">
                <a:solidFill>
                  <a:srgbClr val="00B050"/>
                </a:solidFill>
              </a:rPr>
              <a:t> </a:t>
            </a:r>
            <a:r>
              <a:rPr lang="en-US" dirty="0" smtClean="0"/>
              <a:t>(speech, religion, etc)</a:t>
            </a:r>
          </a:p>
          <a:p>
            <a:pPr marL="514350" indent="-514350">
              <a:buNone/>
            </a:pPr>
            <a:r>
              <a:rPr lang="en-US" b="1" i="1" dirty="0" smtClean="0">
                <a:solidFill>
                  <a:srgbClr val="C00000"/>
                </a:solidFill>
              </a:rPr>
              <a:t>“I may not agree with what </a:t>
            </a:r>
          </a:p>
          <a:p>
            <a:pPr marL="514350" indent="-514350">
              <a:buNone/>
            </a:pPr>
            <a:r>
              <a:rPr lang="en-US" b="1" i="1" dirty="0" smtClean="0">
                <a:solidFill>
                  <a:srgbClr val="C00000"/>
                </a:solidFill>
              </a:rPr>
              <a:t>you say, but I will defend to the </a:t>
            </a:r>
          </a:p>
          <a:p>
            <a:pPr marL="514350" indent="-514350">
              <a:buNone/>
            </a:pPr>
            <a:r>
              <a:rPr lang="en-US" b="1" i="1" dirty="0" smtClean="0">
                <a:solidFill>
                  <a:srgbClr val="C00000"/>
                </a:solidFill>
              </a:rPr>
              <a:t>death your right to say it.”</a:t>
            </a:r>
            <a:endParaRPr lang="en-US" b="1" i="1" dirty="0">
              <a:solidFill>
                <a:srgbClr val="C00000"/>
              </a:solidFill>
            </a:endParaRPr>
          </a:p>
        </p:txBody>
      </p:sp>
      <p:pic>
        <p:nvPicPr>
          <p:cNvPr id="3074" name="Picture 2" descr="http://www.geocities.com/Athens/7308/portrt.jpg"/>
          <p:cNvPicPr>
            <a:picLocks noChangeAspect="1" noChangeArrowheads="1"/>
          </p:cNvPicPr>
          <p:nvPr/>
        </p:nvPicPr>
        <p:blipFill>
          <a:blip r:embed="rId3" cstate="print"/>
          <a:srcRect/>
          <a:stretch>
            <a:fillRect/>
          </a:stretch>
        </p:blipFill>
        <p:spPr bwMode="auto">
          <a:xfrm>
            <a:off x="6096000" y="3581400"/>
            <a:ext cx="3048000" cy="3276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checkerboard(across)">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checkerboard(across)">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5" presetClass="entr" presetSubtype="0"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 calcmode="lin" valueType="num">
                                      <p:cBhvr>
                                        <p:cTn id="30" dur="50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31" dur="50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32" dur="500" accel="50000" fill="hold">
                                          <p:stCondLst>
                                            <p:cond delay="50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33" dur="1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34" dur="50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35" dur="50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36" dur="500" accel="50000" fill="hold">
                                          <p:stCondLst>
                                            <p:cond delay="50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37" dur="1000" decel="50000">
                                          <p:stCondLst>
                                            <p:cond delay="0"/>
                                          </p:stCondLst>
                                        </p:cTn>
                                        <p:tgtEl>
                                          <p:spTgt spid="3">
                                            <p:txEl>
                                              <p:pRg st="5" end="5"/>
                                            </p:txEl>
                                          </p:spTgt>
                                        </p:tgtEl>
                                      </p:cBhvr>
                                    </p:animEffect>
                                  </p:childTnLst>
                                </p:cTn>
                              </p:par>
                              <p:par>
                                <p:cTn id="38" presetID="25" presetClass="entr" presetSubtype="0" fill="hold" nodeType="with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 calcmode="lin" valueType="num">
                                      <p:cBhvr>
                                        <p:cTn id="40" dur="500" decel="50000" fill="hold">
                                          <p:stCondLst>
                                            <p:cond delay="0"/>
                                          </p:stCondLst>
                                        </p:cTn>
                                        <p:tgtEl>
                                          <p:spTgt spid="3">
                                            <p:txEl>
                                              <p:pRg st="6" end="6"/>
                                            </p:txEl>
                                          </p:spTgt>
                                        </p:tgtEl>
                                        <p:attrNameLst>
                                          <p:attrName>style.rotation</p:attrName>
                                        </p:attrNameLst>
                                      </p:cBhvr>
                                      <p:tavLst>
                                        <p:tav tm="0">
                                          <p:val>
                                            <p:fltVal val="-90"/>
                                          </p:val>
                                        </p:tav>
                                        <p:tav tm="100000">
                                          <p:val>
                                            <p:fltVal val="0"/>
                                          </p:val>
                                        </p:tav>
                                      </p:tavLst>
                                    </p:anim>
                                    <p:anim calcmode="lin" valueType="num">
                                      <p:cBhvr>
                                        <p:cTn id="41" dur="500" decel="50000" fill="hold">
                                          <p:stCondLst>
                                            <p:cond delay="0"/>
                                          </p:stCondLst>
                                        </p:cTn>
                                        <p:tgtEl>
                                          <p:spTgt spid="3">
                                            <p:txEl>
                                              <p:pRg st="6" end="6"/>
                                            </p:txEl>
                                          </p:spTgt>
                                        </p:tgtEl>
                                        <p:attrNameLst>
                                          <p:attrName>ppt_w</p:attrName>
                                        </p:attrNameLst>
                                      </p:cBhvr>
                                      <p:tavLst>
                                        <p:tav tm="0">
                                          <p:val>
                                            <p:strVal val="#ppt_w"/>
                                          </p:val>
                                        </p:tav>
                                        <p:tav tm="100000">
                                          <p:val>
                                            <p:strVal val="#ppt_w*.05"/>
                                          </p:val>
                                        </p:tav>
                                      </p:tavLst>
                                    </p:anim>
                                    <p:anim calcmode="lin" valueType="num">
                                      <p:cBhvr>
                                        <p:cTn id="42" dur="500" accel="50000" fill="hold">
                                          <p:stCondLst>
                                            <p:cond delay="500"/>
                                          </p:stCondLst>
                                        </p:cTn>
                                        <p:tgtEl>
                                          <p:spTgt spid="3">
                                            <p:txEl>
                                              <p:pRg st="6" end="6"/>
                                            </p:txEl>
                                          </p:spTgt>
                                        </p:tgtEl>
                                        <p:attrNameLst>
                                          <p:attrName>ppt_w</p:attrName>
                                        </p:attrNameLst>
                                      </p:cBhvr>
                                      <p:tavLst>
                                        <p:tav tm="0">
                                          <p:val>
                                            <p:strVal val="#ppt_w*.05"/>
                                          </p:val>
                                        </p:tav>
                                        <p:tav tm="100000">
                                          <p:val>
                                            <p:strVal val="#ppt_w"/>
                                          </p:val>
                                        </p:tav>
                                      </p:tavLst>
                                    </p:anim>
                                    <p:anim calcmode="lin" valueType="num">
                                      <p:cBhvr>
                                        <p:cTn id="43" dur="10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44" dur="500" decel="50000" fill="hold">
                                          <p:stCondLst>
                                            <p:cond delay="0"/>
                                          </p:stCondLst>
                                        </p:cTn>
                                        <p:tgtEl>
                                          <p:spTgt spid="3">
                                            <p:txEl>
                                              <p:pRg st="6" end="6"/>
                                            </p:txEl>
                                          </p:spTgt>
                                        </p:tgtEl>
                                        <p:attrNameLst>
                                          <p:attrName>ppt_x</p:attrName>
                                        </p:attrNameLst>
                                      </p:cBhvr>
                                      <p:tavLst>
                                        <p:tav tm="0">
                                          <p:val>
                                            <p:strVal val="#ppt_x+.4"/>
                                          </p:val>
                                        </p:tav>
                                        <p:tav tm="100000">
                                          <p:val>
                                            <p:strVal val="#ppt_x"/>
                                          </p:val>
                                        </p:tav>
                                      </p:tavLst>
                                    </p:anim>
                                    <p:anim calcmode="lin" valueType="num">
                                      <p:cBhvr>
                                        <p:cTn id="45" dur="500" decel="50000" fill="hold">
                                          <p:stCondLst>
                                            <p:cond delay="0"/>
                                          </p:stCondLst>
                                        </p:cTn>
                                        <p:tgtEl>
                                          <p:spTgt spid="3">
                                            <p:txEl>
                                              <p:pRg st="6" end="6"/>
                                            </p:txEl>
                                          </p:spTgt>
                                        </p:tgtEl>
                                        <p:attrNameLst>
                                          <p:attrName>ppt_y</p:attrName>
                                        </p:attrNameLst>
                                      </p:cBhvr>
                                      <p:tavLst>
                                        <p:tav tm="0">
                                          <p:val>
                                            <p:strVal val="#ppt_y-.2"/>
                                          </p:val>
                                        </p:tav>
                                        <p:tav tm="100000">
                                          <p:val>
                                            <p:strVal val="#ppt_y+.1"/>
                                          </p:val>
                                        </p:tav>
                                      </p:tavLst>
                                    </p:anim>
                                    <p:anim calcmode="lin" valueType="num">
                                      <p:cBhvr>
                                        <p:cTn id="46" dur="500" accel="50000" fill="hold">
                                          <p:stCondLst>
                                            <p:cond delay="500"/>
                                          </p:stCondLst>
                                        </p:cTn>
                                        <p:tgtEl>
                                          <p:spTgt spid="3">
                                            <p:txEl>
                                              <p:pRg st="6" end="6"/>
                                            </p:txEl>
                                          </p:spTgt>
                                        </p:tgtEl>
                                        <p:attrNameLst>
                                          <p:attrName>ppt_y</p:attrName>
                                        </p:attrNameLst>
                                      </p:cBhvr>
                                      <p:tavLst>
                                        <p:tav tm="0">
                                          <p:val>
                                            <p:strVal val="#ppt_y+.1"/>
                                          </p:val>
                                        </p:tav>
                                        <p:tav tm="100000">
                                          <p:val>
                                            <p:strVal val="#ppt_y"/>
                                          </p:val>
                                        </p:tav>
                                      </p:tavLst>
                                    </p:anim>
                                    <p:animEffect transition="in" filter="fade">
                                      <p:cBhvr>
                                        <p:cTn id="47" dur="1000" decel="50000">
                                          <p:stCondLst>
                                            <p:cond delay="0"/>
                                          </p:stCondLst>
                                        </p:cTn>
                                        <p:tgtEl>
                                          <p:spTgt spid="3">
                                            <p:txEl>
                                              <p:pRg st="6" end="6"/>
                                            </p:txEl>
                                          </p:spTgt>
                                        </p:tgtEl>
                                      </p:cBhvr>
                                    </p:animEffect>
                                  </p:childTnLst>
                                </p:cTn>
                              </p:par>
                              <p:par>
                                <p:cTn id="48" presetID="25" presetClass="entr" presetSubtype="0" fill="hold" nodeType="with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 calcmode="lin" valueType="num">
                                      <p:cBhvr>
                                        <p:cTn id="50" dur="500" decel="50000" fill="hold">
                                          <p:stCondLst>
                                            <p:cond delay="0"/>
                                          </p:stCondLst>
                                        </p:cTn>
                                        <p:tgtEl>
                                          <p:spTgt spid="3">
                                            <p:txEl>
                                              <p:pRg st="7" end="7"/>
                                            </p:txEl>
                                          </p:spTgt>
                                        </p:tgtEl>
                                        <p:attrNameLst>
                                          <p:attrName>style.rotation</p:attrName>
                                        </p:attrNameLst>
                                      </p:cBhvr>
                                      <p:tavLst>
                                        <p:tav tm="0">
                                          <p:val>
                                            <p:fltVal val="-90"/>
                                          </p:val>
                                        </p:tav>
                                        <p:tav tm="100000">
                                          <p:val>
                                            <p:fltVal val="0"/>
                                          </p:val>
                                        </p:tav>
                                      </p:tavLst>
                                    </p:anim>
                                    <p:anim calcmode="lin" valueType="num">
                                      <p:cBhvr>
                                        <p:cTn id="51" dur="500" decel="50000" fill="hold">
                                          <p:stCondLst>
                                            <p:cond delay="0"/>
                                          </p:stCondLst>
                                        </p:cTn>
                                        <p:tgtEl>
                                          <p:spTgt spid="3">
                                            <p:txEl>
                                              <p:pRg st="7" end="7"/>
                                            </p:txEl>
                                          </p:spTgt>
                                        </p:tgtEl>
                                        <p:attrNameLst>
                                          <p:attrName>ppt_w</p:attrName>
                                        </p:attrNameLst>
                                      </p:cBhvr>
                                      <p:tavLst>
                                        <p:tav tm="0">
                                          <p:val>
                                            <p:strVal val="#ppt_w"/>
                                          </p:val>
                                        </p:tav>
                                        <p:tav tm="100000">
                                          <p:val>
                                            <p:strVal val="#ppt_w*.05"/>
                                          </p:val>
                                        </p:tav>
                                      </p:tavLst>
                                    </p:anim>
                                    <p:anim calcmode="lin" valueType="num">
                                      <p:cBhvr>
                                        <p:cTn id="52" dur="500" accel="50000" fill="hold">
                                          <p:stCondLst>
                                            <p:cond delay="500"/>
                                          </p:stCondLst>
                                        </p:cTn>
                                        <p:tgtEl>
                                          <p:spTgt spid="3">
                                            <p:txEl>
                                              <p:pRg st="7" end="7"/>
                                            </p:txEl>
                                          </p:spTgt>
                                        </p:tgtEl>
                                        <p:attrNameLst>
                                          <p:attrName>ppt_w</p:attrName>
                                        </p:attrNameLst>
                                      </p:cBhvr>
                                      <p:tavLst>
                                        <p:tav tm="0">
                                          <p:val>
                                            <p:strVal val="#ppt_w*.05"/>
                                          </p:val>
                                        </p:tav>
                                        <p:tav tm="100000">
                                          <p:val>
                                            <p:strVal val="#ppt_w"/>
                                          </p:val>
                                        </p:tav>
                                      </p:tavLst>
                                    </p:anim>
                                    <p:anim calcmode="lin" valueType="num">
                                      <p:cBhvr>
                                        <p:cTn id="53" dur="1000" fill="hold"/>
                                        <p:tgtEl>
                                          <p:spTgt spid="3">
                                            <p:txEl>
                                              <p:pRg st="7" end="7"/>
                                            </p:txEl>
                                          </p:spTgt>
                                        </p:tgtEl>
                                        <p:attrNameLst>
                                          <p:attrName>ppt_h</p:attrName>
                                        </p:attrNameLst>
                                      </p:cBhvr>
                                      <p:tavLst>
                                        <p:tav tm="0">
                                          <p:val>
                                            <p:strVal val="#ppt_h"/>
                                          </p:val>
                                        </p:tav>
                                        <p:tav tm="100000">
                                          <p:val>
                                            <p:strVal val="#ppt_h"/>
                                          </p:val>
                                        </p:tav>
                                      </p:tavLst>
                                    </p:anim>
                                    <p:anim calcmode="lin" valueType="num">
                                      <p:cBhvr>
                                        <p:cTn id="54" dur="500" decel="50000" fill="hold">
                                          <p:stCondLst>
                                            <p:cond delay="0"/>
                                          </p:stCondLst>
                                        </p:cTn>
                                        <p:tgtEl>
                                          <p:spTgt spid="3">
                                            <p:txEl>
                                              <p:pRg st="7" end="7"/>
                                            </p:txEl>
                                          </p:spTgt>
                                        </p:tgtEl>
                                        <p:attrNameLst>
                                          <p:attrName>ppt_x</p:attrName>
                                        </p:attrNameLst>
                                      </p:cBhvr>
                                      <p:tavLst>
                                        <p:tav tm="0">
                                          <p:val>
                                            <p:strVal val="#ppt_x+.4"/>
                                          </p:val>
                                        </p:tav>
                                        <p:tav tm="100000">
                                          <p:val>
                                            <p:strVal val="#ppt_x"/>
                                          </p:val>
                                        </p:tav>
                                      </p:tavLst>
                                    </p:anim>
                                    <p:anim calcmode="lin" valueType="num">
                                      <p:cBhvr>
                                        <p:cTn id="55" dur="500" decel="50000" fill="hold">
                                          <p:stCondLst>
                                            <p:cond delay="0"/>
                                          </p:stCondLst>
                                        </p:cTn>
                                        <p:tgtEl>
                                          <p:spTgt spid="3">
                                            <p:txEl>
                                              <p:pRg st="7" end="7"/>
                                            </p:txEl>
                                          </p:spTgt>
                                        </p:tgtEl>
                                        <p:attrNameLst>
                                          <p:attrName>ppt_y</p:attrName>
                                        </p:attrNameLst>
                                      </p:cBhvr>
                                      <p:tavLst>
                                        <p:tav tm="0">
                                          <p:val>
                                            <p:strVal val="#ppt_y-.2"/>
                                          </p:val>
                                        </p:tav>
                                        <p:tav tm="100000">
                                          <p:val>
                                            <p:strVal val="#ppt_y+.1"/>
                                          </p:val>
                                        </p:tav>
                                      </p:tavLst>
                                    </p:anim>
                                    <p:anim calcmode="lin" valueType="num">
                                      <p:cBhvr>
                                        <p:cTn id="56" dur="500" accel="50000" fill="hold">
                                          <p:stCondLst>
                                            <p:cond delay="500"/>
                                          </p:stCondLst>
                                        </p:cTn>
                                        <p:tgtEl>
                                          <p:spTgt spid="3">
                                            <p:txEl>
                                              <p:pRg st="7" end="7"/>
                                            </p:txEl>
                                          </p:spTgt>
                                        </p:tgtEl>
                                        <p:attrNameLst>
                                          <p:attrName>ppt_y</p:attrName>
                                        </p:attrNameLst>
                                      </p:cBhvr>
                                      <p:tavLst>
                                        <p:tav tm="0">
                                          <p:val>
                                            <p:strVal val="#ppt_y+.1"/>
                                          </p:val>
                                        </p:tav>
                                        <p:tav tm="100000">
                                          <p:val>
                                            <p:strVal val="#ppt_y"/>
                                          </p:val>
                                        </p:tav>
                                      </p:tavLst>
                                    </p:anim>
                                    <p:animEffect transition="in" filter="fade">
                                      <p:cBhvr>
                                        <p:cTn id="57" dur="1000" decel="50000">
                                          <p:stCondLst>
                                            <p:cond delay="0"/>
                                          </p:stCondLst>
                                        </p:cTn>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u="sng" dirty="0" smtClean="0">
                <a:solidFill>
                  <a:srgbClr val="0070C0"/>
                </a:solidFill>
              </a:rPr>
              <a:t>Jean Jacques Rousseau </a:t>
            </a:r>
            <a:r>
              <a:rPr lang="en-US" b="1" dirty="0" smtClean="0">
                <a:solidFill>
                  <a:srgbClr val="FF0000"/>
                </a:solidFill>
              </a:rPr>
              <a:t>(1712-1778)</a:t>
            </a:r>
            <a:endParaRPr lang="en-US" b="1" dirty="0">
              <a:solidFill>
                <a:srgbClr val="FF0000"/>
              </a:solidFill>
            </a:endParaRPr>
          </a:p>
        </p:txBody>
      </p:sp>
      <p:sp>
        <p:nvSpPr>
          <p:cNvPr id="3" name="Content Placeholder 2"/>
          <p:cNvSpPr>
            <a:spLocks noGrp="1"/>
          </p:cNvSpPr>
          <p:nvPr>
            <p:ph sz="quarter" idx="1"/>
          </p:nvPr>
        </p:nvSpPr>
        <p:spPr>
          <a:xfrm>
            <a:off x="457200" y="914400"/>
            <a:ext cx="8229600" cy="5211763"/>
          </a:xfrm>
        </p:spPr>
        <p:txBody>
          <a:bodyPr>
            <a:normAutofit/>
          </a:bodyPr>
          <a:lstStyle/>
          <a:p>
            <a:pPr marL="514350" indent="-514350"/>
            <a:endParaRPr lang="en-US" dirty="0" smtClean="0"/>
          </a:p>
          <a:p>
            <a:pPr marL="514350" indent="-514350"/>
            <a:r>
              <a:rPr lang="en-US" dirty="0" smtClean="0"/>
              <a:t>Wrote </a:t>
            </a:r>
            <a:r>
              <a:rPr lang="en-US" b="1" u="sng" dirty="0" smtClean="0">
                <a:solidFill>
                  <a:srgbClr val="FF0000"/>
                </a:solidFill>
              </a:rPr>
              <a:t>The Social Contract</a:t>
            </a:r>
            <a:r>
              <a:rPr lang="en-US" b="1" dirty="0" smtClean="0">
                <a:solidFill>
                  <a:srgbClr val="FF0000"/>
                </a:solidFill>
              </a:rPr>
              <a:t> (1762)</a:t>
            </a:r>
            <a:endParaRPr lang="en-US" b="1" u="sng" dirty="0" smtClean="0">
              <a:solidFill>
                <a:srgbClr val="FF0000"/>
              </a:solidFill>
            </a:endParaRPr>
          </a:p>
          <a:p>
            <a:pPr marL="514350" indent="-514350" algn="ctr"/>
            <a:r>
              <a:rPr lang="en-US" dirty="0" smtClean="0"/>
              <a:t>“man is born good, but is corrupted by immoral laws and society”</a:t>
            </a:r>
          </a:p>
          <a:p>
            <a:pPr marL="514350" indent="-514350"/>
            <a:r>
              <a:rPr lang="en-US" dirty="0" smtClean="0"/>
              <a:t>Man must be free to live under a government of his choice… </a:t>
            </a:r>
            <a:r>
              <a:rPr lang="en-US" b="1" dirty="0" smtClean="0">
                <a:solidFill>
                  <a:srgbClr val="0070C0"/>
                </a:solidFill>
              </a:rPr>
              <a:t>“popular sovereignty”</a:t>
            </a:r>
          </a:p>
          <a:p>
            <a:pPr marL="514350" indent="-514350">
              <a:buNone/>
            </a:pPr>
            <a:endParaRPr lang="en-US" dirty="0" smtClean="0"/>
          </a:p>
        </p:txBody>
      </p:sp>
      <p:pic>
        <p:nvPicPr>
          <p:cNvPr id="2050" name="Picture 2" descr="http://www.lucidcafe.com/library/96jun/96jungifs/rousseau3.gif"/>
          <p:cNvPicPr>
            <a:picLocks noChangeAspect="1" noChangeArrowheads="1"/>
          </p:cNvPicPr>
          <p:nvPr/>
        </p:nvPicPr>
        <p:blipFill>
          <a:blip r:embed="rId3" cstate="print"/>
          <a:srcRect/>
          <a:stretch>
            <a:fillRect/>
          </a:stretch>
        </p:blipFill>
        <p:spPr bwMode="auto">
          <a:xfrm>
            <a:off x="6781800" y="3383844"/>
            <a:ext cx="2362200" cy="3302707"/>
          </a:xfrm>
          <a:prstGeom prst="rect">
            <a:avLst/>
          </a:prstGeom>
          <a:noFill/>
        </p:spPr>
      </p:pic>
      <p:sp>
        <p:nvSpPr>
          <p:cNvPr id="5" name="TextBox 4"/>
          <p:cNvSpPr txBox="1"/>
          <p:nvPr/>
        </p:nvSpPr>
        <p:spPr>
          <a:xfrm>
            <a:off x="152400" y="4648200"/>
            <a:ext cx="7784503" cy="1200329"/>
          </a:xfrm>
          <a:prstGeom prst="rect">
            <a:avLst/>
          </a:prstGeom>
          <a:noFill/>
        </p:spPr>
        <p:txBody>
          <a:bodyPr wrap="square" rtlCol="0">
            <a:spAutoFit/>
          </a:bodyPr>
          <a:lstStyle/>
          <a:p>
            <a:r>
              <a:rPr lang="en-US" sz="2400" b="1" i="1" dirty="0" smtClean="0">
                <a:solidFill>
                  <a:srgbClr val="7030A0"/>
                </a:solidFill>
              </a:rPr>
              <a:t>“Only the </a:t>
            </a:r>
            <a:r>
              <a:rPr lang="en-US" sz="2400" b="1" i="1" dirty="0" smtClean="0">
                <a:solidFill>
                  <a:srgbClr val="FF0000"/>
                </a:solidFill>
              </a:rPr>
              <a:t>general will </a:t>
            </a:r>
            <a:r>
              <a:rPr lang="en-US" sz="2400" b="1" i="1" dirty="0" smtClean="0">
                <a:solidFill>
                  <a:srgbClr val="7030A0"/>
                </a:solidFill>
              </a:rPr>
              <a:t>(of the people)</a:t>
            </a:r>
          </a:p>
          <a:p>
            <a:r>
              <a:rPr lang="en-US" sz="2400" b="1" i="1" dirty="0" smtClean="0">
                <a:solidFill>
                  <a:srgbClr val="7030A0"/>
                </a:solidFill>
              </a:rPr>
              <a:t> can direct the state in a manner that is appropriate for the common good.”</a:t>
            </a:r>
            <a:endParaRPr lang="en-US" sz="2400" b="1" i="1"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5" presetClass="entr" presetSubtype="0" fill="hold"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 calcmode="lin" valueType="num">
                                      <p:cBhvr>
                                        <p:cTn id="22" dur="500" decel="50000" fill="hold">
                                          <p:stCondLst>
                                            <p:cond delay="0"/>
                                          </p:stCondLst>
                                        </p:cTn>
                                        <p:tgtEl>
                                          <p:spTgt spid="5">
                                            <p:txEl>
                                              <p:pRg st="0" end="0"/>
                                            </p:txEl>
                                          </p:spTgt>
                                        </p:tgtEl>
                                        <p:attrNameLst>
                                          <p:attrName>style.rotation</p:attrName>
                                        </p:attrNameLst>
                                      </p:cBhvr>
                                      <p:tavLst>
                                        <p:tav tm="0">
                                          <p:val>
                                            <p:fltVal val="-90"/>
                                          </p:val>
                                        </p:tav>
                                        <p:tav tm="100000">
                                          <p:val>
                                            <p:fltVal val="0"/>
                                          </p:val>
                                        </p:tav>
                                      </p:tavLst>
                                    </p:anim>
                                    <p:anim calcmode="lin" valueType="num">
                                      <p:cBhvr>
                                        <p:cTn id="23" dur="500" decel="50000" fill="hold">
                                          <p:stCondLst>
                                            <p:cond delay="0"/>
                                          </p:stCondLst>
                                        </p:cTn>
                                        <p:tgtEl>
                                          <p:spTgt spid="5">
                                            <p:txEl>
                                              <p:pRg st="0" end="0"/>
                                            </p:txEl>
                                          </p:spTgt>
                                        </p:tgtEl>
                                        <p:attrNameLst>
                                          <p:attrName>ppt_w</p:attrName>
                                        </p:attrNameLst>
                                      </p:cBhvr>
                                      <p:tavLst>
                                        <p:tav tm="0">
                                          <p:val>
                                            <p:strVal val="#ppt_w"/>
                                          </p:val>
                                        </p:tav>
                                        <p:tav tm="100000">
                                          <p:val>
                                            <p:strVal val="#ppt_w*.05"/>
                                          </p:val>
                                        </p:tav>
                                      </p:tavLst>
                                    </p:anim>
                                    <p:anim calcmode="lin" valueType="num">
                                      <p:cBhvr>
                                        <p:cTn id="24" dur="500" accel="50000" fill="hold">
                                          <p:stCondLst>
                                            <p:cond delay="500"/>
                                          </p:stCondLst>
                                        </p:cTn>
                                        <p:tgtEl>
                                          <p:spTgt spid="5">
                                            <p:txEl>
                                              <p:pRg st="0" end="0"/>
                                            </p:txEl>
                                          </p:spTgt>
                                        </p:tgtEl>
                                        <p:attrNameLst>
                                          <p:attrName>ppt_w</p:attrName>
                                        </p:attrNameLst>
                                      </p:cBhvr>
                                      <p:tavLst>
                                        <p:tav tm="0">
                                          <p:val>
                                            <p:strVal val="#ppt_w*.05"/>
                                          </p:val>
                                        </p:tav>
                                        <p:tav tm="100000">
                                          <p:val>
                                            <p:strVal val="#ppt_w"/>
                                          </p:val>
                                        </p:tav>
                                      </p:tavLst>
                                    </p:anim>
                                    <p:anim calcmode="lin" valueType="num">
                                      <p:cBhvr>
                                        <p:cTn id="25" dur="1000" fill="hold"/>
                                        <p:tgtEl>
                                          <p:spTgt spid="5">
                                            <p:txEl>
                                              <p:pRg st="0" end="0"/>
                                            </p:txEl>
                                          </p:spTgt>
                                        </p:tgtEl>
                                        <p:attrNameLst>
                                          <p:attrName>ppt_h</p:attrName>
                                        </p:attrNameLst>
                                      </p:cBhvr>
                                      <p:tavLst>
                                        <p:tav tm="0">
                                          <p:val>
                                            <p:strVal val="#ppt_h"/>
                                          </p:val>
                                        </p:tav>
                                        <p:tav tm="100000">
                                          <p:val>
                                            <p:strVal val="#ppt_h"/>
                                          </p:val>
                                        </p:tav>
                                      </p:tavLst>
                                    </p:anim>
                                    <p:anim calcmode="lin" valueType="num">
                                      <p:cBhvr>
                                        <p:cTn id="26" dur="500" decel="50000" fill="hold">
                                          <p:stCondLst>
                                            <p:cond delay="0"/>
                                          </p:stCondLst>
                                        </p:cTn>
                                        <p:tgtEl>
                                          <p:spTgt spid="5">
                                            <p:txEl>
                                              <p:pRg st="0" end="0"/>
                                            </p:txEl>
                                          </p:spTgt>
                                        </p:tgtEl>
                                        <p:attrNameLst>
                                          <p:attrName>ppt_x</p:attrName>
                                        </p:attrNameLst>
                                      </p:cBhvr>
                                      <p:tavLst>
                                        <p:tav tm="0">
                                          <p:val>
                                            <p:strVal val="#ppt_x+.4"/>
                                          </p:val>
                                        </p:tav>
                                        <p:tav tm="100000">
                                          <p:val>
                                            <p:strVal val="#ppt_x"/>
                                          </p:val>
                                        </p:tav>
                                      </p:tavLst>
                                    </p:anim>
                                    <p:anim calcmode="lin" valueType="num">
                                      <p:cBhvr>
                                        <p:cTn id="27" dur="500" decel="50000" fill="hold">
                                          <p:stCondLst>
                                            <p:cond delay="0"/>
                                          </p:stCondLst>
                                        </p:cTn>
                                        <p:tgtEl>
                                          <p:spTgt spid="5">
                                            <p:txEl>
                                              <p:pRg st="0" end="0"/>
                                            </p:txEl>
                                          </p:spTgt>
                                        </p:tgtEl>
                                        <p:attrNameLst>
                                          <p:attrName>ppt_y</p:attrName>
                                        </p:attrNameLst>
                                      </p:cBhvr>
                                      <p:tavLst>
                                        <p:tav tm="0">
                                          <p:val>
                                            <p:strVal val="#ppt_y-.2"/>
                                          </p:val>
                                        </p:tav>
                                        <p:tav tm="100000">
                                          <p:val>
                                            <p:strVal val="#ppt_y+.1"/>
                                          </p:val>
                                        </p:tav>
                                      </p:tavLst>
                                    </p:anim>
                                    <p:anim calcmode="lin" valueType="num">
                                      <p:cBhvr>
                                        <p:cTn id="28" dur="500" accel="50000" fill="hold">
                                          <p:stCondLst>
                                            <p:cond delay="500"/>
                                          </p:stCondLst>
                                        </p:cTn>
                                        <p:tgtEl>
                                          <p:spTgt spid="5">
                                            <p:txEl>
                                              <p:pRg st="0" end="0"/>
                                            </p:txEl>
                                          </p:spTgt>
                                        </p:tgtEl>
                                        <p:attrNameLst>
                                          <p:attrName>ppt_y</p:attrName>
                                        </p:attrNameLst>
                                      </p:cBhvr>
                                      <p:tavLst>
                                        <p:tav tm="0">
                                          <p:val>
                                            <p:strVal val="#ppt_y+.1"/>
                                          </p:val>
                                        </p:tav>
                                        <p:tav tm="100000">
                                          <p:val>
                                            <p:strVal val="#ppt_y"/>
                                          </p:val>
                                        </p:tav>
                                      </p:tavLst>
                                    </p:anim>
                                    <p:animEffect transition="in" filter="fade">
                                      <p:cBhvr>
                                        <p:cTn id="29" dur="1000" decel="50000">
                                          <p:stCondLst>
                                            <p:cond delay="0"/>
                                          </p:stCondLst>
                                        </p:cTn>
                                        <p:tgtEl>
                                          <p:spTgt spid="5">
                                            <p:txEl>
                                              <p:pRg st="0" end="0"/>
                                            </p:txEl>
                                          </p:spTgt>
                                        </p:tgtEl>
                                      </p:cBhvr>
                                    </p:animEffect>
                                  </p:childTnLst>
                                </p:cTn>
                              </p:par>
                              <p:par>
                                <p:cTn id="30" presetID="25" presetClass="entr" presetSubtype="0" fill="hold" nodeType="with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 calcmode="lin" valueType="num">
                                      <p:cBhvr>
                                        <p:cTn id="32" dur="500" decel="50000" fill="hold">
                                          <p:stCondLst>
                                            <p:cond delay="0"/>
                                          </p:stCondLst>
                                        </p:cTn>
                                        <p:tgtEl>
                                          <p:spTgt spid="5">
                                            <p:txEl>
                                              <p:pRg st="1" end="1"/>
                                            </p:txEl>
                                          </p:spTgt>
                                        </p:tgtEl>
                                        <p:attrNameLst>
                                          <p:attrName>style.rotation</p:attrName>
                                        </p:attrNameLst>
                                      </p:cBhvr>
                                      <p:tavLst>
                                        <p:tav tm="0">
                                          <p:val>
                                            <p:fltVal val="-90"/>
                                          </p:val>
                                        </p:tav>
                                        <p:tav tm="100000">
                                          <p:val>
                                            <p:fltVal val="0"/>
                                          </p:val>
                                        </p:tav>
                                      </p:tavLst>
                                    </p:anim>
                                    <p:anim calcmode="lin" valueType="num">
                                      <p:cBhvr>
                                        <p:cTn id="33" dur="500" decel="50000" fill="hold">
                                          <p:stCondLst>
                                            <p:cond delay="0"/>
                                          </p:stCondLst>
                                        </p:cTn>
                                        <p:tgtEl>
                                          <p:spTgt spid="5">
                                            <p:txEl>
                                              <p:pRg st="1" end="1"/>
                                            </p:txEl>
                                          </p:spTgt>
                                        </p:tgtEl>
                                        <p:attrNameLst>
                                          <p:attrName>ppt_w</p:attrName>
                                        </p:attrNameLst>
                                      </p:cBhvr>
                                      <p:tavLst>
                                        <p:tav tm="0">
                                          <p:val>
                                            <p:strVal val="#ppt_w"/>
                                          </p:val>
                                        </p:tav>
                                        <p:tav tm="100000">
                                          <p:val>
                                            <p:strVal val="#ppt_w*.05"/>
                                          </p:val>
                                        </p:tav>
                                      </p:tavLst>
                                    </p:anim>
                                    <p:anim calcmode="lin" valueType="num">
                                      <p:cBhvr>
                                        <p:cTn id="34" dur="500" accel="50000" fill="hold">
                                          <p:stCondLst>
                                            <p:cond delay="500"/>
                                          </p:stCondLst>
                                        </p:cTn>
                                        <p:tgtEl>
                                          <p:spTgt spid="5">
                                            <p:txEl>
                                              <p:pRg st="1" end="1"/>
                                            </p:txEl>
                                          </p:spTgt>
                                        </p:tgtEl>
                                        <p:attrNameLst>
                                          <p:attrName>ppt_w</p:attrName>
                                        </p:attrNameLst>
                                      </p:cBhvr>
                                      <p:tavLst>
                                        <p:tav tm="0">
                                          <p:val>
                                            <p:strVal val="#ppt_w*.05"/>
                                          </p:val>
                                        </p:tav>
                                        <p:tav tm="100000">
                                          <p:val>
                                            <p:strVal val="#ppt_w"/>
                                          </p:val>
                                        </p:tav>
                                      </p:tavLst>
                                    </p:anim>
                                    <p:anim calcmode="lin" valueType="num">
                                      <p:cBhvr>
                                        <p:cTn id="35" dur="1000" fill="hold"/>
                                        <p:tgtEl>
                                          <p:spTgt spid="5">
                                            <p:txEl>
                                              <p:pRg st="1" end="1"/>
                                            </p:txEl>
                                          </p:spTgt>
                                        </p:tgtEl>
                                        <p:attrNameLst>
                                          <p:attrName>ppt_h</p:attrName>
                                        </p:attrNameLst>
                                      </p:cBhvr>
                                      <p:tavLst>
                                        <p:tav tm="0">
                                          <p:val>
                                            <p:strVal val="#ppt_h"/>
                                          </p:val>
                                        </p:tav>
                                        <p:tav tm="100000">
                                          <p:val>
                                            <p:strVal val="#ppt_h"/>
                                          </p:val>
                                        </p:tav>
                                      </p:tavLst>
                                    </p:anim>
                                    <p:anim calcmode="lin" valueType="num">
                                      <p:cBhvr>
                                        <p:cTn id="36" dur="500" decel="50000" fill="hold">
                                          <p:stCondLst>
                                            <p:cond delay="0"/>
                                          </p:stCondLst>
                                        </p:cTn>
                                        <p:tgtEl>
                                          <p:spTgt spid="5">
                                            <p:txEl>
                                              <p:pRg st="1" end="1"/>
                                            </p:txEl>
                                          </p:spTgt>
                                        </p:tgtEl>
                                        <p:attrNameLst>
                                          <p:attrName>ppt_x</p:attrName>
                                        </p:attrNameLst>
                                      </p:cBhvr>
                                      <p:tavLst>
                                        <p:tav tm="0">
                                          <p:val>
                                            <p:strVal val="#ppt_x+.4"/>
                                          </p:val>
                                        </p:tav>
                                        <p:tav tm="100000">
                                          <p:val>
                                            <p:strVal val="#ppt_x"/>
                                          </p:val>
                                        </p:tav>
                                      </p:tavLst>
                                    </p:anim>
                                    <p:anim calcmode="lin" valueType="num">
                                      <p:cBhvr>
                                        <p:cTn id="37" dur="500" decel="50000" fill="hold">
                                          <p:stCondLst>
                                            <p:cond delay="0"/>
                                          </p:stCondLst>
                                        </p:cTn>
                                        <p:tgtEl>
                                          <p:spTgt spid="5">
                                            <p:txEl>
                                              <p:pRg st="1" end="1"/>
                                            </p:txEl>
                                          </p:spTgt>
                                        </p:tgtEl>
                                        <p:attrNameLst>
                                          <p:attrName>ppt_y</p:attrName>
                                        </p:attrNameLst>
                                      </p:cBhvr>
                                      <p:tavLst>
                                        <p:tav tm="0">
                                          <p:val>
                                            <p:strVal val="#ppt_y-.2"/>
                                          </p:val>
                                        </p:tav>
                                        <p:tav tm="100000">
                                          <p:val>
                                            <p:strVal val="#ppt_y+.1"/>
                                          </p:val>
                                        </p:tav>
                                      </p:tavLst>
                                    </p:anim>
                                    <p:anim calcmode="lin" valueType="num">
                                      <p:cBhvr>
                                        <p:cTn id="38" dur="500" accel="50000" fill="hold">
                                          <p:stCondLst>
                                            <p:cond delay="500"/>
                                          </p:stCondLst>
                                        </p:cTn>
                                        <p:tgtEl>
                                          <p:spTgt spid="5">
                                            <p:txEl>
                                              <p:pRg st="1" end="1"/>
                                            </p:txEl>
                                          </p:spTgt>
                                        </p:tgtEl>
                                        <p:attrNameLst>
                                          <p:attrName>ppt_y</p:attrName>
                                        </p:attrNameLst>
                                      </p:cBhvr>
                                      <p:tavLst>
                                        <p:tav tm="0">
                                          <p:val>
                                            <p:strVal val="#ppt_y+.1"/>
                                          </p:val>
                                        </p:tav>
                                        <p:tav tm="100000">
                                          <p:val>
                                            <p:strVal val="#ppt_y"/>
                                          </p:val>
                                        </p:tav>
                                      </p:tavLst>
                                    </p:anim>
                                    <p:animEffect transition="in" filter="fade">
                                      <p:cBhvr>
                                        <p:cTn id="39" dur="1000" decel="50000">
                                          <p:stCondLst>
                                            <p:cond delay="0"/>
                                          </p:stCondLst>
                                        </p:cTn>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Olympe</a:t>
            </a:r>
            <a:r>
              <a:rPr lang="en-US" dirty="0" smtClean="0"/>
              <a:t> De Gouges  &amp;  Mary Wollstonecraft</a:t>
            </a:r>
            <a:endParaRPr lang="en-US" dirty="0"/>
          </a:p>
        </p:txBody>
      </p:sp>
      <p:sp>
        <p:nvSpPr>
          <p:cNvPr id="3" name="Content Placeholder 2"/>
          <p:cNvSpPr>
            <a:spLocks noGrp="1"/>
          </p:cNvSpPr>
          <p:nvPr>
            <p:ph sz="quarter" idx="1"/>
          </p:nvPr>
        </p:nvSpPr>
        <p:spPr>
          <a:xfrm>
            <a:off x="301752" y="1295400"/>
            <a:ext cx="8503920" cy="5334000"/>
          </a:xfrm>
        </p:spPr>
        <p:txBody>
          <a:bodyPr>
            <a:normAutofit fontScale="92500" lnSpcReduction="10000"/>
          </a:bodyPr>
          <a:lstStyle/>
          <a:p>
            <a:r>
              <a:rPr lang="en-US" sz="2400" b="1" u="sng" dirty="0" smtClean="0"/>
              <a:t>Declaration of the Rights of Women</a:t>
            </a:r>
            <a:r>
              <a:rPr lang="en-US" sz="2400" dirty="0" smtClean="0"/>
              <a:t> (1791)</a:t>
            </a:r>
          </a:p>
          <a:p>
            <a:pPr algn="r"/>
            <a:r>
              <a:rPr lang="en-US" dirty="0" smtClean="0"/>
              <a:t>exposes the failure of French Revolution</a:t>
            </a:r>
          </a:p>
          <a:p>
            <a:pPr algn="r">
              <a:buNone/>
            </a:pPr>
            <a:r>
              <a:rPr lang="en-US" dirty="0" smtClean="0"/>
              <a:t>to attain gender equality</a:t>
            </a:r>
          </a:p>
          <a:p>
            <a:pPr algn="r"/>
            <a:r>
              <a:rPr lang="en-US" dirty="0" smtClean="0"/>
              <a:t>executed during the French Revolution</a:t>
            </a:r>
          </a:p>
          <a:p>
            <a:pPr algn="r"/>
            <a:endParaRPr lang="en-US" dirty="0" smtClean="0"/>
          </a:p>
          <a:p>
            <a:endParaRPr lang="en-US" dirty="0" smtClean="0"/>
          </a:p>
          <a:p>
            <a:pPr algn="r"/>
            <a:endParaRPr lang="en-US" dirty="0" smtClean="0"/>
          </a:p>
          <a:p>
            <a:pPr algn="r"/>
            <a:endParaRPr lang="en-US" dirty="0" smtClean="0"/>
          </a:p>
          <a:p>
            <a:r>
              <a:rPr lang="en-US" sz="2400" b="1" u="sng" dirty="0" smtClean="0"/>
              <a:t>A Vindication of the Rights of Women </a:t>
            </a:r>
          </a:p>
          <a:p>
            <a:pPr>
              <a:buNone/>
            </a:pPr>
            <a:r>
              <a:rPr lang="en-US" sz="2400" dirty="0" smtClean="0"/>
              <a:t>  (1792):  Arbitrary power of men over</a:t>
            </a:r>
          </a:p>
          <a:p>
            <a:pPr>
              <a:buNone/>
            </a:pPr>
            <a:r>
              <a:rPr lang="en-US" sz="2400" dirty="0" smtClean="0"/>
              <a:t>                    women is wrong.</a:t>
            </a:r>
          </a:p>
          <a:p>
            <a:pPr>
              <a:buNone/>
            </a:pPr>
            <a:r>
              <a:rPr lang="en-US" sz="2400" dirty="0" smtClean="0"/>
              <a:t>Women have reason &amp; entitled to same</a:t>
            </a:r>
          </a:p>
          <a:p>
            <a:pPr algn="ctr">
              <a:buNone/>
            </a:pPr>
            <a:r>
              <a:rPr lang="en-US" sz="2400" smtClean="0"/>
              <a:t>rights </a:t>
            </a:r>
            <a:r>
              <a:rPr lang="en-US" sz="2400" dirty="0" smtClean="0"/>
              <a:t>as men </a:t>
            </a:r>
          </a:p>
          <a:p>
            <a:endParaRPr lang="en-US" dirty="0" smtClean="0"/>
          </a:p>
          <a:p>
            <a:endParaRPr lang="en-US" dirty="0" smtClean="0"/>
          </a:p>
          <a:p>
            <a:endParaRPr lang="en-US" dirty="0" smtClean="0"/>
          </a:p>
          <a:p>
            <a:endParaRPr lang="en-US" dirty="0" smtClean="0"/>
          </a:p>
          <a:p>
            <a:endParaRPr lang="en-US" dirty="0"/>
          </a:p>
        </p:txBody>
      </p:sp>
      <p:pic>
        <p:nvPicPr>
          <p:cNvPr id="2050" name="Picture 2" descr="Mary Wollstonecraft"/>
          <p:cNvPicPr>
            <a:picLocks noChangeAspect="1" noChangeArrowheads="1"/>
          </p:cNvPicPr>
          <p:nvPr/>
        </p:nvPicPr>
        <p:blipFill>
          <a:blip r:embed="rId3" cstate="print"/>
          <a:srcRect/>
          <a:stretch>
            <a:fillRect/>
          </a:stretch>
        </p:blipFill>
        <p:spPr bwMode="auto">
          <a:xfrm>
            <a:off x="6629399" y="3483804"/>
            <a:ext cx="2314575" cy="2907471"/>
          </a:xfrm>
          <a:prstGeom prst="rect">
            <a:avLst/>
          </a:prstGeom>
          <a:noFill/>
        </p:spPr>
      </p:pic>
      <p:pic>
        <p:nvPicPr>
          <p:cNvPr id="2052" name="Picture 4" descr="Marie-Olympe-de-Gouges.jpg">
            <a:hlinkClick r:id="rId4"/>
          </p:cNvPr>
          <p:cNvPicPr>
            <a:picLocks noChangeAspect="1" noChangeArrowheads="1"/>
          </p:cNvPicPr>
          <p:nvPr/>
        </p:nvPicPr>
        <p:blipFill>
          <a:blip r:embed="rId5" cstate="print"/>
          <a:srcRect/>
          <a:stretch>
            <a:fillRect/>
          </a:stretch>
        </p:blipFill>
        <p:spPr bwMode="auto">
          <a:xfrm>
            <a:off x="228600" y="1752600"/>
            <a:ext cx="1981200" cy="2422468"/>
          </a:xfrm>
          <a:prstGeom prst="rect">
            <a:avLst/>
          </a:prstGeom>
          <a:noFill/>
        </p:spPr>
      </p:pic>
      <p:sp>
        <p:nvSpPr>
          <p:cNvPr id="6" name="TextBox 5"/>
          <p:cNvSpPr txBox="1"/>
          <p:nvPr/>
        </p:nvSpPr>
        <p:spPr>
          <a:xfrm>
            <a:off x="2286000" y="3657600"/>
            <a:ext cx="1279517" cy="369332"/>
          </a:xfrm>
          <a:prstGeom prst="rect">
            <a:avLst/>
          </a:prstGeom>
          <a:noFill/>
        </p:spPr>
        <p:txBody>
          <a:bodyPr wrap="square" rtlCol="0">
            <a:spAutoFit/>
          </a:bodyPr>
          <a:lstStyle/>
          <a:p>
            <a:r>
              <a:rPr lang="en-US" dirty="0" smtClean="0"/>
              <a:t>De Gouges</a:t>
            </a:r>
            <a:endParaRPr lang="en-US" dirty="0"/>
          </a:p>
        </p:txBody>
      </p:sp>
      <p:sp>
        <p:nvSpPr>
          <p:cNvPr id="7" name="TextBox 6"/>
          <p:cNvSpPr txBox="1"/>
          <p:nvPr/>
        </p:nvSpPr>
        <p:spPr>
          <a:xfrm>
            <a:off x="4800600" y="3962400"/>
            <a:ext cx="1689886" cy="369332"/>
          </a:xfrm>
          <a:prstGeom prst="rect">
            <a:avLst/>
          </a:prstGeom>
          <a:noFill/>
        </p:spPr>
        <p:txBody>
          <a:bodyPr wrap="none" rtlCol="0">
            <a:spAutoFit/>
          </a:bodyPr>
          <a:lstStyle/>
          <a:p>
            <a:r>
              <a:rPr lang="en-US" dirty="0" smtClean="0"/>
              <a:t>Wollstonecraft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685800"/>
          </a:xfrm>
        </p:spPr>
        <p:txBody>
          <a:bodyPr/>
          <a:lstStyle/>
          <a:p>
            <a:pPr algn="ctr"/>
            <a:r>
              <a:rPr lang="en-US" dirty="0" smtClean="0">
                <a:solidFill>
                  <a:srgbClr val="50F2E3"/>
                </a:solidFill>
              </a:rPr>
              <a:t>Similarities to the U.S.</a:t>
            </a:r>
            <a:endParaRPr lang="en-US" dirty="0">
              <a:solidFill>
                <a:srgbClr val="50F2E3"/>
              </a:solidFill>
            </a:endParaRPr>
          </a:p>
        </p:txBody>
      </p:sp>
      <p:sp>
        <p:nvSpPr>
          <p:cNvPr id="3" name="Content Placeholder 2"/>
          <p:cNvSpPr>
            <a:spLocks noGrp="1"/>
          </p:cNvSpPr>
          <p:nvPr>
            <p:ph idx="1"/>
          </p:nvPr>
        </p:nvSpPr>
        <p:spPr>
          <a:xfrm>
            <a:off x="914400" y="914400"/>
            <a:ext cx="7772400" cy="5441160"/>
          </a:xfrm>
        </p:spPr>
        <p:txBody>
          <a:bodyPr/>
          <a:lstStyle/>
          <a:p>
            <a:pPr>
              <a:buFont typeface="Wingdings" pitchFamily="2" charset="2"/>
              <a:buChar char="Ø"/>
            </a:pPr>
            <a:r>
              <a:rPr lang="en-US" dirty="0" smtClean="0">
                <a:solidFill>
                  <a:srgbClr val="FF0000"/>
                </a:solidFill>
              </a:rPr>
              <a:t>Limited power </a:t>
            </a:r>
            <a:r>
              <a:rPr lang="en-US" dirty="0" smtClean="0"/>
              <a:t>of the chief executive</a:t>
            </a:r>
          </a:p>
          <a:p>
            <a:pPr>
              <a:buFont typeface="Wingdings" pitchFamily="2" charset="2"/>
              <a:buChar char="Ø"/>
            </a:pPr>
            <a:r>
              <a:rPr lang="en-US" dirty="0" smtClean="0"/>
              <a:t> a </a:t>
            </a:r>
            <a:r>
              <a:rPr lang="en-US" dirty="0" smtClean="0">
                <a:solidFill>
                  <a:srgbClr val="FF0000"/>
                </a:solidFill>
              </a:rPr>
              <a:t>representative body </a:t>
            </a:r>
            <a:r>
              <a:rPr lang="en-US" dirty="0" smtClean="0"/>
              <a:t>of the people</a:t>
            </a:r>
          </a:p>
          <a:p>
            <a:pPr algn="ctr">
              <a:buFont typeface="Wingdings" pitchFamily="2" charset="2"/>
              <a:buChar char="Ø"/>
            </a:pPr>
            <a:r>
              <a:rPr lang="en-US" dirty="0" smtClean="0"/>
              <a:t>Representatives of the people make </a:t>
            </a:r>
            <a:r>
              <a:rPr lang="en-US" dirty="0" smtClean="0">
                <a:solidFill>
                  <a:srgbClr val="FF0000"/>
                </a:solidFill>
              </a:rPr>
              <a:t>laws &amp; levy taxes</a:t>
            </a:r>
          </a:p>
          <a:p>
            <a:pPr>
              <a:buFont typeface="Wingdings" pitchFamily="2" charset="2"/>
              <a:buChar char="Ø"/>
            </a:pPr>
            <a:r>
              <a:rPr lang="en-US" dirty="0" smtClean="0"/>
              <a:t>A </a:t>
            </a:r>
            <a:r>
              <a:rPr lang="en-US" dirty="0" smtClean="0">
                <a:solidFill>
                  <a:srgbClr val="FF0000"/>
                </a:solidFill>
              </a:rPr>
              <a:t>Bill of Rights </a:t>
            </a:r>
            <a:r>
              <a:rPr lang="en-US" dirty="0" smtClean="0"/>
              <a:t>protecting the people</a:t>
            </a:r>
          </a:p>
          <a:p>
            <a:pPr>
              <a:buFont typeface="Wingdings" pitchFamily="2" charset="2"/>
              <a:buChar char="Ø"/>
            </a:pPr>
            <a:r>
              <a:rPr lang="en-US" dirty="0" smtClean="0"/>
              <a:t>Use of </a:t>
            </a:r>
            <a:r>
              <a:rPr lang="en-US" dirty="0" smtClean="0">
                <a:solidFill>
                  <a:srgbClr val="FF0000"/>
                </a:solidFill>
              </a:rPr>
              <a:t>“common law”</a:t>
            </a:r>
          </a:p>
          <a:p>
            <a:pPr>
              <a:buFont typeface="Wingdings" pitchFamily="2" charset="2"/>
              <a:buChar char="Ø"/>
            </a:pPr>
            <a:r>
              <a:rPr lang="en-US" dirty="0" smtClean="0">
                <a:solidFill>
                  <a:srgbClr val="FF0000"/>
                </a:solidFill>
              </a:rPr>
              <a:t>Jury</a:t>
            </a:r>
            <a:r>
              <a:rPr lang="en-US" dirty="0" smtClean="0">
                <a:solidFill>
                  <a:srgbClr val="FFFF00"/>
                </a:solidFill>
              </a:rPr>
              <a:t> </a:t>
            </a:r>
            <a:r>
              <a:rPr lang="en-US" dirty="0" smtClean="0"/>
              <a:t>systems</a:t>
            </a:r>
          </a:p>
          <a:p>
            <a:pPr>
              <a:buFont typeface="Wingdings" pitchFamily="2" charset="2"/>
              <a:buChar char="Ø"/>
            </a:pPr>
            <a:r>
              <a:rPr lang="en-US" dirty="0" smtClean="0"/>
              <a:t>Right to be informed of charge</a:t>
            </a:r>
          </a:p>
          <a:p>
            <a:pPr>
              <a:buFont typeface="Wingdings" pitchFamily="2" charset="2"/>
              <a:buChar char="Ø"/>
            </a:pPr>
            <a:r>
              <a:rPr lang="en-US" dirty="0" smtClean="0"/>
              <a:t>Right to a </a:t>
            </a:r>
            <a:r>
              <a:rPr lang="en-US" dirty="0" smtClean="0">
                <a:solidFill>
                  <a:srgbClr val="FF0000"/>
                </a:solidFill>
              </a:rPr>
              <a:t>“speedy” </a:t>
            </a:r>
            <a:r>
              <a:rPr lang="en-US" dirty="0" smtClean="0"/>
              <a:t>trial</a:t>
            </a:r>
          </a:p>
          <a:p>
            <a:pPr>
              <a:buFont typeface="Wingdings" pitchFamily="2" charset="2"/>
              <a:buChar char="Ø"/>
            </a:pPr>
            <a:r>
              <a:rPr lang="en-US" dirty="0" smtClean="0">
                <a:solidFill>
                  <a:srgbClr val="FF0000"/>
                </a:solidFill>
              </a:rPr>
              <a:t>No cruel/unusual punishment</a:t>
            </a:r>
            <a:endParaRPr lang="en-US" dirty="0">
              <a:solidFill>
                <a:srgbClr val="FF0000"/>
              </a:solidFill>
            </a:endParaRPr>
          </a:p>
        </p:txBody>
      </p:sp>
      <p:pic>
        <p:nvPicPr>
          <p:cNvPr id="6146" name="Picture 2" descr="http://www.google.com/images?q=tbn:SdXCLB1p8lAJ:www.cise.ufl.edu/~dcc/pub/flag/flag6600.gif">
            <a:hlinkClick r:id="rId3"/>
          </p:cNvPr>
          <p:cNvPicPr>
            <a:picLocks noChangeAspect="1" noChangeArrowheads="1"/>
          </p:cNvPicPr>
          <p:nvPr/>
        </p:nvPicPr>
        <p:blipFill>
          <a:blip r:embed="rId4" cstate="print"/>
          <a:srcRect/>
          <a:stretch>
            <a:fillRect/>
          </a:stretch>
        </p:blipFill>
        <p:spPr bwMode="auto">
          <a:xfrm>
            <a:off x="6105650" y="5257800"/>
            <a:ext cx="3038350" cy="1600200"/>
          </a:xfrm>
          <a:prstGeom prst="rect">
            <a:avLst/>
          </a:prstGeom>
          <a:noFill/>
        </p:spPr>
      </p:pic>
      <p:pic>
        <p:nvPicPr>
          <p:cNvPr id="6148" name="Picture 4" descr="http://www.google.com/images?q=tbn:z9CFe7yKJfkJ:islandfox.org/uploaded_images/beagle-706532.jpg">
            <a:hlinkClick r:id="rId5"/>
          </p:cNvPr>
          <p:cNvPicPr>
            <a:picLocks noChangeAspect="1" noChangeArrowheads="1"/>
          </p:cNvPicPr>
          <p:nvPr/>
        </p:nvPicPr>
        <p:blipFill>
          <a:blip r:embed="rId6" cstate="print"/>
          <a:srcRect/>
          <a:stretch>
            <a:fillRect/>
          </a:stretch>
        </p:blipFill>
        <p:spPr bwMode="auto">
          <a:xfrm>
            <a:off x="7391400" y="2743200"/>
            <a:ext cx="1371600" cy="20574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fontScale="90000"/>
          </a:bodyPr>
          <a:lstStyle/>
          <a:p>
            <a:r>
              <a:rPr lang="en-US" b="1" dirty="0" smtClean="0">
                <a:solidFill>
                  <a:srgbClr val="0070C0"/>
                </a:solidFill>
              </a:rPr>
              <a:t>Similarities to the U.S</a:t>
            </a:r>
            <a:r>
              <a:rPr lang="en-US" b="1" smtClean="0">
                <a:solidFill>
                  <a:srgbClr val="0070C0"/>
                </a:solidFill>
              </a:rPr>
              <a:t>. </a:t>
            </a:r>
            <a:br>
              <a:rPr lang="en-US" b="1" smtClean="0">
                <a:solidFill>
                  <a:srgbClr val="0070C0"/>
                </a:solidFill>
              </a:rPr>
            </a:br>
            <a:r>
              <a:rPr lang="en-US" b="1" smtClean="0">
                <a:solidFill>
                  <a:srgbClr val="00B050"/>
                </a:solidFill>
              </a:rPr>
              <a:t>Is </a:t>
            </a:r>
            <a:r>
              <a:rPr lang="en-US" b="1" dirty="0" smtClean="0">
                <a:solidFill>
                  <a:srgbClr val="00B050"/>
                </a:solidFill>
              </a:rPr>
              <a:t>this a coincidence???</a:t>
            </a:r>
            <a:endParaRPr lang="en-US" b="1" dirty="0">
              <a:solidFill>
                <a:srgbClr val="0070C0"/>
              </a:solidFill>
            </a:endParaRPr>
          </a:p>
        </p:txBody>
      </p:sp>
      <p:sp>
        <p:nvSpPr>
          <p:cNvPr id="3" name="Content Placeholder 2"/>
          <p:cNvSpPr>
            <a:spLocks noGrp="1"/>
          </p:cNvSpPr>
          <p:nvPr>
            <p:ph idx="1"/>
          </p:nvPr>
        </p:nvSpPr>
        <p:spPr>
          <a:xfrm>
            <a:off x="914400" y="838200"/>
            <a:ext cx="7772400" cy="5517360"/>
          </a:xfrm>
        </p:spPr>
        <p:txBody>
          <a:bodyPr/>
          <a:lstStyle/>
          <a:p>
            <a:pPr algn="ctr">
              <a:buNone/>
            </a:pPr>
            <a:r>
              <a:rPr lang="en-US" dirty="0" smtClean="0"/>
              <a:t> </a:t>
            </a:r>
            <a:endParaRPr lang="en-US" b="1" dirty="0" smtClean="0">
              <a:solidFill>
                <a:srgbClr val="00B050"/>
              </a:solidFill>
            </a:endParaRPr>
          </a:p>
          <a:p>
            <a:pPr>
              <a:buFont typeface="Wingdings" pitchFamily="2" charset="2"/>
              <a:buChar char="Ø"/>
            </a:pPr>
            <a:r>
              <a:rPr lang="en-US" dirty="0" smtClean="0"/>
              <a:t>NO, our </a:t>
            </a:r>
            <a:r>
              <a:rPr lang="en-US" b="1" dirty="0" smtClean="0">
                <a:solidFill>
                  <a:srgbClr val="0070C0"/>
                </a:solidFill>
              </a:rPr>
              <a:t>“Founding Fathers” </a:t>
            </a:r>
            <a:r>
              <a:rPr lang="en-US" dirty="0" smtClean="0"/>
              <a:t>who wrote the </a:t>
            </a:r>
            <a:r>
              <a:rPr lang="en-US" dirty="0" smtClean="0">
                <a:solidFill>
                  <a:srgbClr val="FF0000"/>
                </a:solidFill>
              </a:rPr>
              <a:t>U.S.</a:t>
            </a:r>
            <a:r>
              <a:rPr lang="en-US" dirty="0" smtClean="0">
                <a:solidFill>
                  <a:srgbClr val="FFFF00"/>
                </a:solidFill>
              </a:rPr>
              <a:t> </a:t>
            </a:r>
            <a:r>
              <a:rPr lang="en-US" dirty="0" smtClean="0">
                <a:solidFill>
                  <a:srgbClr val="FF0000"/>
                </a:solidFill>
              </a:rPr>
              <a:t>Constitution</a:t>
            </a:r>
            <a:r>
              <a:rPr lang="en-US" dirty="0" smtClean="0">
                <a:solidFill>
                  <a:srgbClr val="FFFF00"/>
                </a:solidFill>
              </a:rPr>
              <a:t> </a:t>
            </a:r>
            <a:r>
              <a:rPr lang="en-US" dirty="0" smtClean="0"/>
              <a:t>were originally </a:t>
            </a:r>
            <a:r>
              <a:rPr lang="en-US" b="1" dirty="0" smtClean="0">
                <a:solidFill>
                  <a:srgbClr val="FF66FF"/>
                </a:solidFill>
              </a:rPr>
              <a:t>British subjects</a:t>
            </a:r>
            <a:r>
              <a:rPr lang="en-US" b="1" dirty="0" smtClean="0"/>
              <a:t> </a:t>
            </a:r>
            <a:r>
              <a:rPr lang="en-US" dirty="0" smtClean="0"/>
              <a:t>raised in the British political &amp; legal tradition during the 1700’s . . . </a:t>
            </a:r>
          </a:p>
          <a:p>
            <a:pPr>
              <a:buFont typeface="Wingdings" pitchFamily="2" charset="2"/>
              <a:buChar char="Ø"/>
            </a:pPr>
            <a:r>
              <a:rPr lang="en-US" dirty="0" smtClean="0"/>
              <a:t>The generation after Parliament’s actions. </a:t>
            </a:r>
            <a:endParaRPr lang="en-US" dirty="0"/>
          </a:p>
        </p:txBody>
      </p:sp>
      <p:pic>
        <p:nvPicPr>
          <p:cNvPr id="5128" name="Picture 8" descr="American Revolution - Signing of the Declaration of Independence, painting by John Trumbull in U.S. Capitol - In Congress, July 4, 1776. The unanimous declaration of the thirteen United States of America."/>
          <p:cNvPicPr>
            <a:picLocks noChangeAspect="1" noChangeArrowheads="1"/>
          </p:cNvPicPr>
          <p:nvPr/>
        </p:nvPicPr>
        <p:blipFill>
          <a:blip r:embed="rId3" cstate="print"/>
          <a:srcRect/>
          <a:stretch>
            <a:fillRect/>
          </a:stretch>
        </p:blipFill>
        <p:spPr bwMode="auto">
          <a:xfrm>
            <a:off x="4800600" y="3732302"/>
            <a:ext cx="4343400" cy="3125697"/>
          </a:xfrm>
          <a:prstGeom prst="rect">
            <a:avLst/>
          </a:prstGeom>
          <a:noFill/>
        </p:spPr>
      </p:pic>
      <p:pic>
        <p:nvPicPr>
          <p:cNvPr id="5132" name="Picture 12" descr="http://www.foundersofamerica.com/images_brs_2/brs_3T_FA_PR_DECL1.jpg">
            <a:hlinkClick r:id="rId4"/>
          </p:cNvPr>
          <p:cNvPicPr>
            <a:picLocks noChangeAspect="1" noChangeArrowheads="1"/>
          </p:cNvPicPr>
          <p:nvPr/>
        </p:nvPicPr>
        <p:blipFill>
          <a:blip r:embed="rId5" cstate="print"/>
          <a:srcRect/>
          <a:stretch>
            <a:fillRect/>
          </a:stretch>
        </p:blipFill>
        <p:spPr bwMode="auto">
          <a:xfrm>
            <a:off x="0" y="3877602"/>
            <a:ext cx="2209800" cy="298039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checkerboard(across)">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nodeType="clickEffect">
                                  <p:stCondLst>
                                    <p:cond delay="0"/>
                                  </p:stCondLst>
                                  <p:childTnLst>
                                    <p:set>
                                      <p:cBhvr>
                                        <p:cTn id="23" dur="1" fill="hold">
                                          <p:stCondLst>
                                            <p:cond delay="0"/>
                                          </p:stCondLst>
                                        </p:cTn>
                                        <p:tgtEl>
                                          <p:spTgt spid="5132"/>
                                        </p:tgtEl>
                                        <p:attrNameLst>
                                          <p:attrName>style.visibility</p:attrName>
                                        </p:attrNameLst>
                                      </p:cBhvr>
                                      <p:to>
                                        <p:strVal val="visible"/>
                                      </p:to>
                                    </p:set>
                                    <p:animEffect transition="in" filter="box(in)">
                                      <p:cBhvr>
                                        <p:cTn id="24" dur="500"/>
                                        <p:tgtEl>
                                          <p:spTgt spid="5132"/>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nodeType="clickEffect">
                                  <p:stCondLst>
                                    <p:cond delay="0"/>
                                  </p:stCondLst>
                                  <p:childTnLst>
                                    <p:set>
                                      <p:cBhvr>
                                        <p:cTn id="28" dur="1" fill="hold">
                                          <p:stCondLst>
                                            <p:cond delay="0"/>
                                          </p:stCondLst>
                                        </p:cTn>
                                        <p:tgtEl>
                                          <p:spTgt spid="5128"/>
                                        </p:tgtEl>
                                        <p:attrNameLst>
                                          <p:attrName>style.visibility</p:attrName>
                                        </p:attrNameLst>
                                      </p:cBhvr>
                                      <p:to>
                                        <p:strVal val="visible"/>
                                      </p:to>
                                    </p:set>
                                    <p:animEffect transition="in" filter="box(in)">
                                      <p:cBhvr>
                                        <p:cTn id="29" dur="500"/>
                                        <p:tgtEl>
                                          <p:spTgt spid="5128"/>
                                        </p:tgtEl>
                                      </p:cBhvr>
                                    </p:animEffect>
                                  </p:childTnLst>
                                </p:cTn>
                              </p:par>
                            </p:childTnLst>
                          </p:cTn>
                        </p:par>
                      </p:childTnLst>
                    </p:cTn>
                  </p:par>
                  <p:par>
                    <p:cTn id="30" fill="hold">
                      <p:stCondLst>
                        <p:cond delay="indefinite"/>
                      </p:stCondLst>
                      <p:childTnLst>
                        <p:par>
                          <p:cTn id="31" fill="hold">
                            <p:stCondLst>
                              <p:cond delay="0"/>
                            </p:stCondLst>
                            <p:childTnLst>
                              <p:par>
                                <p:cTn id="32" presetID="25" presetClass="entr" presetSubtype="0" fill="hold"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 calcmode="lin" valueType="num">
                                      <p:cBhvr>
                                        <p:cTn id="34"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5"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6"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7"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8"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9"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40"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41" dur="1000" decel="50000">
                                          <p:stCondLst>
                                            <p:cond delay="0"/>
                                          </p:stCondLst>
                                        </p:cTn>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Enlightenment </a:t>
            </a:r>
            <a:endParaRPr lang="en-US" dirty="0"/>
          </a:p>
        </p:txBody>
      </p:sp>
      <p:sp>
        <p:nvSpPr>
          <p:cNvPr id="3" name="Content Placeholder 2"/>
          <p:cNvSpPr>
            <a:spLocks noGrp="1"/>
          </p:cNvSpPr>
          <p:nvPr>
            <p:ph sz="quarter" idx="1"/>
          </p:nvPr>
        </p:nvSpPr>
        <p:spPr>
          <a:xfrm>
            <a:off x="0" y="1527048"/>
            <a:ext cx="9144000" cy="5102352"/>
          </a:xfrm>
        </p:spPr>
        <p:txBody>
          <a:bodyPr/>
          <a:lstStyle/>
          <a:p>
            <a:endParaRPr lang="en-US" dirty="0" smtClean="0"/>
          </a:p>
          <a:p>
            <a:r>
              <a:rPr lang="en-US" dirty="0" smtClean="0"/>
              <a:t>How did British political &amp; legal system by the late        17</a:t>
            </a:r>
            <a:r>
              <a:rPr lang="en-US" baseline="30000" dirty="0" smtClean="0"/>
              <a:t>th</a:t>
            </a:r>
            <a:r>
              <a:rPr lang="en-US" dirty="0" smtClean="0"/>
              <a:t> century, as well as John Locke &amp; thinkers of the Enlightenment influence our “Founding Fathers” who created the Constitution of the United States?</a:t>
            </a:r>
          </a:p>
        </p:txBody>
      </p:sp>
      <p:pic>
        <p:nvPicPr>
          <p:cNvPr id="4" name="Picture 2" descr="http://www.constitution.org/img/montesquieu.jpg"/>
          <p:cNvPicPr>
            <a:picLocks noChangeAspect="1" noChangeArrowheads="1"/>
          </p:cNvPicPr>
          <p:nvPr/>
        </p:nvPicPr>
        <p:blipFill>
          <a:blip r:embed="rId2" cstate="print"/>
          <a:srcRect/>
          <a:stretch>
            <a:fillRect/>
          </a:stretch>
        </p:blipFill>
        <p:spPr bwMode="auto">
          <a:xfrm>
            <a:off x="0" y="4350683"/>
            <a:ext cx="1905000" cy="2507317"/>
          </a:xfrm>
          <a:prstGeom prst="rect">
            <a:avLst/>
          </a:prstGeom>
          <a:noFill/>
        </p:spPr>
      </p:pic>
      <p:pic>
        <p:nvPicPr>
          <p:cNvPr id="5" name="Picture 2" descr="http://www.geocities.com/Athens/7308/portrt.jpg"/>
          <p:cNvPicPr>
            <a:picLocks noChangeAspect="1" noChangeArrowheads="1"/>
          </p:cNvPicPr>
          <p:nvPr/>
        </p:nvPicPr>
        <p:blipFill>
          <a:blip r:embed="rId3" cstate="print"/>
          <a:srcRect/>
          <a:stretch>
            <a:fillRect/>
          </a:stretch>
        </p:blipFill>
        <p:spPr bwMode="auto">
          <a:xfrm>
            <a:off x="7239000" y="0"/>
            <a:ext cx="1905000" cy="2047875"/>
          </a:xfrm>
          <a:prstGeom prst="rect">
            <a:avLst/>
          </a:prstGeom>
          <a:noFill/>
        </p:spPr>
      </p:pic>
      <p:pic>
        <p:nvPicPr>
          <p:cNvPr id="6" name="Picture 2" descr="http://www.lucidcafe.com/library/96jun/96jungifs/rousseau3.gif"/>
          <p:cNvPicPr>
            <a:picLocks noChangeAspect="1" noChangeArrowheads="1"/>
          </p:cNvPicPr>
          <p:nvPr/>
        </p:nvPicPr>
        <p:blipFill>
          <a:blip r:embed="rId4" cstate="print"/>
          <a:srcRect/>
          <a:stretch>
            <a:fillRect/>
          </a:stretch>
        </p:blipFill>
        <p:spPr bwMode="auto">
          <a:xfrm>
            <a:off x="7315200" y="4301067"/>
            <a:ext cx="1828799" cy="2556933"/>
          </a:xfrm>
          <a:prstGeom prst="rect">
            <a:avLst/>
          </a:prstGeom>
          <a:noFill/>
        </p:spPr>
      </p:pic>
      <p:pic>
        <p:nvPicPr>
          <p:cNvPr id="7" name="Picture 8" descr="American Revolution - Signing of the Declaration of Independence, painting by John Trumbull in U.S. Capitol - In Congress, July 4, 1776. The unanimous declaration of the thirteen United States of America."/>
          <p:cNvPicPr>
            <a:picLocks noChangeAspect="1" noChangeArrowheads="1"/>
          </p:cNvPicPr>
          <p:nvPr/>
        </p:nvPicPr>
        <p:blipFill>
          <a:blip r:embed="rId5" cstate="print"/>
          <a:srcRect/>
          <a:stretch>
            <a:fillRect/>
          </a:stretch>
        </p:blipFill>
        <p:spPr bwMode="auto">
          <a:xfrm>
            <a:off x="2971800" y="4343400"/>
            <a:ext cx="3464560" cy="2362200"/>
          </a:xfrm>
          <a:prstGeom prst="rect">
            <a:avLst/>
          </a:prstGeom>
          <a:noFill/>
        </p:spPr>
      </p:pic>
      <p:pic>
        <p:nvPicPr>
          <p:cNvPr id="8" name="Picture 2" descr="http://www.iep.utm.edu/images/locke.jpg"/>
          <p:cNvPicPr>
            <a:picLocks noChangeAspect="1" noChangeArrowheads="1"/>
          </p:cNvPicPr>
          <p:nvPr/>
        </p:nvPicPr>
        <p:blipFill>
          <a:blip r:embed="rId6" cstate="print"/>
          <a:srcRect/>
          <a:stretch>
            <a:fillRect/>
          </a:stretch>
        </p:blipFill>
        <p:spPr bwMode="auto">
          <a:xfrm>
            <a:off x="0" y="0"/>
            <a:ext cx="1752600" cy="20574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b="1" dirty="0" smtClean="0"/>
              <a:t>New Ideas on Government</a:t>
            </a:r>
            <a:endParaRPr lang="en-US" b="1" dirty="0"/>
          </a:p>
        </p:txBody>
      </p:sp>
      <p:sp>
        <p:nvSpPr>
          <p:cNvPr id="3" name="Content Placeholder 2"/>
          <p:cNvSpPr>
            <a:spLocks noGrp="1"/>
          </p:cNvSpPr>
          <p:nvPr>
            <p:ph sz="quarter" idx="1"/>
          </p:nvPr>
        </p:nvSpPr>
        <p:spPr>
          <a:xfrm>
            <a:off x="457200" y="1066800"/>
            <a:ext cx="8229600" cy="5059363"/>
          </a:xfrm>
        </p:spPr>
        <p:txBody>
          <a:bodyPr/>
          <a:lstStyle/>
          <a:p>
            <a:pPr>
              <a:buNone/>
            </a:pPr>
            <a:endParaRPr lang="en-US" dirty="0" smtClean="0">
              <a:solidFill>
                <a:srgbClr val="FF0000"/>
              </a:solidFill>
            </a:endParaRPr>
          </a:p>
          <a:p>
            <a:pPr>
              <a:buNone/>
            </a:pPr>
            <a:r>
              <a:rPr lang="en-US" b="1" u="sng" dirty="0" smtClean="0">
                <a:solidFill>
                  <a:srgbClr val="FF0000"/>
                </a:solidFill>
              </a:rPr>
              <a:t>Thomas Hobbes </a:t>
            </a:r>
            <a:r>
              <a:rPr lang="en-US" dirty="0" smtClean="0"/>
              <a:t>(1588-1679)</a:t>
            </a:r>
          </a:p>
          <a:p>
            <a:r>
              <a:rPr lang="en-US" dirty="0" smtClean="0"/>
              <a:t>English philosopher</a:t>
            </a:r>
          </a:p>
          <a:p>
            <a:r>
              <a:rPr lang="en-US" b="1" dirty="0" smtClean="0">
                <a:solidFill>
                  <a:srgbClr val="7030A0"/>
                </a:solidFill>
              </a:rPr>
              <a:t>Wrote </a:t>
            </a:r>
            <a:r>
              <a:rPr lang="en-US" b="1" u="sng" dirty="0" smtClean="0">
                <a:solidFill>
                  <a:srgbClr val="7030A0"/>
                </a:solidFill>
              </a:rPr>
              <a:t>Leviathan</a:t>
            </a:r>
            <a:r>
              <a:rPr lang="en-US" b="1" dirty="0" smtClean="0">
                <a:solidFill>
                  <a:srgbClr val="7030A0"/>
                </a:solidFill>
              </a:rPr>
              <a:t> (1651)</a:t>
            </a:r>
          </a:p>
          <a:p>
            <a:r>
              <a:rPr lang="en-US" b="1" i="1" dirty="0" smtClean="0">
                <a:solidFill>
                  <a:srgbClr val="00B050"/>
                </a:solidFill>
              </a:rPr>
              <a:t>Selfishness &amp; greed of humans</a:t>
            </a:r>
          </a:p>
          <a:p>
            <a:r>
              <a:rPr lang="en-US" b="1" i="1" dirty="0" smtClean="0">
                <a:solidFill>
                  <a:srgbClr val="00B0F0"/>
                </a:solidFill>
              </a:rPr>
              <a:t>The “social contract”</a:t>
            </a:r>
          </a:p>
          <a:p>
            <a:r>
              <a:rPr lang="en-US" dirty="0" smtClean="0"/>
              <a:t>Supported </a:t>
            </a:r>
            <a:r>
              <a:rPr lang="en-US" b="1" dirty="0" smtClean="0">
                <a:solidFill>
                  <a:srgbClr val="FF0000"/>
                </a:solidFill>
              </a:rPr>
              <a:t>absolute monarchy </a:t>
            </a:r>
            <a:r>
              <a:rPr lang="en-US" dirty="0" smtClean="0"/>
              <a:t>to maintain order &amp; a stable </a:t>
            </a:r>
            <a:r>
              <a:rPr lang="en-US" smtClean="0"/>
              <a:t>society if need be</a:t>
            </a:r>
            <a:endParaRPr lang="en-US" dirty="0" smtClean="0"/>
          </a:p>
          <a:p>
            <a:r>
              <a:rPr lang="en-US" dirty="0" smtClean="0"/>
              <a:t>People keep right to protect their lives</a:t>
            </a:r>
            <a:endParaRPr lang="en-US" dirty="0"/>
          </a:p>
        </p:txBody>
      </p:sp>
      <p:pic>
        <p:nvPicPr>
          <p:cNvPr id="115714" name="Picture 2" descr="http://oregonstate.edu/instruct/phl302/images/hobbes.jpe"/>
          <p:cNvPicPr>
            <a:picLocks noChangeAspect="1" noChangeArrowheads="1"/>
          </p:cNvPicPr>
          <p:nvPr/>
        </p:nvPicPr>
        <p:blipFill>
          <a:blip r:embed="rId3" cstate="print"/>
          <a:srcRect/>
          <a:stretch>
            <a:fillRect/>
          </a:stretch>
        </p:blipFill>
        <p:spPr bwMode="auto">
          <a:xfrm>
            <a:off x="6400800" y="914400"/>
            <a:ext cx="2552700" cy="31051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heckerboard(across)">
                                      <p:cBhvr>
                                        <p:cTn id="10" dur="500"/>
                                        <p:tgtEl>
                                          <p:spTgt spid="3">
                                            <p:txEl>
                                              <p:pRg st="2" end="2"/>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checkerboard(across)">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checkerboard(across)">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checkerboard(across)">
                                      <p:cBhvr>
                                        <p:cTn id="23" dur="500"/>
                                        <p:tgtEl>
                                          <p:spTgt spid="3">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checkerboard(across)">
                                      <p:cBhvr>
                                        <p:cTn id="28" dur="500"/>
                                        <p:tgtEl>
                                          <p:spTgt spid="3">
                                            <p:txEl>
                                              <p:pRg st="6" end="6"/>
                                            </p:txEl>
                                          </p:spTgt>
                                        </p:tgtEl>
                                      </p:cBhvr>
                                    </p:animEffect>
                                  </p:childTnLst>
                                </p:cTn>
                              </p:par>
                              <p:par>
                                <p:cTn id="29" presetID="5" presetClass="entr" presetSubtype="10"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checkerboard(across)">
                                      <p:cBhvr>
                                        <p:cTn id="3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2" descr="Image - Leviathan"/>
          <p:cNvPicPr>
            <a:picLocks noGrp="1" noChangeAspect="1" noChangeArrowheads="1"/>
          </p:cNvPicPr>
          <p:nvPr>
            <p:ph sz="quarter" idx="1"/>
          </p:nvPr>
        </p:nvPicPr>
        <p:blipFill>
          <a:blip r:embed="rId3" cstate="print"/>
          <a:srcRect/>
          <a:stretch>
            <a:fillRect/>
          </a:stretch>
        </p:blipFill>
        <p:spPr bwMode="auto">
          <a:xfrm>
            <a:off x="3276600" y="0"/>
            <a:ext cx="5867400" cy="10401300"/>
          </a:xfrm>
          <a:prstGeom prst="rect">
            <a:avLst/>
          </a:prstGeom>
          <a:noFill/>
        </p:spPr>
      </p:pic>
      <p:sp>
        <p:nvSpPr>
          <p:cNvPr id="5" name="TextBox 4"/>
          <p:cNvSpPr txBox="1"/>
          <p:nvPr/>
        </p:nvSpPr>
        <p:spPr>
          <a:xfrm>
            <a:off x="0" y="2057400"/>
            <a:ext cx="3419526" cy="1138773"/>
          </a:xfrm>
          <a:prstGeom prst="rect">
            <a:avLst/>
          </a:prstGeom>
          <a:noFill/>
        </p:spPr>
        <p:txBody>
          <a:bodyPr wrap="none" rtlCol="0">
            <a:spAutoFit/>
          </a:bodyPr>
          <a:lstStyle/>
          <a:p>
            <a:pPr algn="ctr"/>
            <a:r>
              <a:rPr lang="en-US" sz="3400" dirty="0" smtClean="0">
                <a:solidFill>
                  <a:srgbClr val="FF0000"/>
                </a:solidFill>
              </a:rPr>
              <a:t>Thomas Hobbes’</a:t>
            </a:r>
          </a:p>
          <a:p>
            <a:pPr algn="ctr"/>
            <a:r>
              <a:rPr lang="en-US" sz="3400" dirty="0" smtClean="0">
                <a:solidFill>
                  <a:srgbClr val="FF0000"/>
                </a:solidFill>
              </a:rPr>
              <a:t>“Leviathan”</a:t>
            </a:r>
            <a:endParaRPr lang="en-US" sz="3400"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b="1" dirty="0" smtClean="0"/>
              <a:t>New Ideas on Government</a:t>
            </a:r>
            <a:endParaRPr lang="en-US" b="1" dirty="0"/>
          </a:p>
        </p:txBody>
      </p:sp>
      <p:sp>
        <p:nvSpPr>
          <p:cNvPr id="3" name="Content Placeholder 2"/>
          <p:cNvSpPr>
            <a:spLocks noGrp="1"/>
          </p:cNvSpPr>
          <p:nvPr>
            <p:ph sz="quarter" idx="1"/>
          </p:nvPr>
        </p:nvSpPr>
        <p:spPr>
          <a:xfrm>
            <a:off x="457200" y="914400"/>
            <a:ext cx="8229600" cy="5211763"/>
          </a:xfrm>
        </p:spPr>
        <p:txBody>
          <a:bodyPr>
            <a:normAutofit fontScale="92500" lnSpcReduction="10000"/>
          </a:bodyPr>
          <a:lstStyle/>
          <a:p>
            <a:pPr>
              <a:buNone/>
            </a:pPr>
            <a:endParaRPr lang="en-US" dirty="0" smtClean="0">
              <a:solidFill>
                <a:srgbClr val="0070C0"/>
              </a:solidFill>
            </a:endParaRPr>
          </a:p>
          <a:p>
            <a:pPr>
              <a:buNone/>
            </a:pPr>
            <a:r>
              <a:rPr lang="en-US" b="1" dirty="0" smtClean="0">
                <a:solidFill>
                  <a:srgbClr val="0070C0"/>
                </a:solidFill>
              </a:rPr>
              <a:t>John Locke </a:t>
            </a:r>
            <a:r>
              <a:rPr lang="en-US" dirty="0" smtClean="0"/>
              <a:t>(1632-1704)</a:t>
            </a:r>
          </a:p>
          <a:p>
            <a:r>
              <a:rPr lang="en-US" dirty="0" smtClean="0"/>
              <a:t>English scholar &amp; philosopher</a:t>
            </a:r>
          </a:p>
          <a:p>
            <a:r>
              <a:rPr lang="en-US" dirty="0" smtClean="0"/>
              <a:t>Wrote </a:t>
            </a:r>
            <a:r>
              <a:rPr lang="en-US" b="1" u="sng" dirty="0" smtClean="0">
                <a:solidFill>
                  <a:srgbClr val="7030A0"/>
                </a:solidFill>
              </a:rPr>
              <a:t>Two Treatises of Government </a:t>
            </a:r>
          </a:p>
          <a:p>
            <a:pPr>
              <a:buNone/>
            </a:pPr>
            <a:r>
              <a:rPr lang="en-US" b="1" dirty="0" smtClean="0">
                <a:solidFill>
                  <a:srgbClr val="7030A0"/>
                </a:solidFill>
              </a:rPr>
              <a:t>                                 (1690)</a:t>
            </a:r>
          </a:p>
          <a:p>
            <a:r>
              <a:rPr lang="en-US" dirty="0" smtClean="0"/>
              <a:t>Through the </a:t>
            </a:r>
            <a:r>
              <a:rPr lang="en-US" b="1" i="1" dirty="0" smtClean="0">
                <a:solidFill>
                  <a:srgbClr val="EF29D3"/>
                </a:solidFill>
              </a:rPr>
              <a:t>“social contract”, </a:t>
            </a:r>
          </a:p>
          <a:p>
            <a:pPr algn="ctr">
              <a:buNone/>
            </a:pPr>
            <a:r>
              <a:rPr lang="en-US" i="1" dirty="0" smtClean="0"/>
              <a:t>    </a:t>
            </a:r>
            <a:r>
              <a:rPr lang="en-US" dirty="0" smtClean="0"/>
              <a:t>people grant </a:t>
            </a:r>
            <a:r>
              <a:rPr lang="en-US" dirty="0" err="1" smtClean="0"/>
              <a:t>gov’t</a:t>
            </a:r>
            <a:r>
              <a:rPr lang="en-US" dirty="0" smtClean="0"/>
              <a:t> power to keep order &amp; protect their rights</a:t>
            </a:r>
          </a:p>
          <a:p>
            <a:r>
              <a:rPr lang="en-US" dirty="0" smtClean="0"/>
              <a:t>People have </a:t>
            </a:r>
            <a:r>
              <a:rPr lang="en-US" b="1" dirty="0" smtClean="0"/>
              <a:t>“</a:t>
            </a:r>
            <a:r>
              <a:rPr lang="en-US" b="1" dirty="0" smtClean="0">
                <a:solidFill>
                  <a:srgbClr val="FF0000"/>
                </a:solidFill>
              </a:rPr>
              <a:t>natural rights</a:t>
            </a:r>
            <a:r>
              <a:rPr lang="en-US" b="1" dirty="0" smtClean="0"/>
              <a:t>”</a:t>
            </a:r>
          </a:p>
          <a:p>
            <a:pPr algn="ctr">
              <a:buNone/>
            </a:pPr>
            <a:r>
              <a:rPr lang="en-US" dirty="0" smtClean="0"/>
              <a:t>(life, liberty &amp; property)</a:t>
            </a:r>
          </a:p>
          <a:p>
            <a:r>
              <a:rPr lang="en-US" dirty="0" smtClean="0"/>
              <a:t>People can </a:t>
            </a:r>
            <a:r>
              <a:rPr lang="en-US" b="1" dirty="0" smtClean="0">
                <a:solidFill>
                  <a:srgbClr val="00B050"/>
                </a:solidFill>
              </a:rPr>
              <a:t>change</a:t>
            </a:r>
            <a:r>
              <a:rPr lang="en-US" dirty="0" smtClean="0"/>
              <a:t> the government if it fails to protect those rights…even by rebellion</a:t>
            </a:r>
          </a:p>
          <a:p>
            <a:endParaRPr lang="en-US" dirty="0"/>
          </a:p>
        </p:txBody>
      </p:sp>
      <p:pic>
        <p:nvPicPr>
          <p:cNvPr id="114690" name="Picture 2" descr="http://www.iep.utm.edu/images/locke.jpg"/>
          <p:cNvPicPr>
            <a:picLocks noChangeAspect="1" noChangeArrowheads="1"/>
          </p:cNvPicPr>
          <p:nvPr/>
        </p:nvPicPr>
        <p:blipFill>
          <a:blip r:embed="rId3" cstate="print"/>
          <a:srcRect/>
          <a:stretch>
            <a:fillRect/>
          </a:stretch>
        </p:blipFill>
        <p:spPr bwMode="auto">
          <a:xfrm>
            <a:off x="7200900" y="762000"/>
            <a:ext cx="1943100" cy="271462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heckerboard(across)">
                                      <p:cBhvr>
                                        <p:cTn id="10" dur="500"/>
                                        <p:tgtEl>
                                          <p:spTgt spid="3">
                                            <p:txEl>
                                              <p:pRg st="2" end="2"/>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checkerboard(across)">
                                      <p:cBhvr>
                                        <p:cTn id="13" dur="500"/>
                                        <p:tgtEl>
                                          <p:spTgt spid="3">
                                            <p:txEl>
                                              <p:pRg st="3" end="3"/>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checkerboard(across)">
                                      <p:cBhvr>
                                        <p:cTn id="16" dur="500"/>
                                        <p:tgtEl>
                                          <p:spTgt spid="3">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checkerboard(across)">
                                      <p:cBhvr>
                                        <p:cTn id="21" dur="500"/>
                                        <p:tgtEl>
                                          <p:spTgt spid="3">
                                            <p:txEl>
                                              <p:pRg st="5" end="5"/>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checkerboard(across)">
                                      <p:cBhvr>
                                        <p:cTn id="24" dur="500"/>
                                        <p:tgtEl>
                                          <p:spTgt spid="3">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checkerboard(across)">
                                      <p:cBhvr>
                                        <p:cTn id="29" dur="500"/>
                                        <p:tgtEl>
                                          <p:spTgt spid="3">
                                            <p:txEl>
                                              <p:pRg st="7" end="7"/>
                                            </p:txEl>
                                          </p:spTgt>
                                        </p:tgtEl>
                                      </p:cBhvr>
                                    </p:animEffect>
                                  </p:childTnLst>
                                </p:cTn>
                              </p:par>
                              <p:par>
                                <p:cTn id="30" presetID="5" presetClass="entr" presetSubtype="10" fill="hold"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checkerboard(across)">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checkerboard(across)">
                                      <p:cBhvr>
                                        <p:cTn id="3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Human Understanding . . . </a:t>
            </a:r>
            <a:endParaRPr lang="en-US" dirty="0"/>
          </a:p>
        </p:txBody>
      </p:sp>
      <p:sp>
        <p:nvSpPr>
          <p:cNvPr id="3" name="Content Placeholder 2"/>
          <p:cNvSpPr>
            <a:spLocks noGrp="1"/>
          </p:cNvSpPr>
          <p:nvPr>
            <p:ph sz="quarter" idx="1"/>
          </p:nvPr>
        </p:nvSpPr>
        <p:spPr>
          <a:xfrm>
            <a:off x="301752" y="1371600"/>
            <a:ext cx="8503920" cy="4953000"/>
          </a:xfrm>
        </p:spPr>
        <p:txBody>
          <a:bodyPr/>
          <a:lstStyle/>
          <a:p>
            <a:r>
              <a:rPr lang="en-US" dirty="0" smtClean="0"/>
              <a:t>“tabula rasa” – all knowledge is learned through experience, not innate.  Importance of education.</a:t>
            </a:r>
          </a:p>
          <a:p>
            <a:endParaRPr lang="en-US" dirty="0"/>
          </a:p>
          <a:p>
            <a:r>
              <a:rPr lang="en-US" dirty="0"/>
              <a:t>By calling the mind a blank sheet of paper, Locke means to claim that the mind at birth contains no ideas. Experience must then "write" on the mind by furnishing it with ideas</a:t>
            </a:r>
            <a:r>
              <a:rPr lang="en-US" dirty="0" smtClean="0"/>
              <a:t>.</a:t>
            </a:r>
          </a:p>
          <a:p>
            <a:endParaRPr lang="en-US" dirty="0" smtClean="0"/>
          </a:p>
          <a:p>
            <a:pPr marL="0" indent="0">
              <a:buNone/>
            </a:pPr>
            <a:endParaRPr lang="en-US" dirty="0"/>
          </a:p>
          <a:p>
            <a:pPr marL="0" indent="0">
              <a:buNone/>
            </a:pPr>
            <a:endParaRPr lang="en-US" dirty="0"/>
          </a:p>
        </p:txBody>
      </p:sp>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029200" y="4070884"/>
            <a:ext cx="3943350" cy="2568042"/>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13966262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609600"/>
          </a:xfrm>
        </p:spPr>
        <p:txBody>
          <a:bodyPr/>
          <a:lstStyle/>
          <a:p>
            <a:r>
              <a:rPr lang="en-US" dirty="0" smtClean="0"/>
              <a:t>Hobbes or Locke?</a:t>
            </a:r>
            <a:endParaRPr lang="en-US" dirty="0"/>
          </a:p>
        </p:txBody>
      </p:sp>
      <p:sp>
        <p:nvSpPr>
          <p:cNvPr id="3" name="Content Placeholder 2"/>
          <p:cNvSpPr>
            <a:spLocks noGrp="1"/>
          </p:cNvSpPr>
          <p:nvPr>
            <p:ph sz="quarter" idx="1"/>
          </p:nvPr>
        </p:nvSpPr>
        <p:spPr>
          <a:xfrm>
            <a:off x="0" y="1295400"/>
            <a:ext cx="9372600" cy="5334000"/>
          </a:xfrm>
        </p:spPr>
        <p:txBody>
          <a:bodyPr>
            <a:normAutofit lnSpcReduction="10000"/>
          </a:bodyPr>
          <a:lstStyle/>
          <a:p>
            <a:pPr marL="514350" indent="-514350">
              <a:buFont typeface="+mj-lt"/>
              <a:buAutoNum type="arabicPeriod"/>
            </a:pPr>
            <a:r>
              <a:rPr lang="en-US" dirty="0" smtClean="0"/>
              <a:t>The “social contract” grants the ruler absolute power</a:t>
            </a:r>
          </a:p>
          <a:p>
            <a:pPr marL="514350" indent="-514350">
              <a:buFont typeface="+mj-lt"/>
              <a:buAutoNum type="arabicPeriod"/>
            </a:pPr>
            <a:r>
              <a:rPr lang="en-US" dirty="0" smtClean="0"/>
              <a:t>Without absolute rule there is anarchy</a:t>
            </a:r>
          </a:p>
          <a:p>
            <a:pPr marL="514350" indent="-514350">
              <a:buFont typeface="+mj-lt"/>
              <a:buAutoNum type="arabicPeriod"/>
            </a:pPr>
            <a:r>
              <a:rPr lang="en-US" dirty="0" smtClean="0"/>
              <a:t>Wrote </a:t>
            </a:r>
            <a:r>
              <a:rPr lang="en-US" u="sng" dirty="0" smtClean="0"/>
              <a:t>Two </a:t>
            </a:r>
            <a:r>
              <a:rPr lang="en-US" u="sng" dirty="0" err="1" smtClean="0"/>
              <a:t>Treatisies</a:t>
            </a:r>
            <a:r>
              <a:rPr lang="en-US" u="sng" dirty="0" smtClean="0"/>
              <a:t> of Government</a:t>
            </a:r>
            <a:endParaRPr lang="en-US" dirty="0" smtClean="0"/>
          </a:p>
          <a:p>
            <a:pPr marL="514350" indent="-514350">
              <a:buFont typeface="+mj-lt"/>
              <a:buAutoNum type="arabicPeriod"/>
            </a:pPr>
            <a:r>
              <a:rPr lang="en-US" dirty="0" smtClean="0"/>
              <a:t>Wrote </a:t>
            </a:r>
            <a:r>
              <a:rPr lang="en-US" u="sng" dirty="0" smtClean="0"/>
              <a:t>Leviathan</a:t>
            </a:r>
            <a:endParaRPr lang="en-US" dirty="0" smtClean="0"/>
          </a:p>
          <a:p>
            <a:pPr marL="514350" indent="-514350">
              <a:buFont typeface="+mj-lt"/>
              <a:buAutoNum type="arabicPeriod"/>
            </a:pPr>
            <a:r>
              <a:rPr lang="en-US" dirty="0" smtClean="0"/>
              <a:t>People should give up only some of their rights for order</a:t>
            </a:r>
          </a:p>
          <a:p>
            <a:pPr marL="514350" indent="-514350">
              <a:buFont typeface="+mj-lt"/>
              <a:buAutoNum type="arabicPeriod"/>
            </a:pPr>
            <a:r>
              <a:rPr lang="en-US" dirty="0" smtClean="0"/>
              <a:t>People sacrifice their rights for order &amp; protection</a:t>
            </a:r>
          </a:p>
          <a:p>
            <a:pPr marL="514350" indent="-514350">
              <a:buFont typeface="+mj-lt"/>
              <a:buAutoNum type="arabicPeriod"/>
            </a:pPr>
            <a:r>
              <a:rPr lang="en-US" dirty="0" smtClean="0"/>
              <a:t>The “social contract” is where people grant the </a:t>
            </a:r>
            <a:r>
              <a:rPr lang="en-US" dirty="0" err="1" smtClean="0"/>
              <a:t>gov’t</a:t>
            </a:r>
            <a:r>
              <a:rPr lang="en-US" dirty="0" smtClean="0"/>
              <a:t> power to establish order &amp; protection</a:t>
            </a:r>
          </a:p>
          <a:p>
            <a:pPr marL="514350" indent="-514350">
              <a:buFont typeface="+mj-lt"/>
              <a:buAutoNum type="arabicPeriod"/>
            </a:pPr>
            <a:r>
              <a:rPr lang="en-US" dirty="0" smtClean="0"/>
              <a:t>People are entitled to “natural rights” (</a:t>
            </a:r>
            <a:r>
              <a:rPr lang="en-US" dirty="0" err="1" smtClean="0"/>
              <a:t>life,liberty,property</a:t>
            </a:r>
            <a:r>
              <a:rPr lang="en-US" dirty="0" smtClean="0"/>
              <a:t>)</a:t>
            </a:r>
          </a:p>
          <a:p>
            <a:pPr marL="514350" indent="-514350">
              <a:buFont typeface="+mj-lt"/>
              <a:buAutoNum type="arabicPeriod"/>
            </a:pPr>
            <a:r>
              <a:rPr lang="en-US" dirty="0" smtClean="0"/>
              <a:t>People only keep the right to protect their lives.</a:t>
            </a:r>
          </a:p>
          <a:p>
            <a:pPr marL="514350" indent="-514350">
              <a:buFont typeface="+mj-lt"/>
              <a:buAutoNum type="arabicPeriod"/>
            </a:pPr>
            <a:r>
              <a:rPr lang="en-US" dirty="0" smtClean="0"/>
              <a:t>People have the right to replace an </a:t>
            </a:r>
            <a:r>
              <a:rPr lang="en-US" smtClean="0"/>
              <a:t>ineffective ruler</a:t>
            </a:r>
            <a:endParaRPr lang="en-US" dirty="0" smtClean="0"/>
          </a:p>
          <a:p>
            <a:pPr marL="514350" indent="-514350">
              <a:buFont typeface="+mj-lt"/>
              <a:buAutoNum type="arabicPeriod"/>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908</TotalTime>
  <Words>1156</Words>
  <Application>Microsoft Office PowerPoint</Application>
  <PresentationFormat>On-screen Show (4:3)</PresentationFormat>
  <Paragraphs>162</Paragraphs>
  <Slides>19</Slides>
  <Notes>15</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Civic</vt:lpstr>
      <vt:lpstr>ENGLAND &amp; THE UNITED STATES</vt:lpstr>
      <vt:lpstr>Similarities to the U.S.</vt:lpstr>
      <vt:lpstr>Similarities to the U.S.  Is this a coincidence???</vt:lpstr>
      <vt:lpstr>Impact of Enlightenment </vt:lpstr>
      <vt:lpstr>New Ideas on Government</vt:lpstr>
      <vt:lpstr>Slide 6</vt:lpstr>
      <vt:lpstr>New Ideas on Government</vt:lpstr>
      <vt:lpstr>On Human Understanding . . . </vt:lpstr>
      <vt:lpstr>Hobbes or Locke?</vt:lpstr>
      <vt:lpstr>Who’s Ideas?   What document?</vt:lpstr>
      <vt:lpstr>The Enlightenment</vt:lpstr>
      <vt:lpstr>The Enlightenment</vt:lpstr>
      <vt:lpstr>Enlightenment Ideas</vt:lpstr>
      <vt:lpstr>Slide 14</vt:lpstr>
      <vt:lpstr>The Enlightenment</vt:lpstr>
      <vt:lpstr>Baron de Montesquieu  (1689-1755)</vt:lpstr>
      <vt:lpstr> Francois Arouet – “Voltaire” (1694-1778)</vt:lpstr>
      <vt:lpstr>Jean Jacques Rousseau (1712-1778)</vt:lpstr>
      <vt:lpstr>Olympe De Gouges  &amp;  Mary Wollstonecraft</vt:lpstr>
    </vt:vector>
  </TitlesOfParts>
  <Company>Jackson Schools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Monarchy</dc:title>
  <dc:creator>gregas</dc:creator>
  <cp:lastModifiedBy>admin</cp:lastModifiedBy>
  <cp:revision>66</cp:revision>
  <dcterms:created xsi:type="dcterms:W3CDTF">2007-10-31T21:58:11Z</dcterms:created>
  <dcterms:modified xsi:type="dcterms:W3CDTF">2016-12-08T19:05:57Z</dcterms:modified>
</cp:coreProperties>
</file>