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8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46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51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Default Extension="gif" ContentType="image/gif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4"/>
  </p:notesMasterIdLst>
  <p:handoutMasterIdLst>
    <p:handoutMasterId r:id="rId65"/>
  </p:handoutMasterIdLst>
  <p:sldIdLst>
    <p:sldId id="304" r:id="rId2"/>
    <p:sldId id="320" r:id="rId3"/>
    <p:sldId id="305" r:id="rId4"/>
    <p:sldId id="291" r:id="rId5"/>
    <p:sldId id="256" r:id="rId6"/>
    <p:sldId id="335" r:id="rId7"/>
    <p:sldId id="257" r:id="rId8"/>
    <p:sldId id="327" r:id="rId9"/>
    <p:sldId id="295" r:id="rId10"/>
    <p:sldId id="267" r:id="rId11"/>
    <p:sldId id="330" r:id="rId12"/>
    <p:sldId id="329" r:id="rId13"/>
    <p:sldId id="266" r:id="rId14"/>
    <p:sldId id="331" r:id="rId15"/>
    <p:sldId id="258" r:id="rId16"/>
    <p:sldId id="259" r:id="rId17"/>
    <p:sldId id="261" r:id="rId18"/>
    <p:sldId id="292" r:id="rId19"/>
    <p:sldId id="293" r:id="rId20"/>
    <p:sldId id="306" r:id="rId21"/>
    <p:sldId id="317" r:id="rId22"/>
    <p:sldId id="262" r:id="rId23"/>
    <p:sldId id="263" r:id="rId24"/>
    <p:sldId id="264" r:id="rId25"/>
    <p:sldId id="265" r:id="rId26"/>
    <p:sldId id="299" r:id="rId27"/>
    <p:sldId id="268" r:id="rId28"/>
    <p:sldId id="269" r:id="rId29"/>
    <p:sldId id="301" r:id="rId30"/>
    <p:sldId id="270" r:id="rId31"/>
    <p:sldId id="272" r:id="rId32"/>
    <p:sldId id="302" r:id="rId33"/>
    <p:sldId id="333" r:id="rId34"/>
    <p:sldId id="334" r:id="rId35"/>
    <p:sldId id="273" r:id="rId36"/>
    <p:sldId id="274" r:id="rId37"/>
    <p:sldId id="321" r:id="rId38"/>
    <p:sldId id="322" r:id="rId39"/>
    <p:sldId id="323" r:id="rId40"/>
    <p:sldId id="294" r:id="rId41"/>
    <p:sldId id="328" r:id="rId42"/>
    <p:sldId id="275" r:id="rId43"/>
    <p:sldId id="276" r:id="rId44"/>
    <p:sldId id="277" r:id="rId45"/>
    <p:sldId id="278" r:id="rId46"/>
    <p:sldId id="318" r:id="rId47"/>
    <p:sldId id="279" r:id="rId48"/>
    <p:sldId id="280" r:id="rId49"/>
    <p:sldId id="281" r:id="rId50"/>
    <p:sldId id="286" r:id="rId51"/>
    <p:sldId id="282" r:id="rId52"/>
    <p:sldId id="283" r:id="rId53"/>
    <p:sldId id="284" r:id="rId54"/>
    <p:sldId id="285" r:id="rId55"/>
    <p:sldId id="287" r:id="rId56"/>
    <p:sldId id="288" r:id="rId57"/>
    <p:sldId id="289" r:id="rId58"/>
    <p:sldId id="297" r:id="rId59"/>
    <p:sldId id="296" r:id="rId60"/>
    <p:sldId id="319" r:id="rId61"/>
    <p:sldId id="260" r:id="rId62"/>
    <p:sldId id="290" r:id="rId63"/>
  </p:sldIdLst>
  <p:sldSz cx="9144000" cy="6858000" type="screen4x3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66"/>
    <a:srgbClr val="FF6600"/>
    <a:srgbClr val="FF6D6D"/>
    <a:srgbClr val="4BE74B"/>
    <a:srgbClr val="ACFB85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 autoAdjust="0"/>
    <p:restoredTop sz="94671" autoAdjust="0"/>
  </p:normalViewPr>
  <p:slideViewPr>
    <p:cSldViewPr>
      <p:cViewPr varScale="1">
        <p:scale>
          <a:sx n="69" d="100"/>
          <a:sy n="69" d="100"/>
        </p:scale>
        <p:origin x="-54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notesMaster" Target="notesMasters/notesMaster1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3175" tIns="46588" rIns="93175" bIns="4658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3175" tIns="46588" rIns="93175" bIns="46588" rtlCol="0"/>
          <a:lstStyle>
            <a:lvl1pPr algn="r">
              <a:defRPr sz="1200"/>
            </a:lvl1pPr>
          </a:lstStyle>
          <a:p>
            <a:fld id="{0B4AF27F-BCAC-4C9E-A8A9-BDABEF289F5D}" type="datetimeFigureOut">
              <a:rPr lang="en-US" smtClean="0"/>
              <a:pPr/>
              <a:t>1/10/2017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3175" tIns="46588" rIns="93175" bIns="4658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3175" tIns="46588" rIns="93175" bIns="46588" rtlCol="0" anchor="b"/>
          <a:lstStyle>
            <a:lvl1pPr algn="r">
              <a:defRPr sz="1200"/>
            </a:lvl1pPr>
          </a:lstStyle>
          <a:p>
            <a:fld id="{2282024A-4EB8-46D2-B924-442367EDE5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100936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3175" tIns="46588" rIns="93175" bIns="4658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3175" tIns="46588" rIns="93175" bIns="46588" rtlCol="0"/>
          <a:lstStyle>
            <a:lvl1pPr algn="r">
              <a:defRPr sz="1200"/>
            </a:lvl1pPr>
          </a:lstStyle>
          <a:p>
            <a:fld id="{865F9031-3F86-47AD-B3C8-EA821A949576}" type="datetimeFigureOut">
              <a:rPr lang="en-US" smtClean="0"/>
              <a:pPr/>
              <a:t>1/10/2017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6488" y="698500"/>
            <a:ext cx="4645025" cy="34845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5" tIns="46588" rIns="93175" bIns="4658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vert="horz" lIns="93175" tIns="46588" rIns="93175" bIns="46588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3175" tIns="46588" rIns="93175" bIns="4658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3175" tIns="46588" rIns="93175" bIns="46588" rtlCol="0" anchor="b"/>
          <a:lstStyle>
            <a:lvl1pPr algn="r">
              <a:defRPr sz="1200"/>
            </a:lvl1pPr>
          </a:lstStyle>
          <a:p>
            <a:fld id="{E490E998-4EC6-4777-A2F4-1F2989E836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811537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90E998-4EC6-4777-A2F4-1F2989E83622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90E998-4EC6-4777-A2F4-1F2989E83622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90E998-4EC6-4777-A2F4-1F2989E83622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90E998-4EC6-4777-A2F4-1F2989E83622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90E998-4EC6-4777-A2F4-1F2989E83622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90E998-4EC6-4777-A2F4-1F2989E83622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90E998-4EC6-4777-A2F4-1F2989E83622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90E998-4EC6-4777-A2F4-1F2989E83622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90E998-4EC6-4777-A2F4-1F2989E83622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90E998-4EC6-4777-A2F4-1F2989E83622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90E998-4EC6-4777-A2F4-1F2989E83622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90E998-4EC6-4777-A2F4-1F2989E8362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90E998-4EC6-4777-A2F4-1F2989E83622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90E998-4EC6-4777-A2F4-1F2989E83622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90E998-4EC6-4777-A2F4-1F2989E83622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90E998-4EC6-4777-A2F4-1F2989E83622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90E998-4EC6-4777-A2F4-1F2989E83622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90E998-4EC6-4777-A2F4-1F2989E83622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90E998-4EC6-4777-A2F4-1F2989E83622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90E998-4EC6-4777-A2F4-1F2989E83622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90E998-4EC6-4777-A2F4-1F2989E83622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90E998-4EC6-4777-A2F4-1F2989E83622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90E998-4EC6-4777-A2F4-1F2989E83622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90E998-4EC6-4777-A2F4-1F2989E83622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90E998-4EC6-4777-A2F4-1F2989E83622}" type="slidenum">
              <a:rPr lang="en-US" smtClean="0"/>
              <a:pPr/>
              <a:t>42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90E998-4EC6-4777-A2F4-1F2989E83622}" type="slidenum">
              <a:rPr lang="en-US" smtClean="0"/>
              <a:pPr/>
              <a:t>43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90E998-4EC6-4777-A2F4-1F2989E83622}" type="slidenum">
              <a:rPr lang="en-US" smtClean="0"/>
              <a:pPr/>
              <a:t>44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90E998-4EC6-4777-A2F4-1F2989E83622}" type="slidenum">
              <a:rPr lang="en-US" smtClean="0"/>
              <a:pPr/>
              <a:t>45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90E998-4EC6-4777-A2F4-1F2989E83622}" type="slidenum">
              <a:rPr lang="en-US" smtClean="0"/>
              <a:pPr/>
              <a:t>46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90E998-4EC6-4777-A2F4-1F2989E83622}" type="slidenum">
              <a:rPr lang="en-US" smtClean="0"/>
              <a:pPr/>
              <a:t>47</a:t>
            </a:fld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90E998-4EC6-4777-A2F4-1F2989E83622}" type="slidenum">
              <a:rPr lang="en-US" smtClean="0"/>
              <a:pPr/>
              <a:t>48</a:t>
            </a:fld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90E998-4EC6-4777-A2F4-1F2989E83622}" type="slidenum">
              <a:rPr lang="en-US" smtClean="0"/>
              <a:pPr/>
              <a:t>49</a:t>
            </a:fld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90E998-4EC6-4777-A2F4-1F2989E83622}" type="slidenum">
              <a:rPr lang="en-US" smtClean="0"/>
              <a:pPr/>
              <a:t>50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90E998-4EC6-4777-A2F4-1F2989E83622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90E998-4EC6-4777-A2F4-1F2989E83622}" type="slidenum">
              <a:rPr lang="en-US" smtClean="0"/>
              <a:pPr/>
              <a:t>51</a:t>
            </a:fld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90E998-4EC6-4777-A2F4-1F2989E83622}" type="slidenum">
              <a:rPr lang="en-US" smtClean="0"/>
              <a:pPr/>
              <a:t>52</a:t>
            </a:fld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90E998-4EC6-4777-A2F4-1F2989E83622}" type="slidenum">
              <a:rPr lang="en-US" smtClean="0"/>
              <a:pPr/>
              <a:t>53</a:t>
            </a:fld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90E998-4EC6-4777-A2F4-1F2989E83622}" type="slidenum">
              <a:rPr lang="en-US" smtClean="0"/>
              <a:pPr/>
              <a:t>54</a:t>
            </a:fld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90E998-4EC6-4777-A2F4-1F2989E83622}" type="slidenum">
              <a:rPr lang="en-US" smtClean="0"/>
              <a:pPr/>
              <a:t>55</a:t>
            </a:fld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90E998-4EC6-4777-A2F4-1F2989E83622}" type="slidenum">
              <a:rPr lang="en-US" smtClean="0"/>
              <a:pPr/>
              <a:t>56</a:t>
            </a:fld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90E998-4EC6-4777-A2F4-1F2989E83622}" type="slidenum">
              <a:rPr lang="en-US" smtClean="0"/>
              <a:pPr/>
              <a:t>57</a:t>
            </a:fld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90E998-4EC6-4777-A2F4-1F2989E83622}" type="slidenum">
              <a:rPr lang="en-US" smtClean="0"/>
              <a:pPr/>
              <a:t>58</a:t>
            </a:fld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90E998-4EC6-4777-A2F4-1F2989E83622}" type="slidenum">
              <a:rPr lang="en-US" smtClean="0"/>
              <a:pPr/>
              <a:t>59</a:t>
            </a:fld>
            <a:endParaRPr 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90E998-4EC6-4777-A2F4-1F2989E83622}" type="slidenum">
              <a:rPr lang="en-US" smtClean="0"/>
              <a:pPr/>
              <a:t>60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90E998-4EC6-4777-A2F4-1F2989E83622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90E998-4EC6-4777-A2F4-1F2989E83622}" type="slidenum">
              <a:rPr lang="en-US" smtClean="0"/>
              <a:pPr/>
              <a:t>61</a:t>
            </a:fld>
            <a:endParaRPr 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90E998-4EC6-4777-A2F4-1F2989E83622}" type="slidenum">
              <a:rPr lang="en-US" smtClean="0"/>
              <a:pPr/>
              <a:t>62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90E998-4EC6-4777-A2F4-1F2989E83622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90E998-4EC6-4777-A2F4-1F2989E83622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90E998-4EC6-4777-A2F4-1F2989E83622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90E998-4EC6-4777-A2F4-1F2989E83622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93D47-DDD6-4504-A9E3-5BE5D00371C0}" type="datetimeFigureOut">
              <a:rPr lang="en-US" smtClean="0"/>
              <a:pPr/>
              <a:t>1/10/2017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6DDF9-16EA-4127-916B-0800E52576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93D47-DDD6-4504-A9E3-5BE5D00371C0}" type="datetimeFigureOut">
              <a:rPr lang="en-US" smtClean="0"/>
              <a:pPr/>
              <a:t>1/10/2017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6DDF9-16EA-4127-916B-0800E52576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93D47-DDD6-4504-A9E3-5BE5D00371C0}" type="datetimeFigureOut">
              <a:rPr lang="en-US" smtClean="0"/>
              <a:pPr/>
              <a:t>1/10/2017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6DDF9-16EA-4127-916B-0800E52576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93D47-DDD6-4504-A9E3-5BE5D00371C0}" type="datetimeFigureOut">
              <a:rPr lang="en-US" smtClean="0"/>
              <a:pPr/>
              <a:t>1/10/2017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6DDF9-16EA-4127-916B-0800E52576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93D47-DDD6-4504-A9E3-5BE5D00371C0}" type="datetimeFigureOut">
              <a:rPr lang="en-US" smtClean="0"/>
              <a:pPr/>
              <a:t>1/10/2017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6DDF9-16EA-4127-916B-0800E52576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93D47-DDD6-4504-A9E3-5BE5D00371C0}" type="datetimeFigureOut">
              <a:rPr lang="en-US" smtClean="0"/>
              <a:pPr/>
              <a:t>1/10/2017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6DDF9-16EA-4127-916B-0800E52576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93D47-DDD6-4504-A9E3-5BE5D00371C0}" type="datetimeFigureOut">
              <a:rPr lang="en-US" smtClean="0"/>
              <a:pPr/>
              <a:t>1/10/2017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6DDF9-16EA-4127-916B-0800E52576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93D47-DDD6-4504-A9E3-5BE5D00371C0}" type="datetimeFigureOut">
              <a:rPr lang="en-US" smtClean="0"/>
              <a:pPr/>
              <a:t>1/10/2017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6DDF9-16EA-4127-916B-0800E52576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93D47-DDD6-4504-A9E3-5BE5D00371C0}" type="datetimeFigureOut">
              <a:rPr lang="en-US" smtClean="0"/>
              <a:pPr/>
              <a:t>1/10/2017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6DDF9-16EA-4127-916B-0800E52576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93D47-DDD6-4504-A9E3-5BE5D00371C0}" type="datetimeFigureOut">
              <a:rPr lang="en-US" smtClean="0"/>
              <a:pPr/>
              <a:t>1/10/2017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6DDF9-16EA-4127-916B-0800E52576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93D47-DDD6-4504-A9E3-5BE5D00371C0}" type="datetimeFigureOut">
              <a:rPr lang="en-US" smtClean="0"/>
              <a:pPr/>
              <a:t>1/10/2017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E236DDF9-16EA-4127-916B-0800E525764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7793D47-DDD6-4504-A9E3-5BE5D00371C0}" type="datetimeFigureOut">
              <a:rPr lang="en-US" smtClean="0"/>
              <a:pPr/>
              <a:t>1/10/2017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236DDF9-16EA-4127-916B-0800E5257647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arpweek.com/09Cartoon/BrowseByDateCartoon-Large.asp?Month=November&amp;Date=18" TargetMode="External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4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FFFF00"/>
                </a:solidFill>
              </a:rPr>
              <a:t>The Age of Imperialism</a:t>
            </a:r>
            <a:endParaRPr lang="en-US" b="1" dirty="0">
              <a:solidFill>
                <a:srgbClr val="FFFF00"/>
              </a:solidFill>
            </a:endParaRPr>
          </a:p>
        </p:txBody>
      </p:sp>
      <p:pic>
        <p:nvPicPr>
          <p:cNvPr id="5" name="Picture 4" descr="F:\Faculty\Smith\visual\imperialism\dreadnought 19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1143000"/>
            <a:ext cx="4876800" cy="3124200"/>
          </a:xfrm>
          <a:prstGeom prst="rect">
            <a:avLst/>
          </a:prstGeom>
          <a:noFill/>
        </p:spPr>
      </p:pic>
      <p:pic>
        <p:nvPicPr>
          <p:cNvPr id="6" name="Picture 4" descr="F:\Faculty\Smith\visual\imperialism\kipling 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0" y="4066082"/>
            <a:ext cx="2286000" cy="2791918"/>
          </a:xfrm>
          <a:prstGeom prst="rect">
            <a:avLst/>
          </a:prstGeom>
          <a:noFill/>
        </p:spPr>
      </p:pic>
      <p:pic>
        <p:nvPicPr>
          <p:cNvPr id="7" name="Picture 4" descr="F:\Faculty\Smith\visual\imperialism\suez 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" y="1143000"/>
            <a:ext cx="4267199" cy="3048000"/>
          </a:xfrm>
          <a:prstGeom prst="rect">
            <a:avLst/>
          </a:prstGeom>
          <a:noFill/>
        </p:spPr>
      </p:pic>
      <p:pic>
        <p:nvPicPr>
          <p:cNvPr id="8" name="Picture 4" descr="F:\Faculty\Smith\visual\imperialism\suez 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4267201"/>
            <a:ext cx="3013075" cy="2590800"/>
          </a:xfrm>
          <a:prstGeom prst="rect">
            <a:avLst/>
          </a:prstGeom>
          <a:noFill/>
        </p:spPr>
      </p:pic>
      <p:pic>
        <p:nvPicPr>
          <p:cNvPr id="9" name="Picture 4" descr="F:\Faculty\Smith\visual\imperialism\congo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62800" y="0"/>
            <a:ext cx="1981200" cy="2612303"/>
          </a:xfrm>
          <a:prstGeom prst="rect">
            <a:avLst/>
          </a:prstGeom>
          <a:noFill/>
        </p:spPr>
      </p:pic>
      <p:pic>
        <p:nvPicPr>
          <p:cNvPr id="10" name="Picture 4" descr="F:\Faculty\Smith\visual\imperialism\colossus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126347" y="1143000"/>
            <a:ext cx="1674253" cy="2362200"/>
          </a:xfrm>
          <a:prstGeom prst="rect">
            <a:avLst/>
          </a:prstGeom>
          <a:noFill/>
        </p:spPr>
      </p:pic>
      <p:pic>
        <p:nvPicPr>
          <p:cNvPr id="11" name="Picture 4" descr="F:\Faculty\Smith\visual\imperialism\empress of india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410200" y="3791174"/>
            <a:ext cx="1768929" cy="3066826"/>
          </a:xfrm>
          <a:prstGeom prst="rect">
            <a:avLst/>
          </a:prstGeom>
          <a:noFill/>
        </p:spPr>
      </p:pic>
      <p:pic>
        <p:nvPicPr>
          <p:cNvPr id="13" name="Picture 4" descr="F:\Faculty\Smith\visual\imperialism\chinese cake 1898.jpg"/>
          <p:cNvPicPr>
            <a:picLocks noGrp="1" noChangeAspect="1" noChangeArrowheads="1"/>
          </p:cNvPicPr>
          <p:nvPr>
            <p:ph idx="1"/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971800" y="3487507"/>
            <a:ext cx="2435502" cy="33704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4371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“New” Imperialism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953000"/>
          </a:xfrm>
        </p:spPr>
        <p:txBody>
          <a:bodyPr/>
          <a:lstStyle/>
          <a:p>
            <a:pPr marL="514350" indent="-514350">
              <a:buAutoNum type="alphaLcParenR" startAt="3"/>
            </a:pPr>
            <a:r>
              <a:rPr lang="en-US" sz="28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Social</a:t>
            </a:r>
          </a:p>
          <a:p>
            <a:pPr marL="514350" indent="-514350"/>
            <a:r>
              <a:rPr lang="en-US" sz="2800" dirty="0" smtClean="0"/>
              <a:t>Overpopulation in Europe…new opportunities</a:t>
            </a:r>
          </a:p>
          <a:p>
            <a:pPr marL="514350" indent="-514350"/>
            <a:r>
              <a:rPr lang="en-US" sz="2800" dirty="0" smtClean="0"/>
              <a:t>Social Darwinism - </a:t>
            </a:r>
            <a:r>
              <a:rPr lang="en-US" sz="2800" dirty="0" smtClean="0">
                <a:solidFill>
                  <a:srgbClr val="FFFF00"/>
                </a:solidFill>
              </a:rPr>
              <a:t>“survival of the fittest”</a:t>
            </a:r>
          </a:p>
          <a:p>
            <a:pPr marL="514350" indent="-514350"/>
            <a:r>
              <a:rPr lang="en-US" sz="2800" dirty="0" smtClean="0"/>
              <a:t>Missionary activity &amp; the </a:t>
            </a:r>
            <a:r>
              <a:rPr lang="en-US" sz="2800" dirty="0" smtClean="0">
                <a:solidFill>
                  <a:srgbClr val="4BE74B"/>
                </a:solidFill>
              </a:rPr>
              <a:t>“White  Man’s Burden”</a:t>
            </a:r>
          </a:p>
          <a:p>
            <a:pPr>
              <a:buNone/>
            </a:pPr>
            <a:r>
              <a:rPr lang="en-US" dirty="0" smtClean="0"/>
              <a:t>                                     - </a:t>
            </a:r>
            <a:r>
              <a:rPr lang="en-US" sz="2000" dirty="0" smtClean="0"/>
              <a:t>Cover to Darwin’s</a:t>
            </a:r>
          </a:p>
          <a:p>
            <a:pPr>
              <a:buNone/>
            </a:pPr>
            <a:r>
              <a:rPr lang="en-US" sz="2000" dirty="0" smtClean="0"/>
              <a:t>                                                    </a:t>
            </a:r>
            <a:r>
              <a:rPr lang="en-US" sz="2000" u="sng" dirty="0" smtClean="0"/>
              <a:t>Origin of Species</a:t>
            </a:r>
            <a:r>
              <a:rPr lang="en-US" dirty="0" smtClean="0"/>
              <a:t> 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                                        </a:t>
            </a:r>
            <a:r>
              <a:rPr lang="en-US" sz="2000" dirty="0" smtClean="0"/>
              <a:t>Author/Poet</a:t>
            </a:r>
            <a:r>
              <a:rPr lang="en-US" dirty="0" smtClean="0"/>
              <a:t>           </a:t>
            </a:r>
          </a:p>
          <a:p>
            <a:pPr>
              <a:buNone/>
            </a:pPr>
            <a:r>
              <a:rPr lang="en-US" dirty="0" smtClean="0"/>
              <a:t>                                          </a:t>
            </a:r>
            <a:r>
              <a:rPr lang="en-US" sz="2000" dirty="0" smtClean="0"/>
              <a:t>Rudyard Kipling - </a:t>
            </a:r>
            <a:endParaRPr lang="en-US" dirty="0"/>
          </a:p>
        </p:txBody>
      </p:sp>
      <p:pic>
        <p:nvPicPr>
          <p:cNvPr id="4" name="Picture 4" descr="F:\Faculty\Smith\visual\imperialism\kipling 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0" y="3414634"/>
            <a:ext cx="2819400" cy="3443365"/>
          </a:xfrm>
          <a:prstGeom prst="rect">
            <a:avLst/>
          </a:prstGeom>
          <a:noFill/>
        </p:spPr>
      </p:pic>
      <p:pic>
        <p:nvPicPr>
          <p:cNvPr id="5" name="Picture 7" descr="http://www.amphilsoc.org/library/exhibits/treasures/images/darwi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1066800" y="3429000"/>
            <a:ext cx="2338161" cy="3429000"/>
          </a:xfrm>
          <a:prstGeom prst="rect">
            <a:avLst/>
          </a:prstGeo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229600" cy="1143000"/>
          </a:xfrm>
        </p:spPr>
        <p:txBody>
          <a:bodyPr/>
          <a:lstStyle/>
          <a:p>
            <a:r>
              <a:rPr lang="en-US" i="1" dirty="0" smtClean="0">
                <a:solidFill>
                  <a:srgbClr val="FFCC66"/>
                </a:solidFill>
              </a:rPr>
              <a:t>“White Man’s Burden”</a:t>
            </a:r>
            <a:endParaRPr lang="en-US" i="1" dirty="0">
              <a:solidFill>
                <a:srgbClr val="FFCC6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257800"/>
          </a:xfrm>
        </p:spPr>
        <p:txBody>
          <a:bodyPr/>
          <a:lstStyle/>
          <a:p>
            <a:endParaRPr lang="en-US" b="1" dirty="0" smtClean="0">
              <a:solidFill>
                <a:srgbClr val="FFFF00"/>
              </a:solidFill>
            </a:endParaRPr>
          </a:p>
          <a:p>
            <a:r>
              <a:rPr lang="en-US" b="1" dirty="0" smtClean="0">
                <a:solidFill>
                  <a:srgbClr val="FFFF00"/>
                </a:solidFill>
              </a:rPr>
              <a:t>Paternalism:</a:t>
            </a:r>
            <a:r>
              <a:rPr lang="en-US" dirty="0" smtClean="0"/>
              <a:t>  Non-western/European natives who live in areas controlled by imperialist powers should be “watched over” and taken care of like children.</a:t>
            </a:r>
          </a:p>
          <a:p>
            <a:endParaRPr lang="en-US" dirty="0" smtClean="0"/>
          </a:p>
          <a:p>
            <a:r>
              <a:rPr lang="en-US" dirty="0" smtClean="0"/>
              <a:t>Providing  for their needs, but</a:t>
            </a:r>
          </a:p>
          <a:p>
            <a:pPr algn="ctr">
              <a:buNone/>
            </a:pPr>
            <a:r>
              <a:rPr lang="en-US" dirty="0" smtClean="0"/>
              <a:t> not giving them “rights.”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29400" y="3429000"/>
            <a:ext cx="25146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334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rgbClr val="FFFF00"/>
                </a:solidFill>
              </a:rPr>
              <a:t>The White Man’s Burden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57200"/>
            <a:ext cx="9144000" cy="63246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Take up the White Man’s Burden – Send forth the best ye breed</a:t>
            </a:r>
          </a:p>
          <a:p>
            <a:pPr marL="0" indent="0">
              <a:buNone/>
            </a:pPr>
            <a:r>
              <a:rPr lang="en-US" dirty="0" smtClean="0"/>
              <a:t>Go bind your sons to exile      To serve your captive’s need</a:t>
            </a:r>
          </a:p>
          <a:p>
            <a:pPr marL="0" indent="0">
              <a:buNone/>
            </a:pPr>
            <a:r>
              <a:rPr lang="en-US" dirty="0" smtClean="0"/>
              <a:t>To wait in heavy harness        On fluttered folk &amp; wild</a:t>
            </a:r>
          </a:p>
          <a:p>
            <a:pPr marL="0" indent="0">
              <a:buNone/>
            </a:pPr>
            <a:r>
              <a:rPr lang="en-US" dirty="0" smtClean="0"/>
              <a:t>Your new caught sullen peoples,     Half devil &amp; half child . . 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Take up the White Man’s burden – The savage wars of peace</a:t>
            </a:r>
          </a:p>
          <a:p>
            <a:pPr marL="0" indent="0">
              <a:buNone/>
            </a:pPr>
            <a:r>
              <a:rPr lang="en-US" dirty="0" smtClean="0"/>
              <a:t>Fill full the mouth of Famine   And bid the sickness cease </a:t>
            </a:r>
          </a:p>
          <a:p>
            <a:pPr marL="0" indent="0">
              <a:buNone/>
            </a:pPr>
            <a:r>
              <a:rPr lang="en-US" dirty="0" smtClean="0"/>
              <a:t>And when your goal is nearest      The end for others sought</a:t>
            </a:r>
          </a:p>
          <a:p>
            <a:pPr marL="0" indent="0">
              <a:buNone/>
            </a:pPr>
            <a:r>
              <a:rPr lang="en-US" dirty="0" smtClean="0"/>
              <a:t>Watch sloth &amp; heathen folly    Bring all your hope to </a:t>
            </a:r>
            <a:r>
              <a:rPr lang="en-US" dirty="0" err="1" smtClean="0"/>
              <a:t>nought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Take up the White Man’s burden    Ye dare not stoop to less</a:t>
            </a:r>
          </a:p>
          <a:p>
            <a:pPr marL="0" indent="0">
              <a:buNone/>
            </a:pPr>
            <a:r>
              <a:rPr lang="en-US" dirty="0" smtClean="0"/>
              <a:t>Nor call too loud </a:t>
            </a:r>
            <a:r>
              <a:rPr lang="en-US" smtClean="0"/>
              <a:t>on Freedom      </a:t>
            </a:r>
            <a:r>
              <a:rPr lang="en-US" dirty="0" smtClean="0"/>
              <a:t>To cloak </a:t>
            </a:r>
            <a:r>
              <a:rPr lang="en-US" smtClean="0"/>
              <a:t>your weariness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76239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1511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“New” Imperialism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029200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AutoNum type="alphaLcParenR" startAt="4"/>
            </a:pPr>
            <a:r>
              <a:rPr lang="en-US" sz="2800" dirty="0" smtClean="0">
                <a:solidFill>
                  <a:srgbClr val="FFC000"/>
                </a:solidFill>
              </a:rPr>
              <a:t>Technological &amp; Military Innovations</a:t>
            </a:r>
          </a:p>
          <a:p>
            <a:pPr marL="514350" indent="-514350"/>
            <a:r>
              <a:rPr lang="en-US" sz="2800" dirty="0" smtClean="0"/>
              <a:t>Improved transportation &amp; communication</a:t>
            </a:r>
          </a:p>
          <a:p>
            <a:pPr marL="514350" indent="-514350" algn="ctr">
              <a:buNone/>
            </a:pPr>
            <a:r>
              <a:rPr lang="en-US" sz="2800" dirty="0" smtClean="0"/>
              <a:t>(steam power)</a:t>
            </a:r>
          </a:p>
          <a:p>
            <a:pPr marL="514350" indent="-514350"/>
            <a:r>
              <a:rPr lang="en-US" sz="2800" dirty="0" smtClean="0"/>
              <a:t>More advanced weaponry</a:t>
            </a:r>
          </a:p>
          <a:p>
            <a:pPr marL="514350" indent="-514350"/>
            <a:endParaRPr lang="en-US" sz="2800" dirty="0" smtClean="0"/>
          </a:p>
          <a:p>
            <a:pPr marL="514350" indent="-514350"/>
            <a:endParaRPr lang="en-US" sz="2800" dirty="0" smtClean="0"/>
          </a:p>
          <a:p>
            <a:pPr marL="514350" indent="-514350"/>
            <a:endParaRPr lang="en-US" sz="2800" dirty="0" smtClean="0"/>
          </a:p>
          <a:p>
            <a:pPr marL="514350" indent="-514350"/>
            <a:endParaRPr lang="en-US" sz="2800" dirty="0" smtClean="0"/>
          </a:p>
          <a:p>
            <a:pPr marL="514350" indent="-514350"/>
            <a:endParaRPr lang="en-US" sz="2800" dirty="0" smtClean="0"/>
          </a:p>
          <a:p>
            <a:pPr marL="514350" indent="-514350"/>
            <a:endParaRPr lang="en-US" sz="2800" dirty="0" smtClean="0"/>
          </a:p>
          <a:p>
            <a:pPr marL="514350" indent="-514350">
              <a:buNone/>
            </a:pPr>
            <a:endParaRPr lang="en-US" sz="2400" dirty="0" smtClean="0"/>
          </a:p>
          <a:p>
            <a:pPr marL="514350" indent="-514350">
              <a:buNone/>
            </a:pPr>
            <a:r>
              <a:rPr lang="en-US" sz="2400" dirty="0" smtClean="0"/>
              <a:t>         </a:t>
            </a:r>
            <a:r>
              <a:rPr lang="en-US" sz="2400" dirty="0" smtClean="0">
                <a:solidFill>
                  <a:srgbClr val="00B0F0"/>
                </a:solidFill>
              </a:rPr>
              <a:t>Dreadnought </a:t>
            </a:r>
            <a:r>
              <a:rPr lang="en-US" sz="2400" dirty="0" smtClean="0"/>
              <a:t>                                                    </a:t>
            </a:r>
            <a:r>
              <a:rPr lang="en-US" sz="2400" dirty="0" smtClean="0">
                <a:solidFill>
                  <a:srgbClr val="92D050"/>
                </a:solidFill>
              </a:rPr>
              <a:t>Maxim Gun</a:t>
            </a:r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E:\historypictures_review\nonEuro_World_Hist\PICTURES_NONEU_WH\WHB06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2895600"/>
            <a:ext cx="3657600" cy="2743200"/>
          </a:xfrm>
          <a:prstGeom prst="rect">
            <a:avLst/>
          </a:prstGeom>
          <a:noFill/>
        </p:spPr>
      </p:pic>
      <p:pic>
        <p:nvPicPr>
          <p:cNvPr id="5" name="Picture 4" descr="F:\Faculty\Smith\visual\imperialism\dreadnought 190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2971800"/>
            <a:ext cx="4191000" cy="26562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5410" name="Picture 2" descr="http://afine0.tripod.com/historyadventure/wh/imperialism/causes-imperialis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171221"/>
            <a:ext cx="6374432" cy="66867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6751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Imperialist Forms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029200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200" dirty="0" smtClean="0">
                <a:solidFill>
                  <a:srgbClr val="FFC000"/>
                </a:solidFill>
              </a:rPr>
              <a:t>Colony:  </a:t>
            </a:r>
            <a:r>
              <a:rPr lang="en-US" sz="3200" dirty="0" smtClean="0"/>
              <a:t>a settlement established by one country in the region of another.  The foreign nation gains control.</a:t>
            </a:r>
          </a:p>
          <a:p>
            <a:pPr marL="514350" indent="-514350">
              <a:buFont typeface="+mj-lt"/>
              <a:buAutoNum type="arabicPeriod"/>
            </a:pPr>
            <a:endParaRPr lang="en-US" sz="32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>
                <a:solidFill>
                  <a:srgbClr val="FF0000"/>
                </a:solidFill>
              </a:rPr>
              <a:t>Protectorate :  </a:t>
            </a:r>
            <a:r>
              <a:rPr lang="en-US" sz="3200" dirty="0" smtClean="0"/>
              <a:t>Native ruler retains title of office, but “protecting” power controls foreign policy.</a:t>
            </a:r>
          </a:p>
          <a:p>
            <a:pPr marL="514350" indent="-514350">
              <a:buNone/>
            </a:pPr>
            <a:endParaRPr lang="en-US" sz="3200" dirty="0" smtClean="0"/>
          </a:p>
          <a:p>
            <a:pPr marL="514350" indent="-514350">
              <a:buNone/>
            </a:pPr>
            <a:r>
              <a:rPr lang="en-US" sz="3200" dirty="0" smtClean="0"/>
              <a:t>3.  </a:t>
            </a:r>
            <a:r>
              <a:rPr lang="en-US" sz="3200" dirty="0" smtClean="0">
                <a:solidFill>
                  <a:srgbClr val="ACFB85"/>
                </a:solidFill>
              </a:rPr>
              <a:t>Sphere of influence:  </a:t>
            </a:r>
            <a:r>
              <a:rPr lang="en-US" sz="3200" dirty="0" smtClean="0"/>
              <a:t>A nation gains partial/total economic (trading) power, which leads to political involvement to protect interests.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36271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029200"/>
          </a:xfrm>
        </p:spPr>
        <p:txBody>
          <a:bodyPr>
            <a:normAutofit/>
          </a:bodyPr>
          <a:lstStyle/>
          <a:p>
            <a:pPr marL="514350" indent="-514350">
              <a:buAutoNum type="arabicPeriod" startAt="4"/>
            </a:pPr>
            <a:r>
              <a:rPr lang="en-US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Concession:</a:t>
            </a:r>
            <a:r>
              <a:rPr lang="en-US" dirty="0" smtClean="0">
                <a:solidFill>
                  <a:srgbClr val="00B0F0"/>
                </a:solidFill>
              </a:rPr>
              <a:t>  </a:t>
            </a:r>
            <a:r>
              <a:rPr lang="en-US" dirty="0" smtClean="0"/>
              <a:t>A foreign nation gets certain, special privileges. (land to build a RR, control over ports, rights to access or control resources)</a:t>
            </a:r>
          </a:p>
          <a:p>
            <a:pPr marL="514350" indent="-514350">
              <a:buAutoNum type="arabicPeriod" startAt="4"/>
            </a:pPr>
            <a:endParaRPr lang="en-US" dirty="0" smtClean="0"/>
          </a:p>
          <a:p>
            <a:pPr marL="514350" indent="-514350">
              <a:buAutoNum type="arabicPeriod" startAt="4"/>
            </a:pPr>
            <a:r>
              <a:rPr lang="en-US" b="1" dirty="0" smtClean="0">
                <a:solidFill>
                  <a:srgbClr val="FFFF00"/>
                </a:solidFill>
              </a:rPr>
              <a:t>“Direct”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rgbClr val="FFFF00"/>
                </a:solidFill>
              </a:rPr>
              <a:t>- FRANCE  </a:t>
            </a:r>
            <a:r>
              <a:rPr lang="en-US" dirty="0" smtClean="0"/>
              <a:t>&amp;</a:t>
            </a:r>
          </a:p>
          <a:p>
            <a:pPr marL="514350" indent="-514350">
              <a:buNone/>
            </a:pPr>
            <a:r>
              <a:rPr lang="en-US" dirty="0" smtClean="0"/>
              <a:t>                                             </a:t>
            </a:r>
            <a:r>
              <a:rPr lang="en-US" b="1" dirty="0" smtClean="0">
                <a:solidFill>
                  <a:srgbClr val="ACFB85"/>
                </a:solidFill>
              </a:rPr>
              <a:t>“Indirect” Rule - BRITAIN</a:t>
            </a:r>
          </a:p>
          <a:p>
            <a:pPr marL="514350" indent="-514350">
              <a:buNone/>
            </a:pPr>
            <a:r>
              <a:rPr lang="en-US" b="1" dirty="0" smtClean="0">
                <a:solidFill>
                  <a:srgbClr val="FFCC66"/>
                </a:solidFill>
              </a:rPr>
              <a:t>      (paternalism &amp; assimilation)</a:t>
            </a:r>
            <a:endParaRPr lang="en-US" dirty="0" smtClean="0">
              <a:solidFill>
                <a:srgbClr val="FFCC66"/>
              </a:solidFill>
            </a:endParaRPr>
          </a:p>
          <a:p>
            <a:pPr marL="514350" indent="-514350">
              <a:buFont typeface="Wingdings" pitchFamily="2" charset="2"/>
              <a:buChar char="Ø"/>
            </a:pPr>
            <a:r>
              <a:rPr lang="en-US" dirty="0" smtClean="0"/>
              <a:t>The </a:t>
            </a:r>
            <a:r>
              <a:rPr lang="en-US" b="1" dirty="0" smtClean="0">
                <a:solidFill>
                  <a:srgbClr val="FF6D6D"/>
                </a:solidFill>
              </a:rPr>
              <a:t>“scramble” </a:t>
            </a:r>
            <a:r>
              <a:rPr lang="en-US" dirty="0" smtClean="0"/>
              <a:t>to acquire colonies by modernized/industrialized nations of Europe, US &amp; Japan touched all corners of the globe &amp; led to competitive rivalry fueled by nationalism.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6751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Imperialism in Africa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029200"/>
          </a:xfrm>
        </p:spPr>
        <p:txBody>
          <a:bodyPr>
            <a:normAutofit fontScale="70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200" dirty="0" smtClean="0">
                <a:solidFill>
                  <a:srgbClr val="FFC000"/>
                </a:solidFill>
              </a:rPr>
              <a:t>North Africa</a:t>
            </a:r>
          </a:p>
          <a:p>
            <a:pPr marL="514350" indent="-514350">
              <a:buFont typeface="Wingdings" pitchFamily="2" charset="2"/>
              <a:buChar char="Ø"/>
            </a:pPr>
            <a:r>
              <a:rPr lang="en-US" sz="3200" dirty="0" smtClean="0"/>
              <a:t>As </a:t>
            </a:r>
            <a:r>
              <a:rPr lang="en-US" sz="3200" dirty="0" smtClean="0">
                <a:solidFill>
                  <a:srgbClr val="FF6D6D"/>
                </a:solidFill>
              </a:rPr>
              <a:t>Ottoman Empire </a:t>
            </a:r>
            <a:r>
              <a:rPr lang="en-US" sz="3200" dirty="0" smtClean="0"/>
              <a:t>declined, its influence over N. Africa &amp; the Middle East diminished.</a:t>
            </a:r>
          </a:p>
          <a:p>
            <a:pPr marL="514350" indent="-514350">
              <a:buFont typeface="Wingdings" pitchFamily="2" charset="2"/>
              <a:buChar char="Ø"/>
            </a:pPr>
            <a:r>
              <a:rPr lang="en-US" sz="3200" dirty="0" smtClean="0"/>
              <a:t>(1884) </a:t>
            </a:r>
            <a:r>
              <a:rPr lang="en-US" sz="32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Berlin Conferences </a:t>
            </a:r>
            <a:r>
              <a:rPr lang="en-US" sz="3200" dirty="0" smtClean="0"/>
              <a:t>addressed the </a:t>
            </a:r>
            <a:r>
              <a:rPr lang="en-US" sz="3200" dirty="0" smtClean="0">
                <a:solidFill>
                  <a:srgbClr val="FFC000"/>
                </a:solidFill>
              </a:rPr>
              <a:t>“Scramble” for Africa </a:t>
            </a:r>
            <a:r>
              <a:rPr lang="en-US" sz="3200" dirty="0" smtClean="0"/>
              <a:t>&amp; established </a:t>
            </a:r>
            <a:r>
              <a:rPr lang="en-US" sz="3200" dirty="0" smtClean="0">
                <a:solidFill>
                  <a:srgbClr val="FF6D6D"/>
                </a:solidFill>
              </a:rPr>
              <a:t>rules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smtClean="0"/>
              <a:t>competing nations would follow.</a:t>
            </a:r>
          </a:p>
          <a:p>
            <a:pPr marL="514350" indent="-514350">
              <a:buFont typeface="Wingdings" pitchFamily="2" charset="2"/>
              <a:buChar char="Ø"/>
            </a:pPr>
            <a:r>
              <a:rPr lang="en-US" sz="3200" dirty="0" smtClean="0"/>
              <a:t>No African representatives</a:t>
            </a:r>
          </a:p>
          <a:p>
            <a:pPr marL="514350" indent="-514350">
              <a:buNone/>
            </a:pPr>
            <a:r>
              <a:rPr lang="en-US" sz="3200" dirty="0" smtClean="0"/>
              <a:t>      were invited to attend.</a:t>
            </a:r>
          </a:p>
          <a:p>
            <a:pPr marL="514350" indent="-514350">
              <a:buFont typeface="Wingdings" pitchFamily="2" charset="2"/>
              <a:buChar char="Ø"/>
            </a:pPr>
            <a:r>
              <a:rPr lang="en-US" sz="3200" dirty="0" smtClean="0"/>
              <a:t>No attention was paid to ethnic</a:t>
            </a:r>
          </a:p>
          <a:p>
            <a:pPr marL="514350" indent="-514350">
              <a:buNone/>
            </a:pPr>
            <a:r>
              <a:rPr lang="en-US" sz="3200" dirty="0" smtClean="0"/>
              <a:t>       or tribal borders.</a:t>
            </a:r>
          </a:p>
          <a:p>
            <a:pPr marL="514350" indent="-514350">
              <a:buNone/>
            </a:pPr>
            <a:r>
              <a:rPr lang="en-US" sz="3200" dirty="0" smtClean="0"/>
              <a:t>            </a:t>
            </a:r>
            <a:r>
              <a:rPr lang="en-US" sz="3200" u="sng" dirty="0" smtClean="0"/>
              <a:t>RULES</a:t>
            </a:r>
            <a:endParaRPr lang="en-US" sz="3200" dirty="0" smtClean="0"/>
          </a:p>
          <a:p>
            <a:pPr marL="514350" indent="-514350">
              <a:buNone/>
            </a:pPr>
            <a:r>
              <a:rPr lang="en-US" sz="3200" dirty="0" smtClean="0"/>
              <a:t>1-must notify other nations</a:t>
            </a:r>
          </a:p>
          <a:p>
            <a:pPr marL="514350" indent="-514350">
              <a:buNone/>
            </a:pPr>
            <a:r>
              <a:rPr lang="en-US" sz="3200" dirty="0" smtClean="0"/>
              <a:t>   of territorial claims</a:t>
            </a:r>
          </a:p>
          <a:p>
            <a:pPr marL="514350" indent="-514350">
              <a:buNone/>
            </a:pPr>
            <a:r>
              <a:rPr lang="en-US" sz="3200" dirty="0" smtClean="0"/>
              <a:t>2-territory could not be </a:t>
            </a:r>
          </a:p>
          <a:p>
            <a:pPr marL="514350" indent="-514350">
              <a:buNone/>
            </a:pPr>
            <a:r>
              <a:rPr lang="en-US" sz="3200" dirty="0" smtClean="0"/>
              <a:t>   claimed unless occupied.</a:t>
            </a:r>
          </a:p>
          <a:p>
            <a:pPr marL="514350" indent="-514350">
              <a:buNone/>
            </a:pPr>
            <a:r>
              <a:rPr lang="en-US" sz="3200" dirty="0" smtClean="0"/>
              <a:t>3-Arbitration to settle disputes.</a:t>
            </a:r>
          </a:p>
        </p:txBody>
      </p:sp>
      <p:pic>
        <p:nvPicPr>
          <p:cNvPr id="5" name="Picture 1031" descr="E:\historypictures_review\nonEuro_World_Hist\PICTURES_NONEU_WH\WHB06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3581400"/>
            <a:ext cx="4114800" cy="3086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8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1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6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E:\European maps\map_files\Untitled-108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-10146"/>
            <a:ext cx="5410199" cy="68358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E:\European maps\map_files\Untitled-114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0908" y="1"/>
            <a:ext cx="5793292" cy="69731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990600"/>
          </a:xfrm>
        </p:spPr>
        <p:txBody>
          <a:bodyPr/>
          <a:lstStyle/>
          <a:p>
            <a:r>
              <a:rPr lang="en-US" b="1" dirty="0" smtClean="0">
                <a:solidFill>
                  <a:srgbClr val="FFFF00"/>
                </a:solidFill>
              </a:rPr>
              <a:t>Source Questions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9144000" cy="5867400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What forces stimulated late 19</a:t>
            </a:r>
            <a:r>
              <a:rPr lang="en-US" baseline="30000" dirty="0" smtClean="0"/>
              <a:t>th</a:t>
            </a:r>
            <a:r>
              <a:rPr lang="en-US" dirty="0" smtClean="0"/>
              <a:t>-early 20</a:t>
            </a:r>
            <a:r>
              <a:rPr lang="en-US" baseline="30000" dirty="0" smtClean="0"/>
              <a:t>th</a:t>
            </a:r>
            <a:r>
              <a:rPr lang="en-US" dirty="0" smtClean="0"/>
              <a:t> century imperialism?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How was this wave of European expansion different from that of the 15</a:t>
            </a:r>
            <a:r>
              <a:rPr lang="en-US" baseline="30000" dirty="0" smtClean="0"/>
              <a:t>th</a:t>
            </a:r>
            <a:r>
              <a:rPr lang="en-US" dirty="0" smtClean="0"/>
              <a:t> &amp; 16</a:t>
            </a:r>
            <a:r>
              <a:rPr lang="en-US" baseline="30000" dirty="0" smtClean="0"/>
              <a:t>th</a:t>
            </a:r>
            <a:r>
              <a:rPr lang="en-US" dirty="0" smtClean="0"/>
              <a:t> centuries?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How was imperialism dangerous?  Cite specific examples.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Where were imperial attitudes a danger on the continent of Europe itself?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What were the effects of imperialism in both Europe &amp; abroad?</a:t>
            </a:r>
          </a:p>
          <a:p>
            <a:pPr marL="514350" indent="-514350">
              <a:buNone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762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Imperialism &amp; the “Sick Man”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534400" cy="5791200"/>
          </a:xfrm>
        </p:spPr>
        <p:txBody>
          <a:bodyPr/>
          <a:lstStyle/>
          <a:p>
            <a:r>
              <a:rPr lang="en-US" dirty="0" smtClean="0"/>
              <a:t>The decline of the Ottoman Empire, led to competition &amp; rivalry over its territory</a:t>
            </a:r>
          </a:p>
          <a:p>
            <a:r>
              <a:rPr lang="en-US" dirty="0" smtClean="0"/>
              <a:t>1820’s-50’s - </a:t>
            </a:r>
            <a:r>
              <a:rPr lang="en-US" dirty="0" smtClean="0">
                <a:solidFill>
                  <a:srgbClr val="FF6D6D"/>
                </a:solidFill>
              </a:rPr>
              <a:t>British</a:t>
            </a:r>
            <a:r>
              <a:rPr lang="en-US" dirty="0" smtClean="0"/>
              <a:t> &amp; </a:t>
            </a:r>
            <a:r>
              <a:rPr lang="en-US" dirty="0" smtClean="0">
                <a:solidFill>
                  <a:srgbClr val="00B0F0"/>
                </a:solidFill>
              </a:rPr>
              <a:t>Russians </a:t>
            </a:r>
            <a:r>
              <a:rPr lang="en-US" dirty="0" smtClean="0"/>
              <a:t> compete for control of various Middle East areas slipping from Ottoman grasp.</a:t>
            </a:r>
            <a:endParaRPr lang="en-US" dirty="0">
              <a:solidFill>
                <a:srgbClr val="00B0F0"/>
              </a:solidFill>
            </a:endParaRPr>
          </a:p>
        </p:txBody>
      </p:sp>
      <p:pic>
        <p:nvPicPr>
          <p:cNvPr id="4" name="Picture 2" descr="http://www.friesian.com/images/maps/rome15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743200"/>
            <a:ext cx="7315199" cy="41148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7391400" y="3581400"/>
            <a:ext cx="1948931" cy="193899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FF00"/>
                </a:solidFill>
              </a:rPr>
              <a:t>Competition</a:t>
            </a:r>
          </a:p>
          <a:p>
            <a:pPr algn="ctr"/>
            <a:r>
              <a:rPr lang="en-US" sz="2000" b="1" dirty="0" smtClean="0">
                <a:solidFill>
                  <a:srgbClr val="FFFF00"/>
                </a:solidFill>
              </a:rPr>
              <a:t>Over</a:t>
            </a:r>
          </a:p>
          <a:p>
            <a:pPr algn="ctr"/>
            <a:r>
              <a:rPr lang="en-US" sz="2000" b="1" dirty="0" smtClean="0">
                <a:solidFill>
                  <a:srgbClr val="FFFF00"/>
                </a:solidFill>
              </a:rPr>
              <a:t>Persia</a:t>
            </a:r>
          </a:p>
          <a:p>
            <a:pPr algn="ctr"/>
            <a:r>
              <a:rPr lang="en-US" sz="2000" b="1" dirty="0" smtClean="0">
                <a:solidFill>
                  <a:srgbClr val="FFFF00"/>
                </a:solidFill>
              </a:rPr>
              <a:t>(oil </a:t>
            </a:r>
          </a:p>
          <a:p>
            <a:pPr algn="ctr"/>
            <a:r>
              <a:rPr lang="en-US" sz="2000" b="1" dirty="0" smtClean="0">
                <a:solidFill>
                  <a:srgbClr val="FFFF00"/>
                </a:solidFill>
              </a:rPr>
              <a:t>&amp;</a:t>
            </a:r>
          </a:p>
          <a:p>
            <a:pPr algn="ctr"/>
            <a:r>
              <a:rPr lang="en-US" sz="2000" b="1" dirty="0" smtClean="0">
                <a:solidFill>
                  <a:srgbClr val="FFFF00"/>
                </a:solidFill>
              </a:rPr>
              <a:t> tobacco)</a:t>
            </a:r>
            <a:endParaRPr lang="en-US" sz="20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Imperialism &amp; the “Sick Man”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http://www.turkeyswar.com/prelude/cartoon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685800"/>
            <a:ext cx="7315200" cy="6172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74371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Imperialism in Africa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029200"/>
          </a:xfrm>
        </p:spPr>
        <p:txBody>
          <a:bodyPr/>
          <a:lstStyle/>
          <a:p>
            <a:r>
              <a:rPr lang="en-US" dirty="0" smtClean="0"/>
              <a:t>1830’s – </a:t>
            </a:r>
            <a:r>
              <a:rPr lang="en-US" dirty="0" smtClean="0">
                <a:solidFill>
                  <a:srgbClr val="FF6D6D"/>
                </a:solidFill>
              </a:rPr>
              <a:t>French</a:t>
            </a:r>
            <a:r>
              <a:rPr lang="en-US" dirty="0" smtClean="0"/>
              <a:t> take </a:t>
            </a:r>
            <a:r>
              <a:rPr lang="en-US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Algeria</a:t>
            </a:r>
          </a:p>
          <a:p>
            <a:r>
              <a:rPr lang="en-US" dirty="0" smtClean="0"/>
              <a:t>1870’s – </a:t>
            </a:r>
            <a:r>
              <a:rPr lang="en-US" dirty="0" smtClean="0">
                <a:solidFill>
                  <a:srgbClr val="FF6D6D"/>
                </a:solidFill>
              </a:rPr>
              <a:t>French</a:t>
            </a:r>
            <a:r>
              <a:rPr lang="en-US" dirty="0" smtClean="0"/>
              <a:t> take </a:t>
            </a:r>
            <a:r>
              <a:rPr lang="en-US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Tunisia</a:t>
            </a:r>
          </a:p>
          <a:p>
            <a:r>
              <a:rPr lang="en-US" dirty="0" smtClean="0"/>
              <a:t>Early 1900’s – dispute between </a:t>
            </a:r>
            <a:r>
              <a:rPr lang="en-US" dirty="0" smtClean="0">
                <a:solidFill>
                  <a:srgbClr val="FF6D6D"/>
                </a:solidFill>
              </a:rPr>
              <a:t>France</a:t>
            </a:r>
            <a:r>
              <a:rPr lang="en-US" dirty="0" smtClean="0"/>
              <a:t> &amp; </a:t>
            </a:r>
            <a:r>
              <a:rPr lang="en-US" dirty="0" smtClean="0">
                <a:solidFill>
                  <a:srgbClr val="FFFF00"/>
                </a:solidFill>
              </a:rPr>
              <a:t>Germany</a:t>
            </a:r>
            <a:r>
              <a:rPr lang="en-US" dirty="0" smtClean="0"/>
              <a:t> (Kaiser William II) over </a:t>
            </a:r>
            <a:r>
              <a:rPr lang="en-US" dirty="0" smtClean="0">
                <a:solidFill>
                  <a:srgbClr val="ACFB85"/>
                </a:solidFill>
              </a:rPr>
              <a:t>Morocco</a:t>
            </a:r>
            <a:r>
              <a:rPr lang="en-US" dirty="0" smtClean="0"/>
              <a:t>…close to war; </a:t>
            </a:r>
          </a:p>
          <a:p>
            <a:pPr>
              <a:buNone/>
            </a:pPr>
            <a:r>
              <a:rPr lang="en-US" dirty="0" smtClean="0"/>
              <a:t>    French claims were recognized</a:t>
            </a:r>
          </a:p>
          <a:p>
            <a:r>
              <a:rPr lang="en-US" dirty="0" smtClean="0">
                <a:solidFill>
                  <a:srgbClr val="FFC000"/>
                </a:solidFill>
              </a:rPr>
              <a:t>Tripoli</a:t>
            </a:r>
            <a:r>
              <a:rPr lang="en-US" dirty="0" smtClean="0"/>
              <a:t>: 1911 invasion &amp; capture by </a:t>
            </a:r>
            <a:r>
              <a:rPr lang="en-US" dirty="0" smtClean="0">
                <a:solidFill>
                  <a:srgbClr val="ACFB85"/>
                </a:solidFill>
              </a:rPr>
              <a:t>Italy</a:t>
            </a:r>
            <a:r>
              <a:rPr lang="en-US" dirty="0" smtClean="0"/>
              <a:t> ; “worthless” colony (Libya)…prestige. </a:t>
            </a:r>
          </a:p>
          <a:p>
            <a:endParaRPr lang="en-US" dirty="0" smtClean="0"/>
          </a:p>
          <a:p>
            <a:r>
              <a:rPr lang="en-US" dirty="0" smtClean="0"/>
              <a:t>“jingoism” &amp; </a:t>
            </a:r>
          </a:p>
          <a:p>
            <a:pPr>
              <a:buNone/>
            </a:pPr>
            <a:r>
              <a:rPr lang="en-US" dirty="0" smtClean="0"/>
              <a:t>               “saber rattling”</a:t>
            </a:r>
            <a:endParaRPr lang="en-US" dirty="0"/>
          </a:p>
        </p:txBody>
      </p:sp>
      <p:pic>
        <p:nvPicPr>
          <p:cNvPr id="4" name="Picture 4" descr="F:\Faculty\Smith\visual\imperialism\jingo meetin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4059568"/>
            <a:ext cx="4495800" cy="27984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4371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Imperialism in Africa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686800" cy="4800600"/>
          </a:xfrm>
        </p:spPr>
        <p:txBody>
          <a:bodyPr>
            <a:normAutofit/>
          </a:bodyPr>
          <a:lstStyle/>
          <a:p>
            <a:pPr marL="742950" indent="-742950">
              <a:buAutoNum type="arabicPeriod" startAt="2"/>
            </a:pPr>
            <a:r>
              <a:rPr lang="en-US" sz="3200" dirty="0" smtClean="0">
                <a:solidFill>
                  <a:srgbClr val="FFC000"/>
                </a:solidFill>
              </a:rPr>
              <a:t>Egypt</a:t>
            </a:r>
          </a:p>
          <a:p>
            <a:pPr marL="742950" indent="-742950">
              <a:buFont typeface="Arial" pitchFamily="34" charset="0"/>
              <a:buChar char="•"/>
            </a:pPr>
            <a:r>
              <a:rPr lang="en-US" sz="3200" dirty="0" smtClean="0"/>
              <a:t>Khedive of Egypt &amp; self-rule (Muhammad</a:t>
            </a:r>
          </a:p>
          <a:p>
            <a:pPr marL="742950" indent="-742950">
              <a:buFont typeface="Arial" pitchFamily="34" charset="0"/>
              <a:buChar char="•"/>
            </a:pPr>
            <a:r>
              <a:rPr lang="en-US" sz="3200" dirty="0" smtClean="0"/>
              <a:t>(1869) – </a:t>
            </a:r>
            <a:r>
              <a:rPr lang="en-US" sz="3200" dirty="0" smtClean="0">
                <a:solidFill>
                  <a:srgbClr val="FF6D6D"/>
                </a:solidFill>
              </a:rPr>
              <a:t>Suez Canal                   </a:t>
            </a:r>
            <a:r>
              <a:rPr lang="en-US" sz="3200" dirty="0" smtClean="0"/>
              <a:t>Ali - 1805)</a:t>
            </a:r>
          </a:p>
          <a:p>
            <a:pPr marL="742950" indent="-742950">
              <a:buFont typeface="Arial" pitchFamily="34" charset="0"/>
              <a:buChar char="•"/>
            </a:pPr>
            <a:r>
              <a:rPr lang="en-US" sz="3200" dirty="0" smtClean="0"/>
              <a:t>Egyptian debt &amp; </a:t>
            </a:r>
            <a:r>
              <a:rPr lang="en-US" sz="3200" dirty="0" smtClean="0">
                <a:solidFill>
                  <a:srgbClr val="FF6D6D"/>
                </a:solidFill>
              </a:rPr>
              <a:t>British</a:t>
            </a:r>
            <a:r>
              <a:rPr lang="en-US" sz="3200" dirty="0" smtClean="0"/>
              <a:t> purchase</a:t>
            </a:r>
          </a:p>
          <a:p>
            <a:pPr marL="742950" indent="-742950">
              <a:buFont typeface="Arial" pitchFamily="34" charset="0"/>
              <a:buChar char="•"/>
            </a:pPr>
            <a:r>
              <a:rPr lang="en-US" sz="3200" dirty="0" smtClean="0"/>
              <a:t>“Lifeline” to </a:t>
            </a:r>
            <a:r>
              <a:rPr lang="en-US" sz="3200" dirty="0" smtClean="0">
                <a:solidFill>
                  <a:srgbClr val="ACFB85"/>
                </a:solidFill>
              </a:rPr>
              <a:t>India</a:t>
            </a:r>
            <a:r>
              <a:rPr lang="en-US" sz="3200" dirty="0" smtClean="0"/>
              <a:t> the</a:t>
            </a:r>
          </a:p>
          <a:p>
            <a:pPr marL="742950" indent="-742950">
              <a:buNone/>
            </a:pPr>
            <a:r>
              <a:rPr lang="en-US" sz="3200" dirty="0" smtClean="0"/>
              <a:t>        </a:t>
            </a:r>
            <a:r>
              <a:rPr lang="en-US" sz="32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“Jewel of the Empire”</a:t>
            </a:r>
          </a:p>
          <a:p>
            <a:pPr marL="742950" indent="-742950">
              <a:buFont typeface="Arial" pitchFamily="34" charset="0"/>
              <a:buChar char="•"/>
            </a:pPr>
            <a:r>
              <a:rPr lang="en-US" sz="3200" dirty="0" smtClean="0"/>
              <a:t>Egypt becomes a</a:t>
            </a:r>
          </a:p>
          <a:p>
            <a:pPr marL="742950" indent="-742950">
              <a:buNone/>
            </a:pPr>
            <a:r>
              <a:rPr lang="en-US" sz="3200" dirty="0" smtClean="0"/>
              <a:t>        </a:t>
            </a:r>
            <a:r>
              <a:rPr lang="en-US" sz="3200" dirty="0" smtClean="0">
                <a:solidFill>
                  <a:srgbClr val="FF6D6D"/>
                </a:solidFill>
              </a:rPr>
              <a:t>British protectorate</a:t>
            </a:r>
          </a:p>
          <a:p>
            <a:pPr marL="742950" indent="-742950">
              <a:buNone/>
            </a:pPr>
            <a:endParaRPr lang="en-US" sz="3200" dirty="0"/>
          </a:p>
        </p:txBody>
      </p:sp>
      <p:pic>
        <p:nvPicPr>
          <p:cNvPr id="4" name="Picture 4" descr="E:\historypictures_review\nonEuro_World_Hist\PICTURES_NONEU_WH\WHF03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3770725"/>
            <a:ext cx="4114800" cy="3087275"/>
          </a:xfrm>
          <a:prstGeom prst="rect">
            <a:avLst/>
          </a:prstGeom>
          <a:noFill/>
        </p:spPr>
      </p:pic>
      <p:pic>
        <p:nvPicPr>
          <p:cNvPr id="5" name="Picture 4" descr="F:\Faculty\Smith\visual\imperialism\suez 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19704" y="3810000"/>
            <a:ext cx="4124295" cy="30479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 “The Key to India”</a:t>
            </a:r>
            <a:br>
              <a:rPr lang="en-US" dirty="0" smtClean="0"/>
            </a:br>
            <a:r>
              <a:rPr lang="en-US" dirty="0" err="1" smtClean="0"/>
              <a:t>D’Israeli</a:t>
            </a:r>
            <a:r>
              <a:rPr lang="en-US" dirty="0" smtClean="0"/>
              <a:t> and the khedive</a:t>
            </a:r>
            <a:endParaRPr lang="en-US" dirty="0"/>
          </a:p>
        </p:txBody>
      </p:sp>
      <p:pic>
        <p:nvPicPr>
          <p:cNvPr id="4" name="Picture 4" descr="F:\Faculty\Smith\visual\imperialism\suez 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1200" y="2057400"/>
            <a:ext cx="5390325" cy="43894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19912"/>
          </a:xfrm>
        </p:spPr>
        <p:txBody>
          <a:bodyPr/>
          <a:lstStyle/>
          <a:p>
            <a:pPr algn="ctr"/>
            <a:r>
              <a:rPr lang="en-US" dirty="0" smtClean="0"/>
              <a:t>Imperialism in Africa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876800"/>
          </a:xfrm>
        </p:spPr>
        <p:txBody>
          <a:bodyPr>
            <a:normAutofit lnSpcReduction="10000"/>
          </a:bodyPr>
          <a:lstStyle/>
          <a:p>
            <a:pPr marL="514350" indent="-514350">
              <a:buAutoNum type="arabicPeriod" startAt="3"/>
            </a:pPr>
            <a:r>
              <a:rPr lang="en-US" sz="3200" dirty="0" smtClean="0">
                <a:solidFill>
                  <a:srgbClr val="FF6D6D"/>
                </a:solidFill>
              </a:rPr>
              <a:t>Sudan</a:t>
            </a:r>
          </a:p>
          <a:p>
            <a:pPr marL="514350" indent="-514350" algn="ctr">
              <a:buFont typeface="Arial" pitchFamily="34" charset="0"/>
              <a:buChar char="•"/>
            </a:pPr>
            <a:r>
              <a:rPr lang="en-US" sz="3200" dirty="0" smtClean="0"/>
              <a:t>South of Egypt &amp; vital to controlling the </a:t>
            </a:r>
            <a:r>
              <a:rPr lang="en-US" sz="32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Nile River</a:t>
            </a:r>
          </a:p>
          <a:p>
            <a:pPr marL="514350" indent="-514350">
              <a:buFont typeface="Arial" pitchFamily="34" charset="0"/>
              <a:buChar char="•"/>
            </a:pPr>
            <a:r>
              <a:rPr lang="en-US" sz="3200" dirty="0" smtClean="0"/>
              <a:t>competition between </a:t>
            </a:r>
            <a:r>
              <a:rPr lang="en-US" sz="3200" dirty="0" smtClean="0">
                <a:solidFill>
                  <a:srgbClr val="FF6D6D"/>
                </a:solidFill>
              </a:rPr>
              <a:t>Britain</a:t>
            </a:r>
            <a:r>
              <a:rPr lang="en-US" sz="3200" dirty="0" smtClean="0"/>
              <a:t> &amp; </a:t>
            </a:r>
            <a:r>
              <a:rPr lang="en-US" sz="32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France</a:t>
            </a:r>
          </a:p>
          <a:p>
            <a:pPr marL="514350" indent="-514350" algn="ctr">
              <a:buFont typeface="Arial" pitchFamily="34" charset="0"/>
              <a:buChar char="•"/>
            </a:pPr>
            <a:r>
              <a:rPr lang="en-US" sz="3200" dirty="0" smtClean="0"/>
              <a:t>(1898) </a:t>
            </a:r>
            <a:r>
              <a:rPr lang="en-US" sz="3200" dirty="0" err="1" smtClean="0">
                <a:solidFill>
                  <a:srgbClr val="ACFB85"/>
                </a:solidFill>
              </a:rPr>
              <a:t>Fashoda</a:t>
            </a:r>
            <a:r>
              <a:rPr lang="en-US" sz="3200" dirty="0" smtClean="0">
                <a:solidFill>
                  <a:srgbClr val="ACFB85"/>
                </a:solidFill>
              </a:rPr>
              <a:t> Incident </a:t>
            </a:r>
            <a:r>
              <a:rPr lang="en-US" sz="3200" dirty="0" smtClean="0"/>
              <a:t>between Britain &amp; France (from west)</a:t>
            </a:r>
          </a:p>
          <a:p>
            <a:pPr marL="514350" indent="-514350" algn="ctr">
              <a:buFont typeface="Arial" pitchFamily="34" charset="0"/>
              <a:buChar char="•"/>
            </a:pPr>
            <a:r>
              <a:rPr lang="en-US" sz="3200" dirty="0" smtClean="0"/>
              <a:t>Conflict avoided; British control &amp; France secures a “friend” (vs. Germany?)</a:t>
            </a:r>
          </a:p>
          <a:p>
            <a:pPr marL="514350" indent="-514350" algn="ctr">
              <a:buFont typeface="Arial" pitchFamily="34" charset="0"/>
              <a:buChar char="•"/>
            </a:pPr>
            <a:r>
              <a:rPr lang="en-US" sz="3200" dirty="0" smtClean="0"/>
              <a:t>(1880’s) </a:t>
            </a:r>
            <a:r>
              <a:rPr lang="en-US" sz="3200" dirty="0" smtClean="0">
                <a:solidFill>
                  <a:srgbClr val="FFFF00"/>
                </a:solidFill>
              </a:rPr>
              <a:t>Muslim revolt </a:t>
            </a:r>
            <a:r>
              <a:rPr lang="en-US" sz="3200" dirty="0" smtClean="0"/>
              <a:t>vs. British (crushed)</a:t>
            </a:r>
          </a:p>
          <a:p>
            <a:pPr marL="514350" indent="-514350" algn="ctr">
              <a:buFont typeface="Arial" pitchFamily="34" charset="0"/>
              <a:buChar char="•"/>
            </a:pP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E:\European maps\map_files\Untitled-114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0908" y="1"/>
            <a:ext cx="5793292" cy="69731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4371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West, Central &amp; East Africa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61722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rgbClr val="ACFB85"/>
                </a:solidFill>
              </a:rPr>
              <a:t>West </a:t>
            </a:r>
            <a:r>
              <a:rPr lang="en-US" dirty="0" smtClean="0"/>
              <a:t> dominated by </a:t>
            </a:r>
            <a:r>
              <a:rPr lang="en-US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France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rgbClr val="FF6D6D"/>
                </a:solidFill>
              </a:rPr>
              <a:t>Central:</a:t>
            </a:r>
            <a:r>
              <a:rPr lang="en-US" dirty="0" smtClean="0"/>
              <a:t>  </a:t>
            </a:r>
            <a:r>
              <a:rPr lang="en-US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Belgian Congo</a:t>
            </a:r>
            <a:r>
              <a:rPr lang="en-US" dirty="0" smtClean="0"/>
              <a:t>, a colony initially controlled </a:t>
            </a:r>
          </a:p>
          <a:p>
            <a:pPr>
              <a:buNone/>
            </a:pPr>
            <a:r>
              <a:rPr lang="en-US" dirty="0" smtClean="0"/>
              <a:t>                                          by </a:t>
            </a:r>
            <a:r>
              <a:rPr lang="en-US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King Leopold II</a:t>
            </a:r>
            <a:r>
              <a:rPr lang="en-US" dirty="0" smtClean="0"/>
              <a:t>, who </a:t>
            </a:r>
          </a:p>
          <a:p>
            <a:pPr>
              <a:buNone/>
            </a:pPr>
            <a:r>
              <a:rPr lang="en-US" dirty="0" smtClean="0"/>
              <a:t>                                           exploited the natives &amp; the</a:t>
            </a:r>
          </a:p>
          <a:p>
            <a:pPr>
              <a:buNone/>
            </a:pPr>
            <a:r>
              <a:rPr lang="en-US" dirty="0" smtClean="0"/>
              <a:t>                                           resources (</a:t>
            </a:r>
            <a:r>
              <a:rPr lang="en-US" b="1" dirty="0" smtClean="0">
                <a:solidFill>
                  <a:srgbClr val="FFC000"/>
                </a:solidFill>
              </a:rPr>
              <a:t>rubber &amp; ivory</a:t>
            </a:r>
            <a:r>
              <a:rPr lang="en-US" dirty="0" smtClean="0"/>
              <a:t>)</a:t>
            </a:r>
          </a:p>
          <a:p>
            <a:pPr>
              <a:buNone/>
            </a:pPr>
            <a:r>
              <a:rPr lang="en-US" dirty="0" smtClean="0"/>
              <a:t>                                         Belgian government eventually</a:t>
            </a:r>
          </a:p>
          <a:p>
            <a:pPr>
              <a:buNone/>
            </a:pPr>
            <a:r>
              <a:rPr lang="en-US" dirty="0" smtClean="0"/>
              <a:t>                                          was forced to administer here.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rgbClr val="FFFF00"/>
                </a:solidFill>
              </a:rPr>
              <a:t>Liberia </a:t>
            </a:r>
            <a:r>
              <a:rPr lang="en-US" dirty="0" smtClean="0"/>
              <a:t>= independent (US support)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rgbClr val="FF6D6D"/>
                </a:solidFill>
              </a:rPr>
              <a:t>East</a:t>
            </a:r>
            <a:r>
              <a:rPr lang="en-US" dirty="0" smtClean="0"/>
              <a:t>:  </a:t>
            </a:r>
            <a:r>
              <a:rPr lang="en-US" dirty="0" smtClean="0">
                <a:solidFill>
                  <a:srgbClr val="ACFB85"/>
                </a:solidFill>
              </a:rPr>
              <a:t>Italy</a:t>
            </a:r>
            <a:r>
              <a:rPr lang="en-US" dirty="0" smtClean="0"/>
              <a:t> &amp; </a:t>
            </a:r>
            <a:r>
              <a:rPr lang="en-US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Ethiopia</a:t>
            </a:r>
            <a:r>
              <a:rPr lang="en-US" dirty="0" smtClean="0"/>
              <a:t> (Emperor </a:t>
            </a:r>
            <a:r>
              <a:rPr lang="en-US" dirty="0" err="1" smtClean="0"/>
              <a:t>Menelik</a:t>
            </a:r>
            <a:r>
              <a:rPr lang="en-US" dirty="0" smtClean="0"/>
              <a:t> II)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Failed Italian invasion &amp; Battle of Adowa (1896)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" name="Picture 4" descr="F:\Faculty\Smith\visual\imperialism\con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1676400"/>
            <a:ext cx="3200400" cy="33208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6751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South Africa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1816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rgbClr val="FFC000"/>
                </a:solidFill>
              </a:rPr>
              <a:t>Dutch</a:t>
            </a:r>
            <a:r>
              <a:rPr lang="en-US" dirty="0" smtClean="0"/>
              <a:t> establish colony here in 1652 </a:t>
            </a:r>
            <a:r>
              <a:rPr lang="en-US" dirty="0" smtClean="0">
                <a:solidFill>
                  <a:srgbClr val="FFC000"/>
                </a:solidFill>
              </a:rPr>
              <a:t>(Cape Colony)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Descendants of settlers = </a:t>
            </a:r>
            <a:r>
              <a:rPr lang="en-US" dirty="0" err="1" smtClean="0"/>
              <a:t>Afrikaaners</a:t>
            </a:r>
            <a:r>
              <a:rPr lang="en-US" dirty="0" smtClean="0"/>
              <a:t> or </a:t>
            </a:r>
            <a:r>
              <a:rPr lang="en-US" dirty="0" smtClean="0">
                <a:solidFill>
                  <a:srgbClr val="FFC000"/>
                </a:solidFill>
              </a:rPr>
              <a:t>Boers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rgbClr val="FF6D6D"/>
                </a:solidFill>
              </a:rPr>
              <a:t>British</a:t>
            </a:r>
            <a:r>
              <a:rPr lang="en-US" dirty="0" smtClean="0"/>
              <a:t>  take control after Congress of Vienna (1815)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(1836) Boers &amp; the </a:t>
            </a:r>
            <a:r>
              <a:rPr lang="en-US" dirty="0" smtClean="0">
                <a:solidFill>
                  <a:srgbClr val="FFC000"/>
                </a:solidFill>
              </a:rPr>
              <a:t>“Great Trek” </a:t>
            </a:r>
            <a:r>
              <a:rPr lang="en-US" dirty="0" smtClean="0"/>
              <a:t>move to the interior &amp; establish </a:t>
            </a:r>
            <a:r>
              <a:rPr lang="en-US" dirty="0" smtClean="0">
                <a:solidFill>
                  <a:srgbClr val="FFC000"/>
                </a:solidFill>
              </a:rPr>
              <a:t>Transvaal &amp; Orange Free State.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b="1" dirty="0" err="1" smtClean="0">
                <a:solidFill>
                  <a:srgbClr val="ACFB85"/>
                </a:solidFill>
              </a:rPr>
              <a:t>Shaka</a:t>
            </a:r>
            <a:r>
              <a:rPr lang="en-US" dirty="0" smtClean="0"/>
              <a:t> &amp; the Zulu Uprisings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1870’s-80’s: </a:t>
            </a:r>
            <a:r>
              <a:rPr lang="en-US" dirty="0" smtClean="0">
                <a:solidFill>
                  <a:srgbClr val="FFFF00"/>
                </a:solidFill>
              </a:rPr>
              <a:t>Gold &amp; Diamonds </a:t>
            </a:r>
          </a:p>
          <a:p>
            <a:pPr>
              <a:buNone/>
            </a:pPr>
            <a:r>
              <a:rPr lang="en-US" dirty="0" smtClean="0"/>
              <a:t>         bring the British north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endParaRPr lang="en-US" dirty="0"/>
          </a:p>
        </p:txBody>
      </p:sp>
      <p:pic>
        <p:nvPicPr>
          <p:cNvPr id="4" name="Picture 2" descr="E:\historypictures_review\nonEuro_World_Hist\PICTURES_NONEU_WH\WHC0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199" y="3733800"/>
            <a:ext cx="3743793" cy="2819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E:\European maps\map_files\Untitled-114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0908" y="1"/>
            <a:ext cx="5793292" cy="69731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762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DO NOW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638800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/>
              <a:t>What motives or factors drove nations to take colonies &amp; build empires during the “new” imperialism of the late 19</a:t>
            </a:r>
            <a:r>
              <a:rPr lang="en-US" sz="3600" baseline="30000" dirty="0" smtClean="0"/>
              <a:t>th</a:t>
            </a:r>
            <a:r>
              <a:rPr lang="en-US" sz="3600" dirty="0" smtClean="0"/>
              <a:t> &amp; early 20</a:t>
            </a:r>
            <a:r>
              <a:rPr lang="en-US" sz="3600" baseline="30000" dirty="0" smtClean="0"/>
              <a:t>th</a:t>
            </a:r>
            <a:r>
              <a:rPr lang="en-US" sz="3600" dirty="0" smtClean="0"/>
              <a:t> century?</a:t>
            </a:r>
            <a:endParaRPr lang="en-US" sz="36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9799" y="3105862"/>
            <a:ext cx="5029201" cy="375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6751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South Africa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953000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rgbClr val="FF6D6D"/>
                </a:solidFill>
              </a:rPr>
              <a:t>Cecil Rhodes </a:t>
            </a:r>
            <a:r>
              <a:rPr lang="en-US" dirty="0" smtClean="0"/>
              <a:t>– wealthy governor of British Cape Colony who dreamed of a </a:t>
            </a:r>
            <a:r>
              <a:rPr lang="en-US" dirty="0" smtClean="0">
                <a:solidFill>
                  <a:srgbClr val="FF6D6D"/>
                </a:solidFill>
              </a:rPr>
              <a:t>“Cape to Cairo” railroad </a:t>
            </a:r>
            <a:r>
              <a:rPr lang="en-US" dirty="0" smtClean="0"/>
              <a:t>linking Britain’s African Empire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                                          </a:t>
            </a:r>
            <a:r>
              <a:rPr lang="en-US" sz="1800" dirty="0" smtClean="0"/>
              <a:t>- construction of</a:t>
            </a:r>
          </a:p>
          <a:p>
            <a:pPr>
              <a:buFont typeface="Wingdings" pitchFamily="2" charset="2"/>
              <a:buChar char="Ø"/>
            </a:pPr>
            <a:r>
              <a:rPr lang="en-US" sz="1800" dirty="0" smtClean="0"/>
              <a:t>                                                               the railroad</a:t>
            </a:r>
          </a:p>
          <a:p>
            <a:pPr>
              <a:buFont typeface="Wingdings" pitchFamily="2" charset="2"/>
              <a:buChar char="Ø"/>
            </a:pPr>
            <a:endParaRPr lang="en-US" sz="1800" dirty="0" smtClean="0"/>
          </a:p>
          <a:p>
            <a:pPr>
              <a:buFont typeface="Wingdings" pitchFamily="2" charset="2"/>
              <a:buChar char="Ø"/>
            </a:pPr>
            <a:endParaRPr lang="en-US" sz="1800" dirty="0" smtClean="0"/>
          </a:p>
          <a:p>
            <a:pPr>
              <a:buFont typeface="Wingdings" pitchFamily="2" charset="2"/>
              <a:buChar char="Ø"/>
            </a:pPr>
            <a:endParaRPr lang="en-US" sz="1800" dirty="0" smtClean="0"/>
          </a:p>
          <a:p>
            <a:pPr>
              <a:buFont typeface="Wingdings" pitchFamily="2" charset="2"/>
              <a:buChar char="Ø"/>
            </a:pPr>
            <a:endParaRPr lang="en-US" sz="1800" dirty="0" smtClean="0"/>
          </a:p>
          <a:p>
            <a:pPr>
              <a:buFont typeface="Wingdings" pitchFamily="2" charset="2"/>
              <a:buChar char="Ø"/>
            </a:pPr>
            <a:endParaRPr lang="en-US" sz="1800" dirty="0" smtClean="0"/>
          </a:p>
          <a:p>
            <a:pPr>
              <a:buFont typeface="Wingdings" pitchFamily="2" charset="2"/>
              <a:buChar char="Ø"/>
            </a:pPr>
            <a:r>
              <a:rPr lang="en-US" sz="1800" dirty="0" smtClean="0"/>
              <a:t>                                                                 </a:t>
            </a:r>
            <a:r>
              <a:rPr lang="en-US" sz="1800" b="1" dirty="0" smtClean="0">
                <a:solidFill>
                  <a:srgbClr val="FFFF00"/>
                </a:solidFill>
              </a:rPr>
              <a:t>The “Rhodes</a:t>
            </a:r>
          </a:p>
          <a:p>
            <a:pPr>
              <a:buFont typeface="Wingdings" pitchFamily="2" charset="2"/>
              <a:buChar char="Ø"/>
            </a:pPr>
            <a:r>
              <a:rPr lang="en-US" sz="1800" b="1" dirty="0" smtClean="0">
                <a:solidFill>
                  <a:srgbClr val="FFFF00"/>
                </a:solidFill>
              </a:rPr>
              <a:t>                                                                      Colossus” - </a:t>
            </a:r>
            <a:endParaRPr lang="en-US" b="1" dirty="0">
              <a:solidFill>
                <a:srgbClr val="FFFF00"/>
              </a:solidFill>
            </a:endParaRPr>
          </a:p>
        </p:txBody>
      </p:sp>
      <p:pic>
        <p:nvPicPr>
          <p:cNvPr id="4" name="Picture 4" descr="F:\Faculty\Smith\visual\imperialism\colossu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74535" y="2438400"/>
            <a:ext cx="3069465" cy="4191000"/>
          </a:xfrm>
          <a:prstGeom prst="rect">
            <a:avLst/>
          </a:prstGeom>
          <a:noFill/>
        </p:spPr>
      </p:pic>
      <p:pic>
        <p:nvPicPr>
          <p:cNvPr id="5" name="Picture 4" descr="F:\Faculty\Smith\visual\imperialism\cape cair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667000"/>
            <a:ext cx="4209836" cy="4191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4371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British in India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953000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en-US" dirty="0" smtClean="0"/>
              <a:t>(1600’s) - </a:t>
            </a:r>
            <a:r>
              <a:rPr lang="en-US" dirty="0" smtClean="0">
                <a:solidFill>
                  <a:srgbClr val="FF6D6D"/>
                </a:solidFill>
              </a:rPr>
              <a:t>Britain</a:t>
            </a:r>
            <a:r>
              <a:rPr lang="en-US" dirty="0" smtClean="0"/>
              <a:t> &amp; </a:t>
            </a:r>
            <a:r>
              <a:rPr lang="en-US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France</a:t>
            </a:r>
          </a:p>
          <a:p>
            <a:pPr>
              <a:buNone/>
            </a:pPr>
            <a:r>
              <a:rPr lang="en-US" dirty="0" smtClean="0"/>
              <a:t>               compete in </a:t>
            </a:r>
            <a:r>
              <a:rPr lang="en-US" dirty="0" smtClean="0">
                <a:solidFill>
                  <a:srgbClr val="FFC000"/>
                </a:solidFill>
              </a:rPr>
              <a:t>India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Weakening Mogul Empire</a:t>
            </a:r>
          </a:p>
          <a:p>
            <a:pPr>
              <a:buNone/>
            </a:pPr>
            <a:r>
              <a:rPr lang="en-US" dirty="0" smtClean="0"/>
              <a:t>        &amp; British victory the</a:t>
            </a:r>
          </a:p>
          <a:p>
            <a:pPr>
              <a:buNone/>
            </a:pPr>
            <a:r>
              <a:rPr lang="en-US" dirty="0" smtClean="0"/>
              <a:t>  </a:t>
            </a:r>
            <a:r>
              <a:rPr lang="en-US" b="1" dirty="0" smtClean="0">
                <a:solidFill>
                  <a:srgbClr val="ACFB85"/>
                </a:solidFill>
              </a:rPr>
              <a:t>Seven Years War </a:t>
            </a:r>
            <a:r>
              <a:rPr lang="en-US" dirty="0" smtClean="0"/>
              <a:t>(1756-1763)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                                        </a:t>
            </a:r>
            <a:r>
              <a:rPr lang="en-US" dirty="0" smtClean="0">
                <a:solidFill>
                  <a:srgbClr val="FF6D6D"/>
                </a:solidFill>
              </a:rPr>
              <a:t>Robert Clive </a:t>
            </a:r>
            <a:r>
              <a:rPr lang="en-US" dirty="0" smtClean="0"/>
              <a:t>&amp; the British East </a:t>
            </a:r>
          </a:p>
          <a:p>
            <a:pPr>
              <a:buNone/>
            </a:pPr>
            <a:r>
              <a:rPr lang="en-US" dirty="0" smtClean="0"/>
              <a:t>                                            India Company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                                               tea, coffee, cotton</a:t>
            </a:r>
          </a:p>
          <a:p>
            <a:pPr algn="ctr">
              <a:buFont typeface="Wingdings" pitchFamily="2" charset="2"/>
              <a:buChar char="Ø"/>
            </a:pPr>
            <a:endParaRPr lang="en-US" dirty="0" smtClean="0"/>
          </a:p>
          <a:p>
            <a:pPr algn="ctr">
              <a:buNone/>
            </a:pPr>
            <a:endParaRPr lang="en-US" dirty="0"/>
          </a:p>
        </p:txBody>
      </p:sp>
      <p:pic>
        <p:nvPicPr>
          <p:cNvPr id="4" name="Picture 4" descr="E:\historypictures_review\nonEuro_World_Hist\PICTURES_NONEU_WH\WHV0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1371600"/>
            <a:ext cx="3759200" cy="2819400"/>
          </a:xfrm>
          <a:prstGeom prst="rect">
            <a:avLst/>
          </a:prstGeom>
          <a:noFill/>
        </p:spPr>
      </p:pic>
      <p:pic>
        <p:nvPicPr>
          <p:cNvPr id="5" name="Picture 4" descr="WHV01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018207"/>
            <a:ext cx="3733800" cy="28397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9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9330" name="Picture 2" descr="E:\European maps\map_files\Untitled-85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8880"/>
            <a:ext cx="9144000" cy="68291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52600" y="228600"/>
            <a:ext cx="6934200" cy="9144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sz="5400" b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amarkan" pitchFamily="34" charset="0"/>
              </a:rPr>
              <a:t>Sepoy soldiers</a:t>
            </a:r>
          </a:p>
        </p:txBody>
      </p:sp>
      <p:pic>
        <p:nvPicPr>
          <p:cNvPr id="140291" name="Picture 3" descr="Sepoys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r="6204" b="5717"/>
          <a:stretch>
            <a:fillRect/>
          </a:stretch>
        </p:blipFill>
        <p:spPr bwMode="auto">
          <a:xfrm>
            <a:off x="3276600" y="1371600"/>
            <a:ext cx="3846513" cy="5029200"/>
          </a:xfrm>
          <a:noFill/>
          <a:ln>
            <a:solidFill>
              <a:srgbClr val="000066"/>
            </a:solidFill>
            <a:miter lim="800000"/>
            <a:headEnd/>
            <a:tailEnd/>
          </a:ln>
        </p:spPr>
      </p:pic>
      <p:sp>
        <p:nvSpPr>
          <p:cNvPr id="140292" name="Text Box 4"/>
          <p:cNvSpPr txBox="1">
            <a:spLocks noChangeArrowheads="1"/>
          </p:cNvSpPr>
          <p:nvPr/>
        </p:nvSpPr>
        <p:spPr bwMode="auto">
          <a:xfrm>
            <a:off x="8458200" y="6369050"/>
            <a:ext cx="685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/>
              <a:t>1-F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52600" y="304800"/>
            <a:ext cx="7086600" cy="8683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0000"/>
          </a:bodyPr>
          <a:lstStyle/>
          <a:p>
            <a:pPr algn="r"/>
            <a:r>
              <a:rPr lang="en-US" sz="54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amarkan" pitchFamily="34" charset="0"/>
              </a:rPr>
              <a:t>The </a:t>
            </a:r>
            <a:r>
              <a:rPr lang="en-US" sz="5400" b="1" dirty="0" err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amarkan" pitchFamily="34" charset="0"/>
              </a:rPr>
              <a:t>Sepoy</a:t>
            </a:r>
            <a:r>
              <a:rPr lang="en-US" sz="54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amarkan" pitchFamily="34" charset="0"/>
              </a:rPr>
              <a:t> Mutiny:  1857</a:t>
            </a:r>
          </a:p>
        </p:txBody>
      </p:sp>
      <p:pic>
        <p:nvPicPr>
          <p:cNvPr id="31756" name="Picture 12" descr="Sepoy Mutineers-July 30 1857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contrast="12000"/>
          </a:blip>
          <a:srcRect t="1599"/>
          <a:stretch>
            <a:fillRect/>
          </a:stretch>
        </p:blipFill>
        <p:spPr bwMode="auto">
          <a:xfrm>
            <a:off x="2713111" y="1752600"/>
            <a:ext cx="6371003" cy="4535488"/>
          </a:xfrm>
          <a:noFill/>
          <a:ln>
            <a:solidFill>
              <a:srgbClr val="000066"/>
            </a:solidFill>
            <a:miter lim="800000"/>
            <a:headEnd/>
            <a:tailEnd/>
          </a:ln>
        </p:spPr>
      </p:pic>
      <p:sp>
        <p:nvSpPr>
          <p:cNvPr id="31758" name="Text Box 14"/>
          <p:cNvSpPr txBox="1">
            <a:spLocks noChangeArrowheads="1"/>
          </p:cNvSpPr>
          <p:nvPr/>
        </p:nvSpPr>
        <p:spPr bwMode="auto">
          <a:xfrm>
            <a:off x="8458200" y="6369050"/>
            <a:ext cx="685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/>
              <a:t>2-A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2362200"/>
            <a:ext cx="2413033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b="1" dirty="0" smtClean="0">
                <a:solidFill>
                  <a:srgbClr val="FFFF00"/>
                </a:solidFill>
              </a:rPr>
              <a:t>Resentment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>
                <a:solidFill>
                  <a:srgbClr val="FFFF00"/>
                </a:solidFill>
              </a:rPr>
              <a:t>Nationalism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>
                <a:solidFill>
                  <a:srgbClr val="FFFF00"/>
                </a:solidFill>
              </a:rPr>
              <a:t>Religion</a:t>
            </a:r>
            <a:endParaRPr lang="en-US" sz="28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4371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British in India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9530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dirty="0" smtClean="0"/>
              <a:t>Native resentment due to discrimination &amp; exploitation &amp; the </a:t>
            </a:r>
            <a:r>
              <a:rPr lang="en-US" b="1" dirty="0" err="1" smtClean="0">
                <a:solidFill>
                  <a:srgbClr val="FFFF00"/>
                </a:solidFill>
              </a:rPr>
              <a:t>Sepoy</a:t>
            </a:r>
            <a:r>
              <a:rPr lang="en-US" b="1" dirty="0" smtClean="0">
                <a:solidFill>
                  <a:srgbClr val="FFFF00"/>
                </a:solidFill>
              </a:rPr>
              <a:t> Mutiny (1857)</a:t>
            </a:r>
          </a:p>
          <a:p>
            <a:pPr>
              <a:buFont typeface="Wingdings" pitchFamily="2" charset="2"/>
              <a:buChar char="Ø"/>
            </a:pPr>
            <a:endParaRPr lang="en-US" dirty="0" smtClean="0"/>
          </a:p>
          <a:p>
            <a:pPr algn="r">
              <a:buFont typeface="Wingdings" pitchFamily="2" charset="2"/>
              <a:buChar char="Ø"/>
            </a:pPr>
            <a:r>
              <a:rPr lang="en-US" dirty="0" smtClean="0"/>
              <a:t>                                    </a:t>
            </a:r>
            <a:r>
              <a:rPr lang="en-US" sz="2200" dirty="0" err="1" smtClean="0">
                <a:solidFill>
                  <a:srgbClr val="FF6D6D"/>
                </a:solidFill>
              </a:rPr>
              <a:t>Sepoys</a:t>
            </a:r>
            <a:r>
              <a:rPr lang="en-US" sz="2200" dirty="0" smtClean="0">
                <a:solidFill>
                  <a:srgbClr val="FF0000"/>
                </a:solidFill>
              </a:rPr>
              <a:t>:</a:t>
            </a:r>
            <a:r>
              <a:rPr lang="en-US" sz="2200" dirty="0" smtClean="0"/>
              <a:t> Indian soldiers who served under British commanders</a:t>
            </a:r>
          </a:p>
          <a:p>
            <a:pPr>
              <a:buFont typeface="Wingdings" pitchFamily="2" charset="2"/>
              <a:buChar char="Ø"/>
            </a:pPr>
            <a:endParaRPr lang="en-US" sz="2000" dirty="0" smtClean="0"/>
          </a:p>
          <a:p>
            <a:pPr algn="r">
              <a:buFont typeface="Wingdings" pitchFamily="2" charset="2"/>
              <a:buChar char="Ø"/>
            </a:pPr>
            <a:r>
              <a:rPr lang="en-US" sz="2000" dirty="0" smtClean="0"/>
              <a:t>                                                     </a:t>
            </a:r>
            <a:r>
              <a:rPr lang="en-US" sz="2200" dirty="0" smtClean="0"/>
              <a:t>Rebellion crushed by regular British troops</a:t>
            </a:r>
          </a:p>
          <a:p>
            <a:pPr algn="r">
              <a:buFont typeface="Wingdings" pitchFamily="2" charset="2"/>
              <a:buChar char="Ø"/>
            </a:pPr>
            <a:endParaRPr lang="en-US" sz="2000" dirty="0" smtClean="0"/>
          </a:p>
          <a:p>
            <a:pPr algn="r">
              <a:buFont typeface="Wingdings" pitchFamily="2" charset="2"/>
              <a:buChar char="Ø"/>
            </a:pPr>
            <a:r>
              <a:rPr lang="en-US" sz="2200" dirty="0" smtClean="0"/>
              <a:t>                                                     East India Co. dissolved &amp; India placed under direct British control </a:t>
            </a:r>
          </a:p>
          <a:p>
            <a:pPr>
              <a:buFont typeface="Wingdings" pitchFamily="2" charset="2"/>
              <a:buChar char="Ø"/>
            </a:pPr>
            <a:endParaRPr lang="en-US" dirty="0"/>
          </a:p>
        </p:txBody>
      </p:sp>
      <p:pic>
        <p:nvPicPr>
          <p:cNvPr id="5" name="Picture 4" descr="F:\Faculty\Smith\visual\imperialism\massacre cawnpor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2203647"/>
            <a:ext cx="3352800" cy="46543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362712"/>
          </a:xfrm>
        </p:spPr>
        <p:txBody>
          <a:bodyPr>
            <a:noAutofit/>
          </a:bodyPr>
          <a:lstStyle/>
          <a:p>
            <a:pPr algn="ctr"/>
            <a:r>
              <a:rPr lang="en-US" sz="3600" dirty="0" smtClean="0"/>
              <a:t>India – “Jewel of the British Empire”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257800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rgbClr val="FF6D6D"/>
                </a:solidFill>
              </a:rPr>
              <a:t>“Crown Colony”: </a:t>
            </a:r>
            <a:r>
              <a:rPr lang="en-US" dirty="0" smtClean="0"/>
              <a:t>India, Pakistan &amp; Bangladesh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Queen Victoria: Empress of India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>
                <a:solidFill>
                  <a:srgbClr val="FFFF00"/>
                </a:solidFill>
              </a:rPr>
              <a:t> positives: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Modern transportation, </a:t>
            </a:r>
          </a:p>
          <a:p>
            <a:pPr>
              <a:buNone/>
            </a:pPr>
            <a:r>
              <a:rPr lang="en-US" dirty="0" smtClean="0"/>
              <a:t>Communication health care and</a:t>
            </a:r>
          </a:p>
          <a:p>
            <a:pPr>
              <a:buNone/>
            </a:pPr>
            <a:r>
              <a:rPr lang="en-US" dirty="0" smtClean="0"/>
              <a:t>Education</a:t>
            </a:r>
          </a:p>
          <a:p>
            <a:pPr>
              <a:buFont typeface="Wingdings" pitchFamily="2" charset="2"/>
              <a:buChar char="Ø"/>
            </a:pPr>
            <a:endParaRPr lang="en-US" dirty="0" smtClean="0"/>
          </a:p>
          <a:p>
            <a:pPr>
              <a:buFont typeface="Wingdings" pitchFamily="2" charset="2"/>
              <a:buChar char="v"/>
            </a:pPr>
            <a:r>
              <a:rPr lang="en-US" dirty="0" smtClean="0">
                <a:solidFill>
                  <a:srgbClr val="FF6D6D"/>
                </a:solidFill>
              </a:rPr>
              <a:t>negatives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Exploitation of resources </a:t>
            </a:r>
            <a:r>
              <a:rPr lang="en-US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(cotton), </a:t>
            </a:r>
          </a:p>
          <a:p>
            <a:pPr>
              <a:buNone/>
            </a:pPr>
            <a:r>
              <a:rPr lang="en-US" dirty="0" smtClean="0"/>
              <a:t>Reduced food production, destroyed </a:t>
            </a:r>
          </a:p>
          <a:p>
            <a:pPr>
              <a:buNone/>
            </a:pPr>
            <a:r>
              <a:rPr lang="en-US" dirty="0" smtClean="0"/>
              <a:t>Domestic industry &amp; discarded</a:t>
            </a:r>
          </a:p>
          <a:p>
            <a:pPr>
              <a:buNone/>
            </a:pPr>
            <a:r>
              <a:rPr lang="en-US" dirty="0" smtClean="0"/>
              <a:t>Traditional Indian culture &amp; ways.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rgbClr val="FFFF00"/>
                </a:solidFill>
              </a:rPr>
              <a:t>“The sun never set on the </a:t>
            </a:r>
          </a:p>
          <a:p>
            <a:pPr>
              <a:buNone/>
            </a:pPr>
            <a:r>
              <a:rPr lang="en-US" dirty="0" smtClean="0">
                <a:solidFill>
                  <a:srgbClr val="FFFF00"/>
                </a:solidFill>
              </a:rPr>
              <a:t>           British Empire”</a:t>
            </a:r>
          </a:p>
          <a:p>
            <a:pPr>
              <a:buFont typeface="Wingdings" pitchFamily="2" charset="2"/>
              <a:buChar char="Ø"/>
            </a:pPr>
            <a:endParaRPr lang="en-US" dirty="0"/>
          </a:p>
        </p:txBody>
      </p:sp>
      <p:pic>
        <p:nvPicPr>
          <p:cNvPr id="4" name="Picture 4" descr="F:\Faculty\Smith\visual\imperialism\empress of indi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1200" y="1981200"/>
            <a:ext cx="3124200" cy="43927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9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00200" y="0"/>
            <a:ext cx="52578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95400" y="0"/>
            <a:ext cx="6096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http://arthist.umn.edu/aict/Tennielweb/PUNCH/large/Tenniel611116a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2400"/>
            <a:ext cx="8686800" cy="6324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667512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Imperialism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609600"/>
            <a:ext cx="8915400" cy="6248400"/>
          </a:xfrm>
        </p:spPr>
        <p:txBody>
          <a:bodyPr>
            <a:normAutofit fontScale="92500" lnSpcReduction="20000"/>
          </a:bodyPr>
          <a:lstStyle/>
          <a:p>
            <a:r>
              <a:rPr lang="en-US" b="1" u="sng" dirty="0" smtClean="0">
                <a:solidFill>
                  <a:srgbClr val="FFC000"/>
                </a:solidFill>
              </a:rPr>
              <a:t>Transparency 12 </a:t>
            </a:r>
            <a:r>
              <a:rPr lang="en-US" b="1" dirty="0" smtClean="0">
                <a:solidFill>
                  <a:srgbClr val="FFC000"/>
                </a:solidFill>
              </a:rPr>
              <a:t>(stampeding elephants)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Based upon what you see, what is going to happen?</a:t>
            </a:r>
          </a:p>
          <a:p>
            <a:pPr marL="514350" indent="-514350" algn="ctr">
              <a:buFont typeface="+mj-lt"/>
              <a:buAutoNum type="arabicPeriod"/>
            </a:pPr>
            <a:r>
              <a:rPr lang="en-US" dirty="0" smtClean="0"/>
              <a:t>If this cartoon were to represent the “New Imperialism of the late 19</a:t>
            </a:r>
            <a:r>
              <a:rPr lang="en-US" baseline="30000" dirty="0" smtClean="0"/>
              <a:t>th</a:t>
            </a:r>
            <a:r>
              <a:rPr lang="en-US" dirty="0" smtClean="0"/>
              <a:t> century,” who do the elephants represent? </a:t>
            </a:r>
          </a:p>
          <a:p>
            <a:pPr marL="514350" indent="-514350" algn="ctr">
              <a:buNone/>
            </a:pPr>
            <a:r>
              <a:rPr lang="en-US" dirty="0" smtClean="0"/>
              <a:t>    The frogs?</a:t>
            </a:r>
          </a:p>
          <a:p>
            <a:pPr marL="514350" indent="-514350" algn="ctr">
              <a:buNone/>
            </a:pPr>
            <a:r>
              <a:rPr lang="en-US" dirty="0" smtClean="0">
                <a:solidFill>
                  <a:srgbClr val="00B0F0"/>
                </a:solidFill>
              </a:rPr>
              <a:t>3. </a:t>
            </a:r>
            <a:r>
              <a:rPr lang="en-US" dirty="0" smtClean="0"/>
              <a:t>What does this cartoon say about this New Imperialism (Interpret what the cartoon suggests.)</a:t>
            </a:r>
          </a:p>
          <a:p>
            <a:pPr marL="514350" indent="-514350" algn="ctr">
              <a:buNone/>
            </a:pPr>
            <a:endParaRPr lang="en-US" dirty="0" smtClean="0"/>
          </a:p>
          <a:p>
            <a:pPr marL="514350" indent="-514350"/>
            <a:r>
              <a:rPr lang="en-US" b="1" u="sng" dirty="0" smtClean="0">
                <a:solidFill>
                  <a:srgbClr val="ACFB85"/>
                </a:solidFill>
              </a:rPr>
              <a:t>Transparency 27 </a:t>
            </a:r>
            <a:r>
              <a:rPr lang="en-US" b="1" dirty="0" smtClean="0">
                <a:solidFill>
                  <a:srgbClr val="ACFB85"/>
                </a:solidFill>
              </a:rPr>
              <a:t>(England as an octopus)</a:t>
            </a:r>
          </a:p>
          <a:p>
            <a:pPr marL="514350" indent="-514350">
              <a:buNone/>
            </a:pPr>
            <a:r>
              <a:rPr lang="en-US" dirty="0" smtClean="0"/>
              <a:t>(the arms are touching Egypt, India, Canada, Cape Colony, Gibraltar, Australia, Cyprus, Ireland, Jamaica)</a:t>
            </a:r>
          </a:p>
          <a:p>
            <a:pPr marL="514350" indent="-514350" algn="ctr">
              <a:buFont typeface="+mj-lt"/>
              <a:buAutoNum type="arabicPeriod"/>
            </a:pPr>
            <a:r>
              <a:rPr lang="en-US" dirty="0" smtClean="0"/>
              <a:t>Based upon what you see, explain the quote,</a:t>
            </a:r>
          </a:p>
          <a:p>
            <a:pPr marL="514350" indent="-514350" algn="ctr">
              <a:buNone/>
            </a:pPr>
            <a:r>
              <a:rPr lang="en-US" dirty="0" smtClean="0"/>
              <a:t> </a:t>
            </a:r>
            <a:r>
              <a:rPr lang="en-US" b="1" i="1" dirty="0" smtClean="0">
                <a:solidFill>
                  <a:srgbClr val="FFFF00"/>
                </a:solidFill>
              </a:rPr>
              <a:t>“The sun never set on the British Empire.”</a:t>
            </a:r>
          </a:p>
          <a:p>
            <a:pPr marL="514350" indent="-514350">
              <a:buNone/>
            </a:pPr>
            <a:r>
              <a:rPr lang="en-US" dirty="0" smtClean="0">
                <a:solidFill>
                  <a:srgbClr val="00B0F0"/>
                </a:solidFill>
              </a:rPr>
              <a:t>2.</a:t>
            </a:r>
            <a:r>
              <a:rPr lang="en-US" dirty="0" smtClean="0"/>
              <a:t>  What benefits did England get from this empire?  Difficulties?</a:t>
            </a:r>
          </a:p>
          <a:p>
            <a:pPr marL="514350" indent="-514350" algn="ctr">
              <a:buNone/>
            </a:pPr>
            <a:r>
              <a:rPr lang="en-US" dirty="0" smtClean="0">
                <a:solidFill>
                  <a:srgbClr val="00B0F0"/>
                </a:solidFill>
              </a:rPr>
              <a:t>3.</a:t>
            </a:r>
            <a:r>
              <a:rPr lang="en-US" dirty="0" smtClean="0"/>
              <a:t>  Why do you think a small country like England was able to control this empire?</a:t>
            </a:r>
          </a:p>
          <a:p>
            <a:pPr marL="514350" indent="-514350">
              <a:buNone/>
            </a:pPr>
            <a:r>
              <a:rPr lang="en-US" dirty="0" smtClean="0"/>
              <a:t>       </a:t>
            </a:r>
          </a:p>
          <a:p>
            <a:pPr marL="514350" indent="-514350"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E:\European maps\map_files\Untitled-115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030802" cy="68881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C:\Users\Bill\Pictures\My Scans\Imperialism Exam Image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400800" y="4495800"/>
            <a:ext cx="218540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HOW DOES 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</a:rPr>
              <a:t>THIS CARTOON 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</a:rPr>
              <a:t>REPRESENT THE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</a:rPr>
              <a:t>BRITISH EMPIRE?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19912"/>
          </a:xfrm>
        </p:spPr>
        <p:txBody>
          <a:bodyPr/>
          <a:lstStyle/>
          <a:p>
            <a:pPr algn="ctr"/>
            <a:r>
              <a:rPr lang="en-US" dirty="0" smtClean="0"/>
              <a:t>JAPAN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876800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dirty="0" smtClean="0"/>
              <a:t>1600’s: </a:t>
            </a:r>
            <a:r>
              <a:rPr lang="en-US" dirty="0" smtClean="0">
                <a:solidFill>
                  <a:srgbClr val="FFFF00"/>
                </a:solidFill>
              </a:rPr>
              <a:t>Tokugawa </a:t>
            </a:r>
            <a:r>
              <a:rPr lang="en-US" dirty="0" err="1" smtClean="0">
                <a:solidFill>
                  <a:srgbClr val="FFFF00"/>
                </a:solidFill>
              </a:rPr>
              <a:t>Shogunate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smtClean="0"/>
              <a:t>“closes” Japan (isolation)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Economic growth &amp; peace, but </a:t>
            </a:r>
            <a:r>
              <a:rPr lang="en-US" dirty="0" smtClean="0">
                <a:solidFill>
                  <a:srgbClr val="FF6D6D"/>
                </a:solidFill>
              </a:rPr>
              <a:t>no industrialization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(1853) </a:t>
            </a:r>
            <a:r>
              <a:rPr lang="en-US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US Commodore Perry </a:t>
            </a:r>
            <a:r>
              <a:rPr lang="en-US" dirty="0" smtClean="0"/>
              <a:t>&amp; </a:t>
            </a:r>
            <a:r>
              <a:rPr lang="en-US" dirty="0" smtClean="0">
                <a:solidFill>
                  <a:srgbClr val="FFC000"/>
                </a:solidFill>
              </a:rPr>
              <a:t>Treaty of Kanagawa “opens” </a:t>
            </a:r>
            <a:r>
              <a:rPr lang="en-US" dirty="0" smtClean="0"/>
              <a:t>Japan to foreign trade </a:t>
            </a:r>
          </a:p>
          <a:p>
            <a:pPr>
              <a:buNone/>
            </a:pPr>
            <a:r>
              <a:rPr lang="en-US" dirty="0" smtClean="0"/>
              <a:t>&amp; by the 1860’s, other imperialist </a:t>
            </a:r>
          </a:p>
          <a:p>
            <a:pPr>
              <a:buNone/>
            </a:pPr>
            <a:r>
              <a:rPr lang="en-US" dirty="0" smtClean="0"/>
              <a:t>powers demand same.</a:t>
            </a:r>
            <a:endParaRPr lang="en-US" dirty="0"/>
          </a:p>
        </p:txBody>
      </p:sp>
      <p:pic>
        <p:nvPicPr>
          <p:cNvPr id="4" name="Picture 2" descr="E:\historypictures_review\Amer_Hist\PICTURES_AH\AHD27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3962400"/>
            <a:ext cx="3810000" cy="2857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4371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JAPAN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876800"/>
          </a:xfrm>
        </p:spPr>
        <p:txBody>
          <a:bodyPr>
            <a:normAutofit/>
          </a:bodyPr>
          <a:lstStyle/>
          <a:p>
            <a:pPr marL="514350" indent="-514350">
              <a:buFont typeface="Wingdings" pitchFamily="2" charset="2"/>
              <a:buChar char="Ø"/>
            </a:pPr>
            <a:r>
              <a:rPr lang="en-US" dirty="0" smtClean="0"/>
              <a:t>Japanese concern &amp; plan to </a:t>
            </a:r>
            <a:r>
              <a:rPr lang="en-US" dirty="0" smtClean="0">
                <a:solidFill>
                  <a:srgbClr val="FFFF00"/>
                </a:solidFill>
              </a:rPr>
              <a:t>modernize/westernize</a:t>
            </a:r>
          </a:p>
          <a:p>
            <a:pPr marL="514350" indent="-514350">
              <a:buFont typeface="Wingdings" pitchFamily="2" charset="2"/>
              <a:buChar char="Ø"/>
            </a:pPr>
            <a:r>
              <a:rPr lang="en-US" dirty="0" smtClean="0"/>
              <a:t>Civil War &amp; </a:t>
            </a:r>
            <a:r>
              <a:rPr lang="en-US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Meiji Restoration  </a:t>
            </a:r>
            <a:r>
              <a:rPr lang="en-US" dirty="0" smtClean="0"/>
              <a:t>(1868-1912)</a:t>
            </a:r>
          </a:p>
          <a:p>
            <a:pPr marL="514350" indent="-514350">
              <a:buFont typeface="Arial" pitchFamily="34" charset="0"/>
              <a:buChar char="•"/>
            </a:pPr>
            <a:r>
              <a:rPr lang="en-US" dirty="0" smtClean="0"/>
              <a:t>Reform-minded leaders &amp; </a:t>
            </a:r>
            <a:r>
              <a:rPr lang="en-US" dirty="0" smtClean="0">
                <a:solidFill>
                  <a:srgbClr val="FF6D6D"/>
                </a:solidFill>
              </a:rPr>
              <a:t>Emperor </a:t>
            </a:r>
            <a:r>
              <a:rPr lang="en-US" dirty="0" err="1" smtClean="0">
                <a:solidFill>
                  <a:srgbClr val="FF6D6D"/>
                </a:solidFill>
              </a:rPr>
              <a:t>Mutsushito</a:t>
            </a:r>
            <a:endParaRPr lang="en-US" dirty="0" smtClean="0">
              <a:solidFill>
                <a:srgbClr val="FF6D6D"/>
              </a:solidFill>
            </a:endParaRPr>
          </a:p>
          <a:p>
            <a:pPr marL="514350" indent="-514350">
              <a:buFont typeface="Arial" pitchFamily="34" charset="0"/>
              <a:buChar char="•"/>
            </a:pPr>
            <a:r>
              <a:rPr lang="en-US" dirty="0" smtClean="0"/>
              <a:t>Abolish feudalism &amp; class system</a:t>
            </a:r>
          </a:p>
          <a:p>
            <a:pPr marL="514350" indent="-514350">
              <a:buFont typeface="Arial" pitchFamily="34" charset="0"/>
              <a:buChar char="•"/>
            </a:pPr>
            <a:r>
              <a:rPr lang="en-US" dirty="0" smtClean="0"/>
              <a:t>Created a Western style</a:t>
            </a:r>
          </a:p>
          <a:p>
            <a:pPr marL="514350" indent="-514350">
              <a:buNone/>
            </a:pPr>
            <a:r>
              <a:rPr lang="en-US" dirty="0" smtClean="0"/>
              <a:t>constitutional government</a:t>
            </a:r>
          </a:p>
          <a:p>
            <a:pPr marL="514350" indent="-514350">
              <a:buFont typeface="Arial" pitchFamily="34" charset="0"/>
              <a:buChar char="•"/>
            </a:pPr>
            <a:r>
              <a:rPr lang="en-US" dirty="0" smtClean="0"/>
              <a:t>Invite </a:t>
            </a:r>
            <a:r>
              <a:rPr lang="en-US" b="1" dirty="0" smtClean="0">
                <a:solidFill>
                  <a:srgbClr val="ACFB85"/>
                </a:solidFill>
              </a:rPr>
              <a:t>Western advisors</a:t>
            </a:r>
          </a:p>
          <a:p>
            <a:pPr marL="514350" indent="-514350">
              <a:buNone/>
            </a:pPr>
            <a:r>
              <a:rPr lang="en-US" dirty="0" smtClean="0"/>
              <a:t>to help w/military, industry,</a:t>
            </a:r>
          </a:p>
          <a:p>
            <a:pPr marL="514350" indent="-514350">
              <a:buNone/>
            </a:pPr>
            <a:r>
              <a:rPr lang="en-US" dirty="0" smtClean="0"/>
              <a:t>government and banking</a:t>
            </a:r>
          </a:p>
          <a:p>
            <a:pPr marL="514350" indent="-514350">
              <a:buNone/>
            </a:pPr>
            <a:r>
              <a:rPr lang="en-US" dirty="0" smtClean="0"/>
              <a:t>             systems</a:t>
            </a:r>
          </a:p>
          <a:p>
            <a:pPr marL="514350" indent="-514350">
              <a:buNone/>
            </a:pPr>
            <a:endParaRPr lang="en-US" dirty="0"/>
          </a:p>
        </p:txBody>
      </p:sp>
      <p:pic>
        <p:nvPicPr>
          <p:cNvPr id="4" name="Picture 6" descr="E:\historypictures_review\nonEuro_World_Hist\PICTURES_NONEU_WH\WHN08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4648200" y="3261360"/>
            <a:ext cx="4495800" cy="3596640"/>
          </a:xfrm>
          <a:prstGeom prst="rect">
            <a:avLst/>
          </a:prstGeo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4371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JAPAN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876800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Supported &amp; protected new industries</a:t>
            </a:r>
          </a:p>
          <a:p>
            <a:pPr>
              <a:buNone/>
            </a:pPr>
            <a:r>
              <a:rPr lang="en-US" dirty="0" smtClean="0"/>
              <a:t>(</a:t>
            </a:r>
            <a:r>
              <a:rPr lang="en-US" dirty="0" smtClean="0">
                <a:solidFill>
                  <a:srgbClr val="FF6D6D"/>
                </a:solidFill>
              </a:rPr>
              <a:t>zaibatsu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= government supported family owned businesses;   example – Mitsubishi)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rgbClr val="FFFF00"/>
                </a:solidFill>
              </a:rPr>
              <a:t>Japan </a:t>
            </a:r>
            <a:r>
              <a:rPr lang="en-US" dirty="0" smtClean="0"/>
              <a:t>= </a:t>
            </a:r>
            <a:r>
              <a:rPr lang="en-US" dirty="0" smtClean="0">
                <a:solidFill>
                  <a:srgbClr val="FFFF00"/>
                </a:solidFill>
              </a:rPr>
              <a:t>1</a:t>
            </a:r>
            <a:r>
              <a:rPr lang="en-US" baseline="30000" dirty="0" smtClean="0">
                <a:solidFill>
                  <a:srgbClr val="FFFF00"/>
                </a:solidFill>
              </a:rPr>
              <a:t>st</a:t>
            </a:r>
            <a:r>
              <a:rPr lang="en-US" dirty="0" smtClean="0">
                <a:solidFill>
                  <a:srgbClr val="FFFF00"/>
                </a:solidFill>
              </a:rPr>
              <a:t> Asian country to industrialize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 descr="meiji-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505200"/>
            <a:ext cx="4495800" cy="3352801"/>
          </a:xfrm>
          <a:prstGeom prst="rect">
            <a:avLst/>
          </a:prstGeom>
          <a:noFill/>
        </p:spPr>
      </p:pic>
      <p:pic>
        <p:nvPicPr>
          <p:cNvPr id="5" name="Picture 2050" descr="E:\historypictures_review\nonEuro_World_Hist\PICTURES_NONEU_WH\WHN09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3486150"/>
            <a:ext cx="4495800" cy="3371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74371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JAPAN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638800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rgbClr val="ACFB85"/>
                </a:solidFill>
              </a:rPr>
              <a:t>Japan</a:t>
            </a:r>
            <a:r>
              <a:rPr lang="en-US" dirty="0" smtClean="0"/>
              <a:t> becomes an imperialist power</a:t>
            </a:r>
          </a:p>
          <a:p>
            <a:pPr algn="ctr">
              <a:buNone/>
            </a:pPr>
            <a:r>
              <a:rPr lang="en-US" dirty="0" smtClean="0"/>
              <a:t>(need for resources, markets, respect &amp; prestige)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Expands into </a:t>
            </a:r>
            <a:r>
              <a:rPr lang="en-US" dirty="0" smtClean="0">
                <a:solidFill>
                  <a:srgbClr val="FFFF00"/>
                </a:solidFill>
              </a:rPr>
              <a:t>China</a:t>
            </a:r>
            <a:r>
              <a:rPr lang="en-US" dirty="0" smtClean="0"/>
              <a:t> (1890’s) &amp; defeats </a:t>
            </a:r>
            <a:r>
              <a:rPr lang="en-US" dirty="0" smtClean="0">
                <a:solidFill>
                  <a:srgbClr val="FF6D6D"/>
                </a:solidFill>
              </a:rPr>
              <a:t>Russia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(1904) to start its own empire (Taiwan, Korea &amp; Manchuria) </a:t>
            </a:r>
          </a:p>
          <a:p>
            <a:pPr>
              <a:buNone/>
            </a:pPr>
            <a:r>
              <a:rPr lang="en-US" sz="1600" dirty="0" smtClean="0">
                <a:solidFill>
                  <a:srgbClr val="000000"/>
                </a:solidFill>
                <a:cs typeface="Arial" pitchFamily="34" charset="0"/>
              </a:rPr>
              <a:t>                                                                                                            </a:t>
            </a:r>
          </a:p>
          <a:p>
            <a:pPr>
              <a:buNone/>
            </a:pPr>
            <a:r>
              <a:rPr lang="en-US" sz="1600" dirty="0" smtClean="0">
                <a:solidFill>
                  <a:srgbClr val="000000"/>
                </a:solidFill>
                <a:cs typeface="Arial" pitchFamily="34" charset="0"/>
              </a:rPr>
              <a:t>                                                                                                             </a:t>
            </a:r>
          </a:p>
          <a:p>
            <a:pPr>
              <a:buNone/>
            </a:pPr>
            <a:endParaRPr lang="en-US" sz="1600" dirty="0" smtClean="0">
              <a:solidFill>
                <a:srgbClr val="000000"/>
              </a:solidFill>
              <a:cs typeface="Arial" pitchFamily="34" charset="0"/>
            </a:endParaRPr>
          </a:p>
          <a:p>
            <a:pPr>
              <a:buNone/>
            </a:pPr>
            <a:endParaRPr lang="en-US" sz="1600" dirty="0" smtClean="0">
              <a:solidFill>
                <a:srgbClr val="000000"/>
              </a:solidFill>
              <a:cs typeface="Arial" pitchFamily="34" charset="0"/>
            </a:endParaRPr>
          </a:p>
          <a:p>
            <a:pPr algn="r">
              <a:buNone/>
            </a:pPr>
            <a:r>
              <a:rPr lang="en-US" sz="1600" dirty="0" smtClean="0">
                <a:solidFill>
                  <a:srgbClr val="000000"/>
                </a:solidFill>
                <a:cs typeface="Arial" pitchFamily="34" charset="0"/>
              </a:rPr>
              <a:t> </a:t>
            </a:r>
            <a:r>
              <a:rPr lang="en-US" sz="1600" dirty="0" smtClean="0">
                <a:cs typeface="Arial" pitchFamily="34" charset="0"/>
              </a:rPr>
              <a:t>A Japanese print depicting </a:t>
            </a:r>
          </a:p>
          <a:p>
            <a:pPr>
              <a:buNone/>
            </a:pPr>
            <a:r>
              <a:rPr lang="en-US" sz="1600" dirty="0" smtClean="0">
                <a:cs typeface="Arial" pitchFamily="34" charset="0"/>
              </a:rPr>
              <a:t>                                                                                                                Japan's naval victory in the </a:t>
            </a:r>
          </a:p>
          <a:p>
            <a:pPr>
              <a:buNone/>
            </a:pPr>
            <a:r>
              <a:rPr lang="en-US" sz="1600" dirty="0" smtClean="0">
                <a:cs typeface="Arial" pitchFamily="34" charset="0"/>
              </a:rPr>
              <a:t>                                                                                                                       Russo-Japanese War</a:t>
            </a:r>
          </a:p>
          <a:p>
            <a:pPr>
              <a:buFont typeface="Wingdings" pitchFamily="2" charset="2"/>
              <a:buChar char="Ø"/>
            </a:pPr>
            <a:endParaRPr lang="en-US" dirty="0"/>
          </a:p>
        </p:txBody>
      </p:sp>
      <p:pic>
        <p:nvPicPr>
          <p:cNvPr id="4" name="Picture 1026" descr="E:\historypictures_review\nonEuro_World_Hist\PICTURES_NONEU_WH\WHS1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2971800"/>
            <a:ext cx="5181600" cy="3886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Japan joins the “Club.”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40611"/>
            <a:ext cx="8382000" cy="4960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6751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CHINA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953000"/>
          </a:xfrm>
        </p:spPr>
        <p:txBody>
          <a:bodyPr/>
          <a:lstStyle/>
          <a:p>
            <a:pPr algn="ctr">
              <a:buFont typeface="Wingdings" pitchFamily="2" charset="2"/>
              <a:buChar char="Ø"/>
            </a:pPr>
            <a:r>
              <a:rPr lang="en-US" dirty="0" smtClean="0"/>
              <a:t>Once the most technologically advanced civilization, China experienced decline under the foreign</a:t>
            </a:r>
          </a:p>
          <a:p>
            <a:pPr algn="ctr">
              <a:buNone/>
            </a:pPr>
            <a:r>
              <a:rPr lang="en-US" dirty="0" smtClean="0">
                <a:solidFill>
                  <a:srgbClr val="92D050"/>
                </a:solidFill>
              </a:rPr>
              <a:t> </a:t>
            </a:r>
            <a:r>
              <a:rPr lang="en-US" dirty="0" smtClean="0">
                <a:solidFill>
                  <a:srgbClr val="ACFB85"/>
                </a:solidFill>
              </a:rPr>
              <a:t>Manchu (Qing) Dynasty  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Population decline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Poor agriculture</a:t>
            </a:r>
          </a:p>
          <a:p>
            <a:pPr>
              <a:buFont typeface="Arial" pitchFamily="34" charset="0"/>
              <a:buChar char="•"/>
            </a:pPr>
            <a:r>
              <a:rPr lang="en-US" dirty="0" err="1" smtClean="0"/>
              <a:t>Gov’t</a:t>
            </a:r>
            <a:r>
              <a:rPr lang="en-US" dirty="0" smtClean="0"/>
              <a:t> corruption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Military weakness</a:t>
            </a:r>
            <a:endParaRPr lang="en-US" dirty="0"/>
          </a:p>
        </p:txBody>
      </p:sp>
      <p:pic>
        <p:nvPicPr>
          <p:cNvPr id="4" name="Picture 5" descr="E:\historypictures_review\nonEuro_World_Hist\PICTURES_NONEU_WH\WHS03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33800" y="2800350"/>
            <a:ext cx="5410200" cy="40576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6751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CHINA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953000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en-US" dirty="0" smtClean="0"/>
              <a:t>European imperialists demand trading rights to gain access to China’s </a:t>
            </a:r>
            <a:r>
              <a:rPr lang="en-US" dirty="0" smtClean="0">
                <a:solidFill>
                  <a:srgbClr val="FFFF00"/>
                </a:solidFill>
              </a:rPr>
              <a:t>markets &amp; goods (tea &amp; silk)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rgbClr val="FFC000"/>
                </a:solidFill>
              </a:rPr>
              <a:t>Canton System: </a:t>
            </a:r>
            <a:r>
              <a:rPr lang="en-US" dirty="0" smtClean="0"/>
              <a:t>Chinese control &amp; tariffs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By 1770’s, British demand for things like tea exceeds Chinese desire for British goods, so British begin selling </a:t>
            </a:r>
            <a:r>
              <a:rPr lang="en-US" dirty="0" smtClean="0">
                <a:solidFill>
                  <a:srgbClr val="ACFB85"/>
                </a:solidFill>
              </a:rPr>
              <a:t>opium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(from India)</a:t>
            </a:r>
          </a:p>
          <a:p>
            <a:pPr>
              <a:buFont typeface="Wingdings" pitchFamily="2" charset="2"/>
              <a:buChar char="Ø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This led to widespread </a:t>
            </a:r>
          </a:p>
          <a:p>
            <a:pPr>
              <a:buNone/>
            </a:pPr>
            <a:r>
              <a:rPr lang="en-US" dirty="0" smtClean="0"/>
              <a:t>addiction problems, </a:t>
            </a:r>
          </a:p>
          <a:p>
            <a:pPr>
              <a:buNone/>
            </a:pPr>
            <a:r>
              <a:rPr lang="en-US" dirty="0" smtClean="0"/>
              <a:t>objections from the Chinese</a:t>
            </a:r>
          </a:p>
          <a:p>
            <a:pPr>
              <a:buNone/>
            </a:pPr>
            <a:r>
              <a:rPr lang="en-US" dirty="0" smtClean="0"/>
              <a:t>government &amp; eventually</a:t>
            </a:r>
          </a:p>
          <a:p>
            <a:pPr>
              <a:buNone/>
            </a:pPr>
            <a:r>
              <a:rPr lang="en-US" dirty="0" smtClean="0"/>
              <a:t>war.</a:t>
            </a:r>
          </a:p>
          <a:p>
            <a:pPr>
              <a:buNone/>
            </a:pPr>
            <a:endParaRPr lang="en-US" dirty="0" smtClean="0"/>
          </a:p>
        </p:txBody>
      </p:sp>
      <p:pic>
        <p:nvPicPr>
          <p:cNvPr id="4" name="Picture 1030" descr="E:\historypictures_review\nonEuro_World_Hist\PICTURES_NONEU_WH\WHS03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4800600" y="3600450"/>
            <a:ext cx="4343400" cy="3257550"/>
          </a:xfrm>
          <a:prstGeom prst="rect">
            <a:avLst/>
          </a:prstGeo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4371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CHINA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953000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rgbClr val="ACFB85"/>
                </a:solidFill>
              </a:rPr>
              <a:t>Opium Wars </a:t>
            </a:r>
            <a:r>
              <a:rPr lang="en-US" dirty="0" smtClean="0"/>
              <a:t>(1839-42) vs. </a:t>
            </a:r>
            <a:r>
              <a:rPr lang="en-US" dirty="0" smtClean="0">
                <a:solidFill>
                  <a:srgbClr val="FF6D6D"/>
                </a:solidFill>
              </a:rPr>
              <a:t>Great Britain: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Britain’s powerful navy &amp; modernized army won easily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rgbClr val="FFFF00"/>
                </a:solidFill>
              </a:rPr>
              <a:t>Unequal Treaties </a:t>
            </a:r>
            <a:r>
              <a:rPr lang="en-US" dirty="0" smtClean="0"/>
              <a:t>granted Britain special concessions, including control, of trade in certain cities &amp; </a:t>
            </a:r>
            <a:r>
              <a:rPr lang="en-US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extraterritoriality </a:t>
            </a:r>
            <a:r>
              <a:rPr lang="en-US" dirty="0" smtClean="0"/>
              <a:t>for its citizens.  Also gets </a:t>
            </a:r>
            <a:r>
              <a:rPr lang="en-US" dirty="0" smtClean="0">
                <a:solidFill>
                  <a:srgbClr val="FFC000"/>
                </a:solidFill>
              </a:rPr>
              <a:t>Hong Kong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                                                             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                                                              - </a:t>
            </a:r>
            <a:r>
              <a:rPr lang="en-US" sz="2000" b="1" dirty="0" smtClean="0">
                <a:solidFill>
                  <a:srgbClr val="FFFF00"/>
                </a:solidFill>
              </a:rPr>
              <a:t>The British navy </a:t>
            </a:r>
          </a:p>
          <a:p>
            <a:pPr>
              <a:buFont typeface="Arial" pitchFamily="34" charset="0"/>
              <a:buChar char="•"/>
            </a:pPr>
            <a:r>
              <a:rPr lang="en-US" sz="2000" b="1" dirty="0" smtClean="0">
                <a:solidFill>
                  <a:srgbClr val="FFFF00"/>
                </a:solidFill>
              </a:rPr>
              <a:t>                                                                                    attacks a Chinese port</a:t>
            </a:r>
            <a:endParaRPr lang="en-US" b="1" dirty="0" smtClean="0">
              <a:solidFill>
                <a:srgbClr val="FFFF00"/>
              </a:solidFill>
            </a:endParaRP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endParaRPr lang="en-US" dirty="0"/>
          </a:p>
        </p:txBody>
      </p:sp>
      <p:pic>
        <p:nvPicPr>
          <p:cNvPr id="4" name="Picture 2" descr="E:\historypictures_review\nonEuro_World_Hist\PICTURES_NONEU_WH\WHS04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3643918"/>
            <a:ext cx="4953000" cy="30055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19912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The “New” Imperialism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876800"/>
          </a:xfrm>
        </p:spPr>
        <p:txBody>
          <a:bodyPr>
            <a:normAutofit fontScale="77500" lnSpcReduction="20000"/>
          </a:bodyPr>
          <a:lstStyle/>
          <a:p>
            <a:pPr marL="514350" indent="-514350">
              <a:buNone/>
            </a:pPr>
            <a:r>
              <a:rPr lang="en-US" sz="3200" dirty="0" smtClean="0">
                <a:solidFill>
                  <a:srgbClr val="FFFF00"/>
                </a:solidFill>
              </a:rPr>
              <a:t>Imperialism</a:t>
            </a:r>
            <a:r>
              <a:rPr lang="en-US" sz="3200" dirty="0" smtClean="0"/>
              <a:t> = “empire building”; control by one nation over another weaker nation or area.</a:t>
            </a:r>
          </a:p>
          <a:p>
            <a:pPr marL="514350" indent="-514350">
              <a:buNone/>
            </a:pPr>
            <a:r>
              <a:rPr lang="en-US" sz="3200" dirty="0" smtClean="0"/>
              <a:t> </a:t>
            </a:r>
          </a:p>
          <a:p>
            <a:pPr marL="514350" indent="-514350">
              <a:buNone/>
            </a:pPr>
            <a:r>
              <a:rPr lang="en-US" sz="3200" dirty="0" smtClean="0"/>
              <a:t>1.  </a:t>
            </a:r>
            <a:r>
              <a:rPr lang="en-US" sz="3200" u="sng" dirty="0" smtClean="0">
                <a:solidFill>
                  <a:srgbClr val="FF6D6D"/>
                </a:solidFill>
              </a:rPr>
              <a:t>“Old” Imperialism </a:t>
            </a:r>
            <a:r>
              <a:rPr lang="en-US" sz="3200" dirty="0" smtClean="0"/>
              <a:t>(1400’s-1700’s)</a:t>
            </a:r>
          </a:p>
          <a:p>
            <a:pPr marL="514350" indent="-514350">
              <a:buFont typeface="Wingdings" pitchFamily="2" charset="2"/>
              <a:buChar char="§"/>
            </a:pPr>
            <a:r>
              <a:rPr lang="en-US" sz="3200" dirty="0" smtClean="0"/>
              <a:t>Motivated by trade; “mercantilism”</a:t>
            </a:r>
          </a:p>
          <a:p>
            <a:pPr marL="514350" indent="-514350">
              <a:buFont typeface="Wingdings" pitchFamily="2" charset="2"/>
              <a:buChar char="§"/>
            </a:pPr>
            <a:r>
              <a:rPr lang="en-US" sz="3200" dirty="0" smtClean="0"/>
              <a:t>By 17oo’s many colonies were liabilities</a:t>
            </a:r>
          </a:p>
          <a:p>
            <a:pPr marL="514350" indent="-514350">
              <a:buNone/>
            </a:pPr>
            <a:endParaRPr lang="en-US" sz="3200" dirty="0" smtClean="0"/>
          </a:p>
          <a:p>
            <a:pPr marL="514350" indent="-514350">
              <a:buAutoNum type="arabicPeriod" startAt="2"/>
            </a:pPr>
            <a:r>
              <a:rPr lang="en-US" sz="3200" u="sng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“New” Imperialism</a:t>
            </a:r>
            <a:r>
              <a:rPr lang="en-US" sz="32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 </a:t>
            </a:r>
            <a:r>
              <a:rPr lang="en-US" sz="3200" dirty="0" smtClean="0"/>
              <a:t>(1800’s-1914)</a:t>
            </a:r>
          </a:p>
          <a:p>
            <a:pPr marL="514350" indent="-514350">
              <a:buNone/>
            </a:pPr>
            <a:r>
              <a:rPr lang="en-US" sz="3200" dirty="0" smtClean="0">
                <a:solidFill>
                  <a:srgbClr val="00B050"/>
                </a:solidFill>
              </a:rPr>
              <a:t>a)</a:t>
            </a:r>
            <a:r>
              <a:rPr lang="en-US" sz="3200" dirty="0" smtClean="0"/>
              <a:t> </a:t>
            </a:r>
            <a:r>
              <a:rPr lang="en-US" sz="3200" dirty="0" smtClean="0">
                <a:solidFill>
                  <a:srgbClr val="ACFB85"/>
                </a:solidFill>
              </a:rPr>
              <a:t>Economic Reasons</a:t>
            </a:r>
          </a:p>
          <a:p>
            <a:pPr marL="514350" indent="-514350"/>
            <a:r>
              <a:rPr lang="en-US" sz="3200" dirty="0" smtClean="0">
                <a:solidFill>
                  <a:srgbClr val="FF6D6D"/>
                </a:solidFill>
              </a:rPr>
              <a:t>Industrialization </a:t>
            </a:r>
            <a:r>
              <a:rPr lang="en-US" sz="3200" dirty="0" smtClean="0"/>
              <a:t>= need for raw materials,</a:t>
            </a:r>
          </a:p>
          <a:p>
            <a:pPr marL="514350" indent="-514350">
              <a:buNone/>
            </a:pPr>
            <a:r>
              <a:rPr lang="en-US" sz="3200" dirty="0" smtClean="0"/>
              <a:t>     new markets and investment in colonial development (self-sufficiency &amp; favorable balance of trade)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0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1511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CHINA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105400"/>
          </a:xfrm>
        </p:spPr>
        <p:txBody>
          <a:bodyPr>
            <a:normAutofit lnSpcReduction="10000"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algn="ctr">
              <a:buNone/>
            </a:pPr>
            <a:endParaRPr lang="en-US" sz="2000" dirty="0" smtClean="0"/>
          </a:p>
          <a:p>
            <a:pPr algn="ctr">
              <a:buNone/>
            </a:pPr>
            <a:r>
              <a:rPr lang="en-US" sz="2000" b="1" dirty="0" smtClean="0">
                <a:solidFill>
                  <a:srgbClr val="FFC000"/>
                </a:solidFill>
              </a:rPr>
              <a:t>The British navy demolishes Chinese “junks.”</a:t>
            </a:r>
            <a:endParaRPr lang="en-US" sz="2000" b="1" dirty="0">
              <a:solidFill>
                <a:srgbClr val="FFC000"/>
              </a:solidFill>
            </a:endParaRPr>
          </a:p>
        </p:txBody>
      </p:sp>
      <p:pic>
        <p:nvPicPr>
          <p:cNvPr id="6" name="Picture 4" descr="F:\Faculty\Smith\visual\imperialism\opium 184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1143000"/>
            <a:ext cx="7210926" cy="4724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9131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CHINA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029200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dirty="0" smtClean="0"/>
              <a:t>Other nations soon “request” similar arrangements creating </a:t>
            </a:r>
            <a:r>
              <a:rPr lang="en-US" dirty="0" smtClean="0">
                <a:solidFill>
                  <a:srgbClr val="ACFB85"/>
                </a:solidFill>
              </a:rPr>
              <a:t>“spheres of influence”: </a:t>
            </a:r>
            <a:r>
              <a:rPr lang="en-US" dirty="0" smtClean="0">
                <a:solidFill>
                  <a:srgbClr val="FF6D6D"/>
                </a:solidFill>
              </a:rPr>
              <a:t> </a:t>
            </a:r>
            <a:r>
              <a:rPr lang="en-US" dirty="0" smtClean="0"/>
              <a:t>an area dominated by an imperialist power who has economic &amp; political privileges as well as the right to protect their interests.</a:t>
            </a:r>
          </a:p>
          <a:p>
            <a:pPr>
              <a:buFont typeface="Wingdings" pitchFamily="2" charset="2"/>
              <a:buChar char="Ø"/>
            </a:pPr>
            <a:endParaRPr lang="en-US" dirty="0" smtClean="0"/>
          </a:p>
          <a:p>
            <a:pPr>
              <a:buFont typeface="Wingdings" pitchFamily="2" charset="2"/>
              <a:buChar char="Ø"/>
            </a:pPr>
            <a:endParaRPr lang="en-US" dirty="0" smtClean="0"/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China became a valuable market for many imperialist powers.  To get to China &amp; the East, many of them will establish </a:t>
            </a:r>
            <a:r>
              <a:rPr lang="en-US" dirty="0" smtClean="0">
                <a:solidFill>
                  <a:srgbClr val="FFFF00"/>
                </a:solidFill>
              </a:rPr>
              <a:t>coaling stations &amp; naval bases </a:t>
            </a:r>
            <a:r>
              <a:rPr lang="en-US" dirty="0" smtClean="0"/>
              <a:t>on various </a:t>
            </a:r>
            <a:r>
              <a:rPr lang="en-US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Pacific islands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9131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CHINA</a:t>
            </a:r>
            <a:endParaRPr lang="en-US" dirty="0"/>
          </a:p>
        </p:txBody>
      </p:sp>
      <p:pic>
        <p:nvPicPr>
          <p:cNvPr id="4" name="Picture 1026" descr="E:\historypictures_review\nonEuro_World_Hist\PICTURES_NONEU_WH\WHS10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219200"/>
            <a:ext cx="8686800" cy="5638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6751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CHINA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029200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United States </a:t>
            </a:r>
            <a:r>
              <a:rPr lang="en-US" dirty="0" smtClean="0"/>
              <a:t>and the </a:t>
            </a:r>
            <a:r>
              <a:rPr lang="en-US" dirty="0" smtClean="0">
                <a:solidFill>
                  <a:srgbClr val="ACFB85"/>
                </a:solidFill>
              </a:rPr>
              <a:t>Open Door Policy (1899)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Formulated by Secretary of State John Hay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all nations should have </a:t>
            </a:r>
            <a:r>
              <a:rPr lang="en-US" dirty="0" smtClean="0">
                <a:solidFill>
                  <a:srgbClr val="FF6D6D"/>
                </a:solidFill>
              </a:rPr>
              <a:t>equal trading rights </a:t>
            </a:r>
            <a:r>
              <a:rPr lang="en-US" dirty="0" smtClean="0"/>
              <a:t>in China</a:t>
            </a:r>
          </a:p>
          <a:p>
            <a:pPr>
              <a:buNone/>
            </a:pPr>
            <a:r>
              <a:rPr lang="en-US" dirty="0" smtClean="0"/>
              <a:t>(US had no “sphere”)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to protect China’s</a:t>
            </a:r>
          </a:p>
          <a:p>
            <a:pPr>
              <a:buNone/>
            </a:pPr>
            <a:r>
              <a:rPr lang="en-US" dirty="0" smtClean="0"/>
              <a:t>    territorial integrity</a:t>
            </a:r>
          </a:p>
          <a:p>
            <a:pPr>
              <a:buNone/>
            </a:pPr>
            <a:r>
              <a:rPr lang="en-US" dirty="0" smtClean="0"/>
              <a:t>     (no partitioning)</a:t>
            </a:r>
            <a:endParaRPr lang="en-US" dirty="0"/>
          </a:p>
        </p:txBody>
      </p:sp>
      <p:pic>
        <p:nvPicPr>
          <p:cNvPr id="4" name="Picture 18" descr="E:\historypictures_review\nonEuro_World_Hist\PICTURES_NONEU_WH\WHS1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33800" y="2667000"/>
            <a:ext cx="5410200" cy="4191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6751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CHINA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029200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en-US" dirty="0" smtClean="0"/>
              <a:t>Many Chinese people deeply resent exploitation at the hands of foreigners, including Manchu dynasty for not handling it.   Rebellions materialize.</a:t>
            </a:r>
          </a:p>
          <a:p>
            <a:pPr>
              <a:buFont typeface="Wingdings" pitchFamily="2" charset="2"/>
              <a:buChar char="Ø"/>
            </a:pPr>
            <a:endParaRPr lang="en-US" dirty="0" smtClean="0"/>
          </a:p>
          <a:p>
            <a:pPr>
              <a:buFont typeface="Wingdings" pitchFamily="2" charset="2"/>
              <a:buChar char="Ø"/>
            </a:pPr>
            <a:r>
              <a:rPr lang="en-US" b="1" u="sng" dirty="0" smtClean="0">
                <a:solidFill>
                  <a:srgbClr val="FFFF00"/>
                </a:solidFill>
              </a:rPr>
              <a:t>Boxer Rebellion </a:t>
            </a:r>
            <a:r>
              <a:rPr lang="en-US" b="1" dirty="0" smtClean="0">
                <a:solidFill>
                  <a:srgbClr val="FFFF00"/>
                </a:solidFill>
              </a:rPr>
              <a:t>(1900)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Society of the Righteous &amp; Harmonious Fist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attacked missionaries, government</a:t>
            </a:r>
          </a:p>
          <a:p>
            <a:pPr>
              <a:buNone/>
            </a:pPr>
            <a:r>
              <a:rPr lang="en-US" dirty="0" smtClean="0"/>
              <a:t>officials, Chinese Christians and </a:t>
            </a:r>
          </a:p>
          <a:p>
            <a:pPr>
              <a:buNone/>
            </a:pPr>
            <a:r>
              <a:rPr lang="en-US" dirty="0" smtClean="0"/>
              <a:t>foreigners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sz="2200" dirty="0" smtClean="0"/>
              <a:t>  </a:t>
            </a:r>
            <a:r>
              <a:rPr lang="en-US" sz="2200" b="1" dirty="0" smtClean="0">
                <a:solidFill>
                  <a:srgbClr val="ACFB85"/>
                </a:solidFill>
              </a:rPr>
              <a:t>Boxers attack &amp; murder a German ambassador --</a:t>
            </a:r>
            <a:endParaRPr lang="en-US" sz="2200" b="1" dirty="0">
              <a:solidFill>
                <a:srgbClr val="ACFB85"/>
              </a:solidFill>
            </a:endParaRPr>
          </a:p>
        </p:txBody>
      </p:sp>
      <p:pic>
        <p:nvPicPr>
          <p:cNvPr id="4" name="Picture 4" descr="F:\Faculty\Smith\visual\imperialism\boxer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8400" y="3496096"/>
            <a:ext cx="2895600" cy="33619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4371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CHINA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371600"/>
            <a:ext cx="8229600" cy="5181600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dirty="0" smtClean="0"/>
              <a:t>Rebellion eventually put down by an </a:t>
            </a:r>
            <a:r>
              <a:rPr lang="en-US" dirty="0" smtClean="0">
                <a:solidFill>
                  <a:srgbClr val="FFC000"/>
                </a:solidFill>
              </a:rPr>
              <a:t>international army </a:t>
            </a:r>
            <a:r>
              <a:rPr lang="en-US" dirty="0" smtClean="0"/>
              <a:t>of imperialist forces protecting their interests.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4" name="Picture 1038" descr="E:\historypictures_review\nonEuro_World_Hist\PICTURES_NONEU_WH\WHS1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81400" y="2514600"/>
            <a:ext cx="5410200" cy="405765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762000" y="4648200"/>
            <a:ext cx="25506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                                       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28600" y="3200400"/>
            <a:ext cx="315253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FF00"/>
                </a:solidFill>
              </a:rPr>
              <a:t>American, Japanese &amp;</a:t>
            </a:r>
          </a:p>
          <a:p>
            <a:pPr algn="ctr">
              <a:buNone/>
            </a:pPr>
            <a:r>
              <a:rPr lang="en-US" sz="2000" b="1" dirty="0" smtClean="0">
                <a:solidFill>
                  <a:srgbClr val="FFFF00"/>
                </a:solidFill>
              </a:rPr>
              <a:t>European troops storm a</a:t>
            </a:r>
          </a:p>
          <a:p>
            <a:pPr algn="ctr">
              <a:buNone/>
            </a:pPr>
            <a:r>
              <a:rPr lang="en-US" sz="2000" b="1" dirty="0" smtClean="0">
                <a:solidFill>
                  <a:srgbClr val="FFFF00"/>
                </a:solidFill>
              </a:rPr>
              <a:t>Boxer stronghold in</a:t>
            </a:r>
          </a:p>
          <a:p>
            <a:pPr algn="ctr">
              <a:buNone/>
            </a:pPr>
            <a:r>
              <a:rPr lang="en-US" sz="2000" b="1" dirty="0" smtClean="0">
                <a:solidFill>
                  <a:srgbClr val="FFFF00"/>
                </a:solidFill>
              </a:rPr>
              <a:t>Beijing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6751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CHINA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029200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dirty="0" smtClean="0"/>
              <a:t>China was forced to pay for any damages incurred by the Europeans during the rebellion and allow foreign troops to remain in Beijing (China’s capital).</a:t>
            </a:r>
          </a:p>
          <a:p>
            <a:pPr>
              <a:buFont typeface="Wingdings" pitchFamily="2" charset="2"/>
              <a:buChar char="Ø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sz="2000" b="1" dirty="0" smtClean="0">
                <a:solidFill>
                  <a:srgbClr val="FFFF00"/>
                </a:solidFill>
              </a:rPr>
              <a:t>The execution of </a:t>
            </a:r>
          </a:p>
          <a:p>
            <a:pPr>
              <a:buNone/>
            </a:pPr>
            <a:r>
              <a:rPr lang="en-US" sz="2000" b="1" dirty="0" smtClean="0">
                <a:solidFill>
                  <a:srgbClr val="FFFF00"/>
                </a:solidFill>
              </a:rPr>
              <a:t>       some Boxers. </a:t>
            </a:r>
          </a:p>
          <a:p>
            <a:pPr>
              <a:buFont typeface="Wingdings" pitchFamily="2" charset="2"/>
              <a:buChar char="Ø"/>
            </a:pPr>
            <a:endParaRPr lang="en-US" dirty="0"/>
          </a:p>
        </p:txBody>
      </p:sp>
      <p:pic>
        <p:nvPicPr>
          <p:cNvPr id="4" name="Picture 4" descr="F:\Faculty\Smith\visual\imperialism\boxer rebellion - rebels 19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71800" y="2672254"/>
            <a:ext cx="6172200" cy="41857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91312"/>
          </a:xfrm>
        </p:spPr>
        <p:txBody>
          <a:bodyPr>
            <a:normAutofit/>
          </a:bodyPr>
          <a:lstStyle/>
          <a:p>
            <a:pPr algn="ctr"/>
            <a:r>
              <a:rPr lang="en-US" sz="2800" dirty="0" smtClean="0"/>
              <a:t>How does this cartoon depict imperialism in China?</a:t>
            </a:r>
            <a:endParaRPr lang="en-US" sz="2800" dirty="0"/>
          </a:p>
        </p:txBody>
      </p:sp>
      <p:pic>
        <p:nvPicPr>
          <p:cNvPr id="4" name="Picture 4" descr="F:\Faculty\Smith\visual\imperialism\chinese cake 1898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90800" y="1268976"/>
            <a:ext cx="4038600" cy="55890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830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48161" y="0"/>
            <a:ext cx="919216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6781800" y="4419600"/>
            <a:ext cx="838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 </a:t>
            </a:r>
            <a:r>
              <a:rPr lang="en-US" sz="1200" dirty="0" smtClean="0"/>
              <a:t>Italy</a:t>
            </a:r>
            <a:endParaRPr lang="en-US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3352800" y="2133600"/>
            <a:ext cx="471604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700" b="1" dirty="0" smtClean="0">
                <a:solidFill>
                  <a:schemeClr val="bg1"/>
                </a:solidFill>
              </a:rPr>
              <a:t>France</a:t>
            </a:r>
            <a:endParaRPr lang="en-US" sz="7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“A Fair Field and No Favor!”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33600" y="-11927"/>
            <a:ext cx="4876800" cy="68699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4371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rgbClr val="FFFF00"/>
                </a:solidFill>
              </a:rPr>
              <a:t>Belgian Congo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85800"/>
            <a:ext cx="9144000" cy="61722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dirty="0" smtClean="0"/>
              <a:t>A colony initially controlled by </a:t>
            </a:r>
            <a:r>
              <a:rPr lang="en-US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King Leopold II of Belgium</a:t>
            </a:r>
            <a:r>
              <a:rPr lang="en-US" dirty="0" smtClean="0"/>
              <a:t>, who exploited the natives &amp; the resources (</a:t>
            </a:r>
            <a:r>
              <a:rPr lang="en-US" b="1" dirty="0" smtClean="0">
                <a:solidFill>
                  <a:srgbClr val="FFC000"/>
                </a:solidFill>
              </a:rPr>
              <a:t>rubber &amp; ivory</a:t>
            </a:r>
            <a:r>
              <a:rPr lang="en-US" dirty="0" smtClean="0"/>
              <a:t>)</a:t>
            </a:r>
          </a:p>
          <a:p>
            <a:pPr>
              <a:buNone/>
            </a:pPr>
            <a:r>
              <a:rPr lang="en-US" dirty="0" smtClean="0"/>
              <a:t>   Belgian government eventually was forced to administer here.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4" name="Picture 4" descr="F:\Faculty\Smith\visual\imperialism\con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2034869"/>
            <a:ext cx="4648200" cy="48231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334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Effects/Impact of Imperialism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33400"/>
            <a:ext cx="9144000" cy="63246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0" y="609600"/>
            <a:ext cx="4419600" cy="2819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u="sng" dirty="0" smtClean="0"/>
              <a:t>POLITICAL</a:t>
            </a:r>
          </a:p>
          <a:p>
            <a:pPr algn="ctr">
              <a:buFont typeface="Arial" pitchFamily="34" charset="0"/>
              <a:buChar char="•"/>
            </a:pPr>
            <a:r>
              <a:rPr lang="en-US" b="1" dirty="0" smtClean="0"/>
              <a:t>Introduced new ideas of democracy &amp; nationalism to non-West</a:t>
            </a:r>
          </a:p>
          <a:p>
            <a:pPr algn="ctr">
              <a:buFont typeface="Arial" pitchFamily="34" charset="0"/>
              <a:buChar char="•"/>
            </a:pPr>
            <a:r>
              <a:rPr lang="en-US" b="1" dirty="0" smtClean="0"/>
              <a:t>Ended civil war &amp; brought  order &amp; stability to some</a:t>
            </a:r>
          </a:p>
          <a:p>
            <a:pPr algn="ctr">
              <a:buFont typeface="Arial" pitchFamily="34" charset="0"/>
              <a:buChar char="•"/>
            </a:pPr>
            <a:r>
              <a:rPr lang="en-US" b="1" dirty="0" smtClean="0"/>
              <a:t>Colonial competition &amp; rivalry = war</a:t>
            </a:r>
          </a:p>
          <a:p>
            <a:pPr algn="ctr">
              <a:buFont typeface="Arial" pitchFamily="34" charset="0"/>
              <a:buChar char="•"/>
            </a:pPr>
            <a:r>
              <a:rPr lang="en-US" b="1" dirty="0" smtClean="0"/>
              <a:t>Colonial powers had trouble controlling &amp; protecting </a:t>
            </a:r>
          </a:p>
          <a:p>
            <a:pPr algn="ctr"/>
            <a:r>
              <a:rPr lang="en-US" b="1" dirty="0" smtClean="0"/>
              <a:t>vast lands</a:t>
            </a:r>
          </a:p>
          <a:p>
            <a:pPr algn="ctr"/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4572000" y="533400"/>
            <a:ext cx="4572000" cy="28956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u="sng" dirty="0" smtClean="0">
                <a:solidFill>
                  <a:srgbClr val="FF0000"/>
                </a:solidFill>
              </a:rPr>
              <a:t>ECONOMIC</a:t>
            </a:r>
          </a:p>
          <a:p>
            <a:pPr algn="ctr">
              <a:buFont typeface="Arial" pitchFamily="34" charset="0"/>
              <a:buChar char="•"/>
            </a:pPr>
            <a:r>
              <a:rPr lang="en-US" b="1" dirty="0" smtClean="0">
                <a:solidFill>
                  <a:srgbClr val="FF0000"/>
                </a:solidFill>
              </a:rPr>
              <a:t>Non-West resources exploited</a:t>
            </a:r>
          </a:p>
          <a:p>
            <a:pPr algn="ctr">
              <a:buFont typeface="Arial" pitchFamily="34" charset="0"/>
              <a:buChar char="•"/>
            </a:pPr>
            <a:r>
              <a:rPr lang="en-US" b="1" dirty="0" smtClean="0">
                <a:solidFill>
                  <a:srgbClr val="FF0000"/>
                </a:solidFill>
              </a:rPr>
              <a:t>Native agriculture &amp; industries disrupted</a:t>
            </a:r>
          </a:p>
          <a:p>
            <a:pPr algn="ctr">
              <a:buFont typeface="Arial" pitchFamily="34" charset="0"/>
              <a:buChar char="•"/>
            </a:pPr>
            <a:r>
              <a:rPr lang="en-US" b="1" dirty="0" smtClean="0">
                <a:solidFill>
                  <a:srgbClr val="FF0000"/>
                </a:solidFill>
              </a:rPr>
              <a:t>Improved transportation &amp; communication</a:t>
            </a:r>
          </a:p>
          <a:p>
            <a:pPr algn="ctr"/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0" y="3581400"/>
            <a:ext cx="4419600" cy="32766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u="sng" dirty="0" smtClean="0">
                <a:solidFill>
                  <a:srgbClr val="7030A0"/>
                </a:solidFill>
              </a:rPr>
              <a:t>SOCIAL</a:t>
            </a:r>
          </a:p>
          <a:p>
            <a:pPr algn="ctr">
              <a:buFont typeface="Arial" pitchFamily="34" charset="0"/>
              <a:buChar char="•"/>
            </a:pPr>
            <a:r>
              <a:rPr lang="en-US" b="1" dirty="0" smtClean="0">
                <a:solidFill>
                  <a:srgbClr val="7030A0"/>
                </a:solidFill>
              </a:rPr>
              <a:t>Imperialists built schools &amp; hospitals</a:t>
            </a:r>
          </a:p>
          <a:p>
            <a:pPr algn="ctr">
              <a:buFont typeface="Arial" pitchFamily="34" charset="0"/>
              <a:buChar char="•"/>
            </a:pPr>
            <a:r>
              <a:rPr lang="en-US" b="1" dirty="0" smtClean="0">
                <a:solidFill>
                  <a:srgbClr val="7030A0"/>
                </a:solidFill>
              </a:rPr>
              <a:t>Introduction of more technology</a:t>
            </a:r>
          </a:p>
          <a:p>
            <a:pPr algn="ctr">
              <a:buFont typeface="Arial" pitchFamily="34" charset="0"/>
              <a:buChar char="•"/>
            </a:pPr>
            <a:r>
              <a:rPr lang="en-US" b="1" dirty="0" smtClean="0">
                <a:solidFill>
                  <a:srgbClr val="7030A0"/>
                </a:solidFill>
              </a:rPr>
              <a:t>Improved health care &amp; services</a:t>
            </a:r>
          </a:p>
          <a:p>
            <a:pPr algn="ctr">
              <a:buFont typeface="Arial" pitchFamily="34" charset="0"/>
              <a:buChar char="•"/>
            </a:pPr>
            <a:r>
              <a:rPr lang="en-US" b="1" dirty="0" smtClean="0">
                <a:solidFill>
                  <a:srgbClr val="7030A0"/>
                </a:solidFill>
              </a:rPr>
              <a:t>Native people exploited, mistreated, segregated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648200" y="3657600"/>
            <a:ext cx="4495800" cy="32004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u="sng" dirty="0" smtClean="0">
                <a:solidFill>
                  <a:srgbClr val="002060"/>
                </a:solidFill>
              </a:rPr>
              <a:t>CULTURAL</a:t>
            </a:r>
          </a:p>
          <a:p>
            <a:pPr algn="ctr">
              <a:buFont typeface="Arial" pitchFamily="34" charset="0"/>
              <a:buChar char="•"/>
            </a:pPr>
            <a:r>
              <a:rPr lang="en-US" b="1" dirty="0" smtClean="0">
                <a:solidFill>
                  <a:srgbClr val="002060"/>
                </a:solidFill>
              </a:rPr>
              <a:t>Traditional culture &amp; ways ignored / replaced </a:t>
            </a:r>
          </a:p>
          <a:p>
            <a:pPr algn="ctr">
              <a:buFont typeface="Arial" pitchFamily="34" charset="0"/>
              <a:buChar char="•"/>
            </a:pPr>
            <a:r>
              <a:rPr lang="en-US" b="1" dirty="0" smtClean="0">
                <a:solidFill>
                  <a:srgbClr val="002060"/>
                </a:solidFill>
              </a:rPr>
              <a:t>“White Man’s Burden”</a:t>
            </a:r>
          </a:p>
          <a:p>
            <a:pPr algn="ctr"/>
            <a:r>
              <a:rPr lang="en-US" b="1" dirty="0" smtClean="0">
                <a:solidFill>
                  <a:srgbClr val="002060"/>
                </a:solidFill>
              </a:rPr>
              <a:t>(paternalism, assimilation)</a:t>
            </a:r>
          </a:p>
          <a:p>
            <a:pPr algn="ctr"/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3352800" y="2743200"/>
            <a:ext cx="2209800" cy="1676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By 1914 – 85% 0f the world controlled by imperialists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38912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 smtClean="0">
                <a:solidFill>
                  <a:srgbClr val="FFFF00"/>
                </a:solidFill>
              </a:rPr>
              <a:t>EFFECTS/IMPACT OF IMPERIALISM</a:t>
            </a:r>
            <a:endParaRPr lang="en-US" sz="3200" b="1" dirty="0">
              <a:solidFill>
                <a:srgbClr val="FFFF00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457200" y="533400"/>
            <a:ext cx="4038600" cy="5821525"/>
          </a:xfrm>
        </p:spPr>
        <p:txBody>
          <a:bodyPr/>
          <a:lstStyle/>
          <a:p>
            <a:pPr algn="ctr">
              <a:buNone/>
            </a:pPr>
            <a:r>
              <a:rPr lang="en-US" b="1" u="sng" dirty="0" smtClean="0">
                <a:solidFill>
                  <a:srgbClr val="ACFB85"/>
                </a:solidFill>
              </a:rPr>
              <a:t>Positive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Improved transportation communication, technology &amp; health care</a:t>
            </a:r>
          </a:p>
          <a:p>
            <a:pPr>
              <a:buNone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Built schools &amp; hospitals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Ideas of democracy &amp; nationalism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Political order &amp; stability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4648200" y="533400"/>
            <a:ext cx="4038600" cy="6324600"/>
          </a:xfrm>
        </p:spPr>
        <p:txBody>
          <a:bodyPr/>
          <a:lstStyle/>
          <a:p>
            <a:pPr algn="ctr">
              <a:buNone/>
            </a:pPr>
            <a:r>
              <a:rPr lang="en-US" b="1" u="sng" dirty="0" smtClean="0">
                <a:solidFill>
                  <a:srgbClr val="FF6D6D"/>
                </a:solidFill>
              </a:rPr>
              <a:t>Negative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Rivalry &amp; competition = warfare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Native people lost independence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Resources exploited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Natives exploited, &amp; treated w/brutality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Traditional culture ignored at expense of Western culture &amp; ways through education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Native agriculture &amp; industry disrupted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28651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181600"/>
          </a:xfrm>
        </p:spPr>
        <p:txBody>
          <a:bodyPr/>
          <a:lstStyle/>
          <a:p>
            <a:r>
              <a:rPr lang="en-US" dirty="0" smtClean="0"/>
              <a:t>Colonial Powers had problems with controlling, protecting &amp; governing vast empires…example: </a:t>
            </a:r>
          </a:p>
          <a:p>
            <a:pPr algn="ctr">
              <a:buNone/>
            </a:pPr>
            <a:r>
              <a:rPr lang="en-US" dirty="0" smtClean="0"/>
              <a:t>British Empire</a:t>
            </a:r>
          </a:p>
          <a:p>
            <a:pPr algn="ctr">
              <a:buNone/>
            </a:pPr>
            <a:endParaRPr lang="en-US" dirty="0" smtClean="0"/>
          </a:p>
          <a:p>
            <a:pPr algn="ctr">
              <a:buFont typeface="Wingdings" pitchFamily="2" charset="2"/>
              <a:buChar char="Ø"/>
            </a:pPr>
            <a:r>
              <a:rPr lang="en-US" b="1" dirty="0" smtClean="0">
                <a:solidFill>
                  <a:srgbClr val="FFFF00"/>
                </a:solidFill>
              </a:rPr>
              <a:t>By 1914, 85% of the world was colonized/controlled by imperialist powers.</a:t>
            </a:r>
            <a:endParaRPr lang="en-US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96112"/>
          </a:xfrm>
        </p:spPr>
        <p:txBody>
          <a:bodyPr/>
          <a:lstStyle/>
          <a:p>
            <a:pPr algn="ctr"/>
            <a:r>
              <a:rPr lang="en-US" dirty="0" smtClean="0"/>
              <a:t>“New” Imperialism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24400"/>
          </a:xfrm>
        </p:spPr>
        <p:txBody>
          <a:bodyPr>
            <a:normAutofit/>
          </a:bodyPr>
          <a:lstStyle/>
          <a:p>
            <a:pPr marL="514350" indent="-514350">
              <a:buAutoNum type="alphaLcParenR" startAt="2"/>
            </a:pPr>
            <a:r>
              <a:rPr lang="en-US" sz="3200" dirty="0" smtClean="0">
                <a:solidFill>
                  <a:srgbClr val="FF6D6D"/>
                </a:solidFill>
              </a:rPr>
              <a:t>Political</a:t>
            </a:r>
          </a:p>
          <a:p>
            <a:pPr marL="514350" indent="-514350"/>
            <a:r>
              <a:rPr lang="en-US" sz="3200" dirty="0" smtClean="0"/>
              <a:t>Nationalistic Pride</a:t>
            </a:r>
          </a:p>
          <a:p>
            <a:pPr marL="514350" indent="-514350"/>
            <a:r>
              <a:rPr lang="en-US" sz="3200" dirty="0" smtClean="0"/>
              <a:t>Competition &amp; balance of power</a:t>
            </a:r>
          </a:p>
          <a:p>
            <a:pPr marL="514350" indent="-514350"/>
            <a:r>
              <a:rPr lang="en-US" sz="3200" dirty="0" smtClean="0"/>
              <a:t>Defense: Strategic locations &amp; naval race </a:t>
            </a:r>
          </a:p>
          <a:p>
            <a:pPr marL="514350" indent="-514350" algn="ctr">
              <a:buNone/>
            </a:pPr>
            <a:r>
              <a:rPr lang="en-US" sz="3200" dirty="0" smtClean="0"/>
              <a:t>      (ex: waterways, naval bases &amp; refueling stations)</a:t>
            </a:r>
          </a:p>
          <a:p>
            <a:pPr marL="514350" indent="-514350">
              <a:buAutoNum type="alphaLcParenR" startAt="3"/>
            </a:pPr>
            <a:endParaRPr lang="en-US" sz="3200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://media.tumblr.com/tumblr_l8rp8yG7gD1qaxtr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0"/>
            <a:ext cx="6934200" cy="6477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534400" cy="685800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FFFF00"/>
                </a:solidFill>
              </a:rPr>
              <a:t>The sun never set on the British Empire</a:t>
            </a:r>
            <a:endParaRPr lang="en-US" sz="4000" b="1" dirty="0">
              <a:solidFill>
                <a:srgbClr val="FFFF00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685800"/>
            <a:ext cx="8519227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5957</TotalTime>
  <Words>2279</Words>
  <Application>Microsoft Office PowerPoint</Application>
  <PresentationFormat>On-screen Show (4:3)</PresentationFormat>
  <Paragraphs>447</Paragraphs>
  <Slides>62</Slides>
  <Notes>51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62</vt:i4>
      </vt:variant>
    </vt:vector>
  </HeadingPairs>
  <TitlesOfParts>
    <vt:vector size="63" baseType="lpstr">
      <vt:lpstr>Flow</vt:lpstr>
      <vt:lpstr>The Age of Imperialism</vt:lpstr>
      <vt:lpstr>Source Questions</vt:lpstr>
      <vt:lpstr>DO NOW</vt:lpstr>
      <vt:lpstr>Imperialism</vt:lpstr>
      <vt:lpstr>The “New” Imperialism</vt:lpstr>
      <vt:lpstr>Belgian Congo</vt:lpstr>
      <vt:lpstr>“New” Imperialism</vt:lpstr>
      <vt:lpstr>Slide 8</vt:lpstr>
      <vt:lpstr>The sun never set on the British Empire</vt:lpstr>
      <vt:lpstr>“New” Imperialism</vt:lpstr>
      <vt:lpstr>“White Man’s Burden”</vt:lpstr>
      <vt:lpstr>The White Man’s Burden</vt:lpstr>
      <vt:lpstr>“New” Imperialism</vt:lpstr>
      <vt:lpstr>Slide 14</vt:lpstr>
      <vt:lpstr>Imperialist Forms</vt:lpstr>
      <vt:lpstr>Slide 16</vt:lpstr>
      <vt:lpstr>Imperialism in Africa</vt:lpstr>
      <vt:lpstr>Slide 18</vt:lpstr>
      <vt:lpstr>Slide 19</vt:lpstr>
      <vt:lpstr>Imperialism &amp; the “Sick Man”</vt:lpstr>
      <vt:lpstr>Imperialism &amp; the “Sick Man”</vt:lpstr>
      <vt:lpstr>Imperialism in Africa</vt:lpstr>
      <vt:lpstr>Imperialism in Africa</vt:lpstr>
      <vt:lpstr> “The Key to India” D’Israeli and the khedive</vt:lpstr>
      <vt:lpstr>Imperialism in Africa</vt:lpstr>
      <vt:lpstr>Slide 26</vt:lpstr>
      <vt:lpstr>West, Central &amp; East Africa</vt:lpstr>
      <vt:lpstr>South Africa</vt:lpstr>
      <vt:lpstr>Slide 29</vt:lpstr>
      <vt:lpstr>South Africa</vt:lpstr>
      <vt:lpstr>British in India</vt:lpstr>
      <vt:lpstr>Slide 32</vt:lpstr>
      <vt:lpstr>Sepoy soldiers</vt:lpstr>
      <vt:lpstr>The Sepoy Mutiny:  1857</vt:lpstr>
      <vt:lpstr>British in India</vt:lpstr>
      <vt:lpstr>India – “Jewel of the British Empire”</vt:lpstr>
      <vt:lpstr>Slide 37</vt:lpstr>
      <vt:lpstr>Slide 38</vt:lpstr>
      <vt:lpstr>Slide 39</vt:lpstr>
      <vt:lpstr>Slide 40</vt:lpstr>
      <vt:lpstr>Slide 41</vt:lpstr>
      <vt:lpstr>JAPAN</vt:lpstr>
      <vt:lpstr>JAPAN</vt:lpstr>
      <vt:lpstr>JAPAN</vt:lpstr>
      <vt:lpstr>JAPAN</vt:lpstr>
      <vt:lpstr>Japan joins the “Club.”</vt:lpstr>
      <vt:lpstr>CHINA</vt:lpstr>
      <vt:lpstr>CHINA</vt:lpstr>
      <vt:lpstr>CHINA</vt:lpstr>
      <vt:lpstr>CHINA</vt:lpstr>
      <vt:lpstr>CHINA</vt:lpstr>
      <vt:lpstr>CHINA</vt:lpstr>
      <vt:lpstr>CHINA</vt:lpstr>
      <vt:lpstr>CHINA</vt:lpstr>
      <vt:lpstr>CHINA</vt:lpstr>
      <vt:lpstr>CHINA</vt:lpstr>
      <vt:lpstr>How does this cartoon depict imperialism in China?</vt:lpstr>
      <vt:lpstr>Slide 58</vt:lpstr>
      <vt:lpstr>Slide 59</vt:lpstr>
      <vt:lpstr>Effects/Impact of Imperialism</vt:lpstr>
      <vt:lpstr>EFFECTS/IMPACT OF IMPERIALISM</vt:lpstr>
      <vt:lpstr>Slide 62</vt:lpstr>
    </vt:vector>
  </TitlesOfParts>
  <Company>Jackson Schools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“New” Imperialism</dc:title>
  <dc:creator>gregas</dc:creator>
  <cp:lastModifiedBy>admin</cp:lastModifiedBy>
  <cp:revision>260</cp:revision>
  <dcterms:created xsi:type="dcterms:W3CDTF">2007-12-02T11:22:01Z</dcterms:created>
  <dcterms:modified xsi:type="dcterms:W3CDTF">2017-01-10T18:10:05Z</dcterms:modified>
</cp:coreProperties>
</file>