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64"/>
  </p:notesMasterIdLst>
  <p:handoutMasterIdLst>
    <p:handoutMasterId r:id="rId65"/>
  </p:handoutMasterIdLst>
  <p:sldIdLst>
    <p:sldId id="302" r:id="rId2"/>
    <p:sldId id="308" r:id="rId3"/>
    <p:sldId id="304" r:id="rId4"/>
    <p:sldId id="271" r:id="rId5"/>
    <p:sldId id="256" r:id="rId6"/>
    <p:sldId id="272" r:id="rId7"/>
    <p:sldId id="258" r:id="rId8"/>
    <p:sldId id="274" r:id="rId9"/>
    <p:sldId id="270" r:id="rId10"/>
    <p:sldId id="303" r:id="rId11"/>
    <p:sldId id="313" r:id="rId12"/>
    <p:sldId id="316" r:id="rId13"/>
    <p:sldId id="283" r:id="rId14"/>
    <p:sldId id="269" r:id="rId15"/>
    <p:sldId id="324" r:id="rId16"/>
    <p:sldId id="257" r:id="rId17"/>
    <p:sldId id="276" r:id="rId18"/>
    <p:sldId id="275" r:id="rId19"/>
    <p:sldId id="314" r:id="rId20"/>
    <p:sldId id="326" r:id="rId21"/>
    <p:sldId id="327" r:id="rId22"/>
    <p:sldId id="319" r:id="rId23"/>
    <p:sldId id="328" r:id="rId24"/>
    <p:sldId id="267" r:id="rId25"/>
    <p:sldId id="277" r:id="rId26"/>
    <p:sldId id="273" r:id="rId27"/>
    <p:sldId id="278" r:id="rId28"/>
    <p:sldId id="279" r:id="rId29"/>
    <p:sldId id="280" r:id="rId30"/>
    <p:sldId id="281" r:id="rId31"/>
    <p:sldId id="306" r:id="rId32"/>
    <p:sldId id="317" r:id="rId33"/>
    <p:sldId id="320" r:id="rId34"/>
    <p:sldId id="259" r:id="rId35"/>
    <p:sldId id="325" r:id="rId36"/>
    <p:sldId id="298" r:id="rId37"/>
    <p:sldId id="299" r:id="rId38"/>
    <p:sldId id="261" r:id="rId39"/>
    <p:sldId id="301" r:id="rId40"/>
    <p:sldId id="284" r:id="rId41"/>
    <p:sldId id="285" r:id="rId42"/>
    <p:sldId id="286" r:id="rId43"/>
    <p:sldId id="287" r:id="rId44"/>
    <p:sldId id="288" r:id="rId45"/>
    <p:sldId id="262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82" r:id="rId55"/>
    <p:sldId id="266" r:id="rId56"/>
    <p:sldId id="263" r:id="rId57"/>
    <p:sldId id="300" r:id="rId58"/>
    <p:sldId id="318" r:id="rId59"/>
    <p:sldId id="260" r:id="rId60"/>
    <p:sldId id="305" r:id="rId61"/>
    <p:sldId id="323" r:id="rId62"/>
    <p:sldId id="311" r:id="rId6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21E"/>
    <a:srgbClr val="07E4E9"/>
    <a:srgbClr val="FF9900"/>
    <a:srgbClr val="D3B5E9"/>
    <a:srgbClr val="FF6699"/>
    <a:srgbClr val="58AC04"/>
    <a:srgbClr val="2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13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0" y="0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9534D95-7EAC-4840-8480-634E40E08153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0" y="8830153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661D3E2-CDBE-4692-90EE-C4F0B045D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0" y="0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6A487A56-7E8F-4A0A-89A7-5EB3B459FDA4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415079"/>
            <a:ext cx="5487021" cy="41835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0" y="8830153"/>
            <a:ext cx="2971490" cy="46466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CE4B615-5D57-48F2-AF64-B943EACF8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4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7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5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06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73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3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4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26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9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57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9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4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21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4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9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7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0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16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2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1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90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896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45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4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059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6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410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763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7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2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01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68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5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3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403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B615-5D57-48F2-AF64-B943EACF89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4C749-8E75-4CFB-92AB-327C00B7581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FF2E3D-209F-4948-B76B-C013973B9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drcraigmalkin.com/storage/OpenBook.jpg?__SQUARESPACE_CACHEVERSION=1312302080917&amp;imgrefurl=http://www.drcraigmalkin.com/the-book/&amp;usg=__pRtYNbbra7B2TWss2FSmYAOWAcU=&amp;h=1305&amp;w=1833&amp;sz=336&amp;hl=en&amp;start=12&amp;zoom=1&amp;tbnid=VnnLeGzNbMScCM:&amp;tbnh=107&amp;tbnw=150&amp;ei=DF8nUe_RKdDE0AHSlYC4CQ&amp;prev=/search?q=book&amp;um=1&amp;hl=en&amp;safe=active&amp;sa=N&amp;rlz=1T4MXGB_en___US513&amp;tbm=isch&amp;um=1&amp;itbs=1&amp;sa=X&amp;ved=0CEAQrQMwC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catholic.org/photo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onardo.net/l12.jpg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onardo.net/p5.jpg" TargetMode="External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://www.sacred-destinations.com/italy/st-peters-basilica-pictures/slides/domes-cc-antifuse.htm" TargetMode="External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www.sacred-destinations.com/italy/st-peters-basilica-pictures/slides/1630-painting-by-viviano-codazzi.htm" TargetMode="External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hyperlink" Target="http://www.imdb.com/media/rm1309645824/tt0063518" TargetMode="External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hyperlink" Target="http://www.moviegoods.com/movie_item.asp?path=/Assets/product_images/1020/&amp;file=319392.1020.A.jpg" TargetMode="External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ffton.edu/~sullivanm/romanpantheon/0148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   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(use </a:t>
            </a:r>
            <a:r>
              <a:rPr lang="en-US" sz="3200" b="1" dirty="0" err="1" smtClean="0">
                <a:solidFill>
                  <a:srgbClr val="FFFF00"/>
                </a:solidFill>
                <a:latin typeface="Calibri" pitchFamily="34" charset="0"/>
              </a:rPr>
              <a:t>chp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. 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</a:rPr>
              <a:t>17  pgs. 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471-480)</a:t>
            </a:r>
            <a:r>
              <a:rPr lang="en-US" sz="3200" dirty="0" smtClean="0">
                <a:solidFill>
                  <a:srgbClr val="FF9900"/>
                </a:solidFill>
                <a:latin typeface="Calibri" pitchFamily="34" charset="0"/>
              </a:rPr>
              <a:t>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why the Renaissance began in Italy?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Renaissance thinking differ from that of the Middle Ages?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“humanism?”  How did it change the way people thought?  Acted/lived?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meant by a “Renaissance Man?”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Renaissance change 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it change writing &amp; literature?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was the Northern Renaissance different from the Italian Renaissance?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DO NOW:  How was the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Renaissance</a:t>
            </a:r>
            <a:r>
              <a:rPr lang="en-US" sz="4000" dirty="0" smtClean="0"/>
              <a:t> &amp; the people who lived during it different from the </a:t>
            </a:r>
            <a:r>
              <a:rPr lang="en-US" sz="4000" dirty="0" smtClean="0">
                <a:solidFill>
                  <a:srgbClr val="00B0F0"/>
                </a:solidFill>
              </a:rPr>
              <a:t>Middle Ages?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2" descr="William Shakespe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0025"/>
            <a:ext cx="1981200" cy="2847975"/>
          </a:xfrm>
          <a:prstGeom prst="rect">
            <a:avLst/>
          </a:prstGeom>
          <a:noFill/>
        </p:spPr>
      </p:pic>
      <p:pic>
        <p:nvPicPr>
          <p:cNvPr id="5" name="Picture 3" descr="leonardo m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62400"/>
            <a:ext cx="1752598" cy="2895600"/>
          </a:xfrm>
          <a:prstGeom prst="rect">
            <a:avLst/>
          </a:prstGeom>
          <a:noFill/>
        </p:spPr>
      </p:pic>
      <p:pic>
        <p:nvPicPr>
          <p:cNvPr id="7" name="Picture 2" descr="http://www.windows.ucar.edu/people/images/davinc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171949"/>
            <a:ext cx="2057400" cy="2686051"/>
          </a:xfrm>
          <a:prstGeom prst="rect">
            <a:avLst/>
          </a:prstGeom>
          <a:noFill/>
        </p:spPr>
      </p:pic>
      <p:pic>
        <p:nvPicPr>
          <p:cNvPr id="8" name="Picture 2" descr="Picture of Michelangelo Buonarroti, artistic render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1" y="4343400"/>
            <a:ext cx="1765068" cy="2514600"/>
          </a:xfrm>
          <a:prstGeom prst="rect">
            <a:avLst/>
          </a:prstGeom>
          <a:noFill/>
        </p:spPr>
      </p:pic>
      <p:pic>
        <p:nvPicPr>
          <p:cNvPr id="11" name="Picture 9" descr="S:\Publishing\powerpoint\World history\zp934\Images\michelangelo - david - f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229100"/>
            <a:ext cx="1752600" cy="2628900"/>
          </a:xfrm>
          <a:prstGeom prst="rect">
            <a:avLst/>
          </a:prstGeom>
          <a:noFill/>
        </p:spPr>
      </p:pic>
      <p:pic>
        <p:nvPicPr>
          <p:cNvPr id="13" name="Content Placeholder 3" descr="michelangelo sistin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0"/>
            <a:ext cx="4343400" cy="168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en-US" dirty="0" smtClean="0"/>
              <a:t>MEDIEVAL OR RENAISSANCE??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 During which period did people have more confidence in their ability to think for themselves?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During which period did people have a more pessimistic outlook on life?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AutoNum type="arabicPeriod" startAt="3"/>
            </a:pPr>
            <a:r>
              <a:rPr lang="en-US" dirty="0" smtClean="0"/>
              <a:t>During which period did people believe they could make life / society better?</a:t>
            </a:r>
          </a:p>
          <a:p>
            <a:pPr marL="514350" indent="-514350" algn="ctr">
              <a:buAutoNum type="arabicPeriod" startAt="3"/>
            </a:pPr>
            <a:r>
              <a:rPr lang="en-US" dirty="0" smtClean="0"/>
              <a:t>During which period did people have a feeling that life was beyond their control?</a:t>
            </a:r>
          </a:p>
          <a:p>
            <a:pPr marL="514350" indent="-514350" algn="ctr">
              <a:buAutoNum type="arabicPeriod" startAt="3"/>
            </a:pPr>
            <a:endParaRPr lang="en-US" dirty="0" smtClean="0"/>
          </a:p>
          <a:p>
            <a:pPr marL="514350" indent="-514350" algn="ctr">
              <a:buAutoNum type="arabicPeriod" startAt="3"/>
            </a:pPr>
            <a:r>
              <a:rPr lang="en-US" dirty="0" smtClean="0"/>
              <a:t>During which period did people accept the concepts of prior authorities including the Church on how the world worked?</a:t>
            </a:r>
          </a:p>
          <a:p>
            <a:pPr marL="514350" indent="-514350" algn="ctr">
              <a:buAutoNum type="arabicPeriod" startAt="3"/>
            </a:pPr>
            <a:r>
              <a:rPr lang="en-US" dirty="0" smtClean="0"/>
              <a:t>During which period did people question to develop a greater understanding of the world they lived in?</a:t>
            </a:r>
          </a:p>
          <a:p>
            <a:pPr marL="514350" indent="-514350" algn="ctr">
              <a:buAutoNum type="arabicPeriod" startAt="3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dirty="0" smtClean="0"/>
              <a:t>MEDIEVAL OR RENAISSANCE??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During which period do you believe people lived “fuller” lives, best utilizing their talents/abilities?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During which period did people believe life was largely a preparation for the afterlife?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During which period do you believe students received a more “well rounded” education?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During which period did higher education focus mostly on role of religion as well as technical studies?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During which period do you think art more greatly reflected everyday life &amp; society?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During which period did art largely reflect religious themes and subjects?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txBody>
          <a:bodyPr/>
          <a:lstStyle/>
          <a:p>
            <a:r>
              <a:rPr lang="en-US" dirty="0" smtClean="0"/>
              <a:t>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Created a </a:t>
            </a:r>
            <a:r>
              <a:rPr lang="en-US" dirty="0" smtClean="0">
                <a:solidFill>
                  <a:srgbClr val="FFFF00"/>
                </a:solidFill>
              </a:rPr>
              <a:t>pessimistic</a:t>
            </a:r>
            <a:r>
              <a:rPr lang="en-US" dirty="0" smtClean="0"/>
              <a:t> view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Minimized</a:t>
            </a:r>
            <a:r>
              <a:rPr lang="en-US" dirty="0" smtClean="0"/>
              <a:t> the significance of </a:t>
            </a:r>
            <a:r>
              <a:rPr lang="en-US" dirty="0" smtClean="0">
                <a:solidFill>
                  <a:srgbClr val="FFFF00"/>
                </a:solidFill>
              </a:rPr>
              <a:t>individuals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Gave people a sense of </a:t>
            </a:r>
            <a:r>
              <a:rPr lang="en-US" dirty="0" smtClean="0">
                <a:solidFill>
                  <a:srgbClr val="FFFF00"/>
                </a:solidFill>
              </a:rPr>
              <a:t>no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power &amp; influence of the Church</a:t>
            </a:r>
          </a:p>
          <a:p>
            <a:pPr marL="514350" indent="-514350" algn="ctr">
              <a:buFont typeface="Wingdings" pitchFamily="2" charset="2"/>
              <a:buChar char="Ø"/>
            </a:pPr>
            <a:r>
              <a:rPr lang="en-US" dirty="0" smtClean="0"/>
              <a:t>people </a:t>
            </a:r>
            <a:r>
              <a:rPr lang="en-US" dirty="0" smtClean="0">
                <a:solidFill>
                  <a:srgbClr val="FFFF00"/>
                </a:solidFill>
              </a:rPr>
              <a:t>fear</a:t>
            </a:r>
            <a:r>
              <a:rPr lang="en-US" dirty="0" smtClean="0"/>
              <a:t> end of world – focus on the </a:t>
            </a:r>
            <a:r>
              <a:rPr lang="en-US" dirty="0" smtClean="0">
                <a:solidFill>
                  <a:srgbClr val="FFFF00"/>
                </a:solidFill>
              </a:rPr>
              <a:t>afterlife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(Plague, constant warfare,</a:t>
            </a:r>
          </a:p>
          <a:p>
            <a:pPr>
              <a:buNone/>
            </a:pPr>
            <a:r>
              <a:rPr lang="en-US" sz="2800" dirty="0" smtClean="0"/>
              <a:t> peasant suffering,</a:t>
            </a:r>
          </a:p>
          <a:p>
            <a:pPr>
              <a:buNone/>
            </a:pPr>
            <a:r>
              <a:rPr lang="en-US" sz="2800" dirty="0" smtClean="0"/>
              <a:t> place in society, feudalism and</a:t>
            </a:r>
          </a:p>
          <a:p>
            <a:pPr>
              <a:buNone/>
            </a:pPr>
            <a:r>
              <a:rPr lang="en-US" sz="2800" dirty="0" smtClean="0"/>
              <a:t> lack of education)</a:t>
            </a:r>
          </a:p>
          <a:p>
            <a:endParaRPr lang="en-US" dirty="0"/>
          </a:p>
        </p:txBody>
      </p:sp>
      <p:pic>
        <p:nvPicPr>
          <p:cNvPr id="4" name="Picture 2" descr="http://www.insecta-inspecta.com/fleas/bdeath/deathp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099" y="4552713"/>
            <a:ext cx="4056901" cy="230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3B5E9"/>
                </a:solidFill>
              </a:rPr>
              <a:t>Medieval</a:t>
            </a:r>
            <a:r>
              <a:rPr lang="en-US" dirty="0" smtClean="0"/>
              <a:t> </a:t>
            </a:r>
            <a:r>
              <a:rPr lang="en-US" smtClean="0"/>
              <a:t>to </a:t>
            </a:r>
            <a:r>
              <a:rPr lang="en-US" smtClean="0">
                <a:solidFill>
                  <a:srgbClr val="FFC000"/>
                </a:solidFill>
              </a:rPr>
              <a:t>Modern - </a:t>
            </a:r>
            <a:r>
              <a:rPr lang="en-US" smtClean="0"/>
              <a:t> </a:t>
            </a:r>
            <a:r>
              <a:rPr lang="en-US" dirty="0" smtClean="0"/>
              <a:t>Renaissance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NEW IDEAS</a:t>
            </a:r>
          </a:p>
          <a:p>
            <a:pPr marL="514350" indent="-514350">
              <a:buNone/>
            </a:pPr>
            <a:r>
              <a:rPr lang="en-US" dirty="0" smtClean="0"/>
              <a:t>1) Renewed interest in </a:t>
            </a:r>
            <a:r>
              <a:rPr lang="en-US" dirty="0" smtClean="0">
                <a:solidFill>
                  <a:srgbClr val="FFFF00"/>
                </a:solidFill>
              </a:rPr>
              <a:t>classical Greek &amp;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Roman culture</a:t>
            </a:r>
          </a:p>
          <a:p>
            <a:pPr marL="514350" indent="-514350">
              <a:buNone/>
            </a:pPr>
            <a:r>
              <a:rPr lang="en-US" dirty="0" smtClean="0"/>
              <a:t>2) Importance of the </a:t>
            </a:r>
            <a:r>
              <a:rPr lang="en-US" dirty="0" smtClean="0">
                <a:solidFill>
                  <a:srgbClr val="FFFF00"/>
                </a:solidFill>
              </a:rPr>
              <a:t>individual; </a:t>
            </a:r>
          </a:p>
          <a:p>
            <a:pPr marL="514350" indent="-51435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CFF21E"/>
                </a:solidFill>
              </a:rPr>
              <a:t>“</a:t>
            </a:r>
            <a:r>
              <a:rPr lang="en-US" i="1" dirty="0" smtClean="0">
                <a:solidFill>
                  <a:srgbClr val="CFF21E"/>
                </a:solidFill>
              </a:rPr>
              <a:t>Glorify humanity”</a:t>
            </a:r>
          </a:p>
          <a:p>
            <a:pPr marL="514350" indent="-514350">
              <a:buNone/>
            </a:pPr>
            <a:r>
              <a:rPr lang="en-US" dirty="0" smtClean="0"/>
              <a:t> Humans should strive to achieve –   </a:t>
            </a:r>
            <a:r>
              <a:rPr lang="en-US" dirty="0" smtClean="0">
                <a:solidFill>
                  <a:srgbClr val="FF6699"/>
                </a:solidFill>
              </a:rPr>
              <a:t>“Renaissance Man”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(has many talents &amp; achieves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in many different fields)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FF6699"/>
              </a:solidFill>
            </a:endParaRPr>
          </a:p>
          <a:p>
            <a:endParaRPr lang="en-US" dirty="0"/>
          </a:p>
        </p:txBody>
      </p:sp>
      <p:pic>
        <p:nvPicPr>
          <p:cNvPr id="4" name="Picture 7" descr="S:\Publishing\powerpoint\World history\zp934\Images\michelangelo - 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940050"/>
            <a:ext cx="2209800" cy="391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Francesco Petrarch           (1304-1374)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Italian poet / scholar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“Father of Humanism”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Rediscovery of Cicero’s letters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Writings helped to shape modern</a:t>
            </a:r>
          </a:p>
          <a:p>
            <a:pPr>
              <a:buNone/>
            </a:pPr>
            <a:r>
              <a:rPr lang="en-US" dirty="0" smtClean="0"/>
              <a:t>                              Italian language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Coined “Dark Ages”</a:t>
            </a:r>
            <a:endParaRPr lang="en-US" dirty="0"/>
          </a:p>
        </p:txBody>
      </p:sp>
      <p:pic>
        <p:nvPicPr>
          <p:cNvPr id="1028" name="Picture 4" descr="Francesco Petrarca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599"/>
            <a:ext cx="2057400" cy="3223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virtu</a:t>
            </a:r>
            <a:r>
              <a:rPr lang="en-US" dirty="0" smtClean="0">
                <a:solidFill>
                  <a:srgbClr val="FFFF00"/>
                </a:solidFill>
              </a:rPr>
              <a:t> – “quality of being a human”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 “great” man shaped his own destiny, seized his opportunities; excelled &amp; made change (politics, business, war, art, etc.) 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6" name="Picture 7" descr="S:\Publishing\powerpoint\World history\zp937\pix\med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3766070"/>
            <a:ext cx="2743200" cy="3091930"/>
          </a:xfrm>
          <a:prstGeom prst="rect">
            <a:avLst/>
          </a:prstGeom>
          <a:noFill/>
        </p:spPr>
      </p:pic>
      <p:pic>
        <p:nvPicPr>
          <p:cNvPr id="7" name="Picture 7" descr="S:\Publishing\powerpoint\World history\zp934\Images\casitgli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2648381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3505200"/>
            <a:ext cx="2722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Baldassare</a:t>
            </a:r>
            <a:r>
              <a:rPr lang="en-US" sz="2000" dirty="0" smtClean="0"/>
              <a:t> </a:t>
            </a:r>
            <a:r>
              <a:rPr lang="en-US" sz="2000" dirty="0" err="1" smtClean="0"/>
              <a:t>Catsiglione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Author of </a:t>
            </a:r>
            <a:r>
              <a:rPr lang="en-US" sz="2000" u="sng" dirty="0" smtClean="0">
                <a:solidFill>
                  <a:srgbClr val="FFFF00"/>
                </a:solidFill>
              </a:rPr>
              <a:t>The Courtier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Describing the “ideal”</a:t>
            </a:r>
          </a:p>
          <a:p>
            <a:r>
              <a:rPr lang="en-US" sz="2000" dirty="0" smtClean="0"/>
              <a:t>Renaissance man.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54102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Lorenzo de Medici;</a:t>
            </a:r>
          </a:p>
          <a:p>
            <a:r>
              <a:rPr lang="en-US" sz="2000" dirty="0" smtClean="0"/>
              <a:t>“the Magnificent”</a:t>
            </a:r>
          </a:p>
          <a:p>
            <a:r>
              <a:rPr lang="en-US" sz="2000" dirty="0" smtClean="0"/>
              <a:t>displayed </a:t>
            </a:r>
            <a:r>
              <a:rPr lang="en-US" sz="2000" dirty="0" smtClean="0">
                <a:solidFill>
                  <a:srgbClr val="FF9900"/>
                </a:solidFill>
              </a:rPr>
              <a:t>“</a:t>
            </a:r>
            <a:r>
              <a:rPr lang="en-US" sz="2000" dirty="0" err="1" smtClean="0">
                <a:solidFill>
                  <a:srgbClr val="FF9900"/>
                </a:solidFill>
              </a:rPr>
              <a:t>virtu</a:t>
            </a:r>
            <a:r>
              <a:rPr lang="en-US" sz="2000" dirty="0" smtClean="0">
                <a:solidFill>
                  <a:srgbClr val="FF9900"/>
                </a:solidFill>
              </a:rPr>
              <a:t>.”</a:t>
            </a:r>
            <a:endParaRPr 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3)  Human achievement in this world has value; Humans have dignity &amp; worth</a:t>
            </a:r>
          </a:p>
          <a:p>
            <a:pPr marL="514350" indent="-51435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FF00"/>
                </a:solidFill>
              </a:rPr>
              <a:t>Carpe </a:t>
            </a:r>
            <a:r>
              <a:rPr lang="en-US" dirty="0" err="1" smtClean="0">
                <a:solidFill>
                  <a:srgbClr val="FFFF00"/>
                </a:solidFill>
              </a:rPr>
              <a:t>Deim</a:t>
            </a:r>
            <a:r>
              <a:rPr lang="en-US" dirty="0" smtClean="0">
                <a:solidFill>
                  <a:srgbClr val="FFFF00"/>
                </a:solidFill>
              </a:rPr>
              <a:t>- “seize the day”</a:t>
            </a:r>
            <a:endParaRPr lang="en-US" dirty="0"/>
          </a:p>
        </p:txBody>
      </p:sp>
      <p:pic>
        <p:nvPicPr>
          <p:cNvPr id="4" name="Picture 5" descr="wcF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3348037"/>
            <a:ext cx="4191000" cy="35099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1"/>
                </a:solidFill>
              </a:rPr>
              <a:t>4)  </a:t>
            </a:r>
            <a:r>
              <a:rPr lang="en-US" dirty="0" smtClean="0">
                <a:solidFill>
                  <a:srgbClr val="FF6699"/>
                </a:solidFill>
              </a:rPr>
              <a:t>Question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CFF21E"/>
                </a:solidFill>
              </a:rPr>
              <a:t>reason</a:t>
            </a:r>
            <a:r>
              <a:rPr lang="en-US" dirty="0" smtClean="0"/>
              <a:t> to seek </a:t>
            </a:r>
            <a:r>
              <a:rPr lang="en-US" u="sng" dirty="0" smtClean="0">
                <a:solidFill>
                  <a:srgbClr val="FFFF00"/>
                </a:solidFill>
              </a:rPr>
              <a:t>natural explanations </a:t>
            </a:r>
            <a:r>
              <a:rPr lang="en-US" dirty="0" smtClean="0"/>
              <a:t>about the world.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***All emphasize human possibilities instead of shortcomings = </a:t>
            </a:r>
            <a:r>
              <a:rPr lang="en-US" dirty="0" smtClean="0">
                <a:solidFill>
                  <a:srgbClr val="FFFF00"/>
                </a:solidFill>
              </a:rPr>
              <a:t>enthusiasm for life!</a:t>
            </a:r>
          </a:p>
          <a:p>
            <a:endParaRPr lang="en-US" dirty="0"/>
          </a:p>
        </p:txBody>
      </p:sp>
      <p:pic>
        <p:nvPicPr>
          <p:cNvPr id="4" name="Picture 5" descr="S:\Publishing\powerpoint\World history\zp937\pix\galileo 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2819400" cy="3284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2438400"/>
            <a:ext cx="2610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Don’t just accept ancient “authorities,” religion or superstition to explain the natural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           world.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MEDIEVAL OR RENAISSANCE??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7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Pessimistic</a:t>
            </a:r>
          </a:p>
          <a:p>
            <a:r>
              <a:rPr lang="en-US" dirty="0" smtClean="0"/>
              <a:t>Secular</a:t>
            </a:r>
          </a:p>
          <a:p>
            <a:r>
              <a:rPr lang="en-US" dirty="0" smtClean="0"/>
              <a:t>Focus on the group</a:t>
            </a:r>
          </a:p>
          <a:p>
            <a:r>
              <a:rPr lang="en-US" dirty="0" smtClean="0"/>
              <a:t>Focus on the importance of the individual</a:t>
            </a:r>
          </a:p>
          <a:p>
            <a:r>
              <a:rPr lang="en-US" dirty="0" smtClean="0"/>
              <a:t>World is beyond your comprehension</a:t>
            </a:r>
          </a:p>
          <a:p>
            <a:r>
              <a:rPr lang="en-US" dirty="0" smtClean="0"/>
              <a:t>Question to better understand the world</a:t>
            </a:r>
          </a:p>
          <a:p>
            <a:r>
              <a:rPr lang="en-US" dirty="0" smtClean="0"/>
              <a:t>We can learn from Greeks &amp; Romans</a:t>
            </a:r>
          </a:p>
          <a:p>
            <a:r>
              <a:rPr lang="en-US" dirty="0" smtClean="0"/>
              <a:t>Only Listen to the Church</a:t>
            </a:r>
          </a:p>
          <a:p>
            <a:r>
              <a:rPr lang="en-US" dirty="0" smtClean="0"/>
              <a:t>Life is just a preparation for the afterlife</a:t>
            </a:r>
          </a:p>
          <a:p>
            <a:r>
              <a:rPr lang="en-US" dirty="0" smtClean="0"/>
              <a:t> accept things as they are</a:t>
            </a:r>
          </a:p>
          <a:p>
            <a:r>
              <a:rPr lang="en-US" dirty="0" smtClean="0"/>
              <a:t>Strive to achieve a fulfilled life</a:t>
            </a:r>
          </a:p>
          <a:p>
            <a:r>
              <a:rPr lang="en-US" dirty="0" smtClean="0"/>
              <a:t>Stress human possibilities over human shortcomings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  -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the word “renaissance”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did this Renaissance begin?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type of society did it take place?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 of viewpoint did people of this Renaissance society share?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was the Renaissance different from the Middle ages before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Renaissance thinkers interested 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the Renaissance began  where it did?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Renaissance change the way human beings were viewed?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orldalldetails.com/sightseeing/sistine_chapel_vatican_871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96720"/>
            <a:ext cx="8461374" cy="5224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0" name="Picture 2" descr="http://www.molloy.edu/Images/News/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7419"/>
            <a:ext cx="6886643" cy="636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now: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pPr algn="ctr"/>
            <a:r>
              <a:rPr lang="en-US" sz="4000" dirty="0" smtClean="0"/>
              <a:t>Students in each row are to copy the 1st hundred pages from the book sitting on the front desk of the row.  </a:t>
            </a:r>
          </a:p>
          <a:p>
            <a:pPr algn="ctr"/>
            <a:r>
              <a:rPr lang="en-US" sz="4000" dirty="0" smtClean="0"/>
              <a:t>Use paper provided &amp; divide task among yourselves.  </a:t>
            </a:r>
          </a:p>
          <a:p>
            <a:pPr algn="ctr"/>
            <a:r>
              <a:rPr lang="en-US" sz="4000" dirty="0" smtClean="0"/>
              <a:t>Due by the end of the period.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t3.gstatic.com/images?q=tbn:ANd9GcQUF_SgRTB185GpRkV0LDrYDiiF1N7I9g6ZTk2h-UdhJd8NdbdKqQs3ox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697347"/>
            <a:ext cx="3028950" cy="2160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en-US" dirty="0" smtClean="0"/>
              <a:t>Source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ideas of humanism spread from Italy to the North?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was the view &amp; interest of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99"/>
                </a:solidFill>
              </a:rPr>
              <a:t>Northern Humanists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Holland,</a:t>
            </a:r>
            <a:r>
              <a:rPr lang="en-US" dirty="0" smtClean="0"/>
              <a:t> Germany, France &amp; England)  different from </a:t>
            </a:r>
            <a:r>
              <a:rPr lang="en-US" dirty="0" smtClean="0">
                <a:solidFill>
                  <a:srgbClr val="CFF21E"/>
                </a:solidFill>
              </a:rPr>
              <a:t>Italian Humanists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3.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How were books printed before the invention of the printing press?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FFC000"/>
                </a:solidFill>
              </a:rPr>
              <a:t>Describe</a:t>
            </a:r>
            <a:r>
              <a:rPr lang="en-US" dirty="0" smtClean="0">
                <a:solidFill>
                  <a:schemeClr val="tx1"/>
                </a:solidFill>
              </a:rPr>
              <a:t> some problems this method caused.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Who invented the movable type printing press?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What were some of the effects of </a:t>
            </a:r>
            <a:r>
              <a:rPr lang="en-US" smtClean="0">
                <a:solidFill>
                  <a:schemeClr val="tx1"/>
                </a:solidFill>
              </a:rPr>
              <a:t>this invention? </a:t>
            </a:r>
            <a:endParaRPr lang="en-US" sz="2000" dirty="0" smtClean="0">
              <a:solidFill>
                <a:srgbClr val="FFC000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HUMANISM SPREADS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ideas of humanism began to grow popular outside of Italy.</a:t>
            </a:r>
          </a:p>
          <a:p>
            <a:pPr>
              <a:buNone/>
            </a:pPr>
            <a:r>
              <a:rPr lang="en-US" dirty="0" smtClean="0"/>
              <a:t>How did they spread…?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Movable type printing press </a:t>
            </a:r>
            <a:r>
              <a:rPr lang="en-US" dirty="0" smtClean="0">
                <a:solidFill>
                  <a:srgbClr val="FFC000"/>
                </a:solidFill>
              </a:rPr>
              <a:t>(1440’s)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Developed in Europe</a:t>
            </a:r>
          </a:p>
          <a:p>
            <a:pPr>
              <a:buNone/>
            </a:pPr>
            <a:r>
              <a:rPr lang="en-US" dirty="0" smtClean="0"/>
              <a:t> by </a:t>
            </a:r>
            <a:r>
              <a:rPr lang="en-US" dirty="0" smtClean="0">
                <a:solidFill>
                  <a:srgbClr val="FFFF00"/>
                </a:solidFill>
              </a:rPr>
              <a:t>Johann Gutenberg</a:t>
            </a:r>
          </a:p>
        </p:txBody>
      </p:sp>
      <p:pic>
        <p:nvPicPr>
          <p:cNvPr id="11268" name="Picture 4" descr="A Printing P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3552"/>
            <a:ext cx="2819400" cy="3584449"/>
          </a:xfrm>
          <a:prstGeom prst="rect">
            <a:avLst/>
          </a:prstGeom>
          <a:noFill/>
        </p:spPr>
      </p:pic>
      <p:pic>
        <p:nvPicPr>
          <p:cNvPr id="11270" name="Picture 6" descr="Johannes Gutenbe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386649"/>
            <a:ext cx="1828800" cy="24713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4953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FF21E"/>
                </a:solidFill>
              </a:rPr>
              <a:t>15</a:t>
            </a:r>
            <a:r>
              <a:rPr lang="en-US" sz="2000" baseline="30000" dirty="0" smtClean="0">
                <a:solidFill>
                  <a:srgbClr val="CFF21E"/>
                </a:solidFill>
              </a:rPr>
              <a:t>th</a:t>
            </a:r>
            <a:r>
              <a:rPr lang="en-US" sz="2000" dirty="0" smtClean="0">
                <a:solidFill>
                  <a:srgbClr val="CFF21E"/>
                </a:solidFill>
              </a:rPr>
              <a:t> century model</a:t>
            </a:r>
          </a:p>
          <a:p>
            <a:r>
              <a:rPr lang="en-US" sz="2000" dirty="0" smtClean="0">
                <a:solidFill>
                  <a:srgbClr val="CFF21E"/>
                </a:solidFill>
              </a:rPr>
              <a:t>of the Gutenberg</a:t>
            </a:r>
          </a:p>
          <a:p>
            <a:r>
              <a:rPr lang="en-US" sz="2000" dirty="0" smtClean="0">
                <a:solidFill>
                  <a:srgbClr val="CFF21E"/>
                </a:solidFill>
              </a:rPr>
              <a:t>printing press.</a:t>
            </a:r>
            <a:endParaRPr lang="en-US" sz="2000" dirty="0">
              <a:solidFill>
                <a:srgbClr val="CFF2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209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Soldiers, Students, merchants . .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Effects of the printing press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Made </a:t>
            </a:r>
            <a:r>
              <a:rPr lang="en-US" dirty="0" smtClean="0">
                <a:solidFill>
                  <a:srgbClr val="FF6699"/>
                </a:solidFill>
              </a:rPr>
              <a:t>books</a:t>
            </a:r>
            <a:r>
              <a:rPr lang="en-US" dirty="0" smtClean="0"/>
              <a:t> more </a:t>
            </a:r>
            <a:r>
              <a:rPr lang="en-US" dirty="0" smtClean="0">
                <a:solidFill>
                  <a:srgbClr val="FF6699"/>
                </a:solidFill>
              </a:rPr>
              <a:t>available &amp; affordable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desire for </a:t>
            </a:r>
            <a:r>
              <a:rPr lang="en-US" dirty="0" smtClean="0">
                <a:solidFill>
                  <a:srgbClr val="FFC000"/>
                </a:solidFill>
              </a:rPr>
              <a:t>education </a:t>
            </a:r>
            <a:r>
              <a:rPr lang="en-US" dirty="0" smtClean="0"/>
              <a:t>as more people want to learn how to read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Helped the </a:t>
            </a:r>
            <a:r>
              <a:rPr lang="en-US" dirty="0" smtClean="0">
                <a:solidFill>
                  <a:srgbClr val="07E4E9"/>
                </a:solidFill>
              </a:rPr>
              <a:t>spread </a:t>
            </a:r>
            <a:r>
              <a:rPr lang="en-US" dirty="0" smtClean="0"/>
              <a:t>of more </a:t>
            </a:r>
            <a:r>
              <a:rPr lang="en-US" dirty="0" smtClean="0">
                <a:solidFill>
                  <a:srgbClr val="07E4E9"/>
                </a:solidFill>
              </a:rPr>
              <a:t>ideas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(humanism &amp; religious criticisms)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use of </a:t>
            </a:r>
            <a:r>
              <a:rPr lang="en-US" dirty="0" smtClean="0">
                <a:solidFill>
                  <a:srgbClr val="92D050"/>
                </a:solidFill>
              </a:rPr>
              <a:t>vernacular languages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(language of the common people)</a:t>
            </a:r>
            <a:r>
              <a:rPr lang="en-US" dirty="0" smtClean="0"/>
              <a:t>;</a:t>
            </a:r>
          </a:p>
          <a:p>
            <a:pPr algn="ctr">
              <a:buNone/>
            </a:pPr>
            <a:r>
              <a:rPr lang="en-US" dirty="0" smtClean="0"/>
              <a:t> (Latin = educated)</a:t>
            </a:r>
          </a:p>
          <a:p>
            <a:pPr algn="ctr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7E4E9"/>
                </a:solidFill>
              </a:rPr>
              <a:t>1st book printed – Gutenberg Bible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r>
              <a:rPr lang="en-US" dirty="0" smtClean="0"/>
              <a:t>Spread of printing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1066800"/>
            <a:ext cx="82296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07E4E9"/>
                </a:solidFill>
              </a:rPr>
              <a:t>Question for discussion . . .</a:t>
            </a:r>
            <a:endParaRPr lang="en-US" sz="4000" i="1" dirty="0">
              <a:solidFill>
                <a:srgbClr val="07E4E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the view &amp; interest of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99"/>
                </a:solidFill>
              </a:rPr>
              <a:t>Northern Humanists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Holland,</a:t>
            </a:r>
            <a:r>
              <a:rPr lang="en-US" dirty="0" smtClean="0"/>
              <a:t> Germany, France &amp; England)  different from </a:t>
            </a:r>
            <a:r>
              <a:rPr lang="en-US" dirty="0" smtClean="0">
                <a:solidFill>
                  <a:srgbClr val="CFF21E"/>
                </a:solidFill>
              </a:rPr>
              <a:t>Italian Humanists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Scan </a:t>
            </a:r>
            <a:r>
              <a:rPr lang="en-US" dirty="0" smtClean="0">
                <a:solidFill>
                  <a:srgbClr val="FFFF00"/>
                </a:solidFill>
              </a:rPr>
              <a:t>page 482 (A) </a:t>
            </a:r>
            <a:r>
              <a:rPr lang="en-US" dirty="0" smtClean="0"/>
              <a:t>if your not sure!!!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FF6699"/>
                </a:solidFill>
              </a:rPr>
              <a:t>Northern Humanism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895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“Northern Humanists” </a:t>
            </a:r>
            <a:r>
              <a:rPr lang="en-US" dirty="0" smtClean="0"/>
              <a:t>were interested in </a:t>
            </a:r>
            <a:r>
              <a:rPr lang="en-US" dirty="0" smtClean="0">
                <a:solidFill>
                  <a:srgbClr val="CFF21E"/>
                </a:solidFill>
              </a:rPr>
              <a:t>“classical” </a:t>
            </a:r>
            <a:r>
              <a:rPr lang="en-US" dirty="0" smtClean="0"/>
              <a:t>Greek &amp; Roman culture as well as importance of the </a:t>
            </a:r>
            <a:r>
              <a:rPr lang="en-US" dirty="0" smtClean="0">
                <a:solidFill>
                  <a:srgbClr val="07E4E9"/>
                </a:solidFill>
              </a:rPr>
              <a:t>individual</a:t>
            </a:r>
          </a:p>
          <a:p>
            <a:r>
              <a:rPr lang="en-US" dirty="0" smtClean="0"/>
              <a:t>But many of them focused in on the </a:t>
            </a:r>
            <a:r>
              <a:rPr lang="en-US" dirty="0" smtClean="0">
                <a:solidFill>
                  <a:srgbClr val="FFFF00"/>
                </a:solidFill>
              </a:rPr>
              <a:t>early Christian period / Church </a:t>
            </a:r>
            <a:r>
              <a:rPr lang="en-US" dirty="0" smtClean="0"/>
              <a:t>which developed during the time of ancient Rome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“Christian Humanists”</a:t>
            </a:r>
          </a:p>
          <a:p>
            <a:endParaRPr lang="en-US" dirty="0"/>
          </a:p>
        </p:txBody>
      </p:sp>
      <p:pic>
        <p:nvPicPr>
          <p:cNvPr id="37890" name="Picture 2" descr="http://ccat.sas.upenn.edu/jod/augustine/gozzol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4324"/>
            <a:ext cx="2381250" cy="2733676"/>
          </a:xfrm>
          <a:prstGeom prst="rect">
            <a:avLst/>
          </a:prstGeom>
          <a:noFill/>
        </p:spPr>
      </p:pic>
      <p:pic>
        <p:nvPicPr>
          <p:cNvPr id="37894" name="Picture 6" descr="St. Ambrose&lt;br&g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626655"/>
            <a:ext cx="2143125" cy="32313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5486400"/>
            <a:ext cx="326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St. Augustine &amp; Ambrose</a:t>
            </a:r>
          </a:p>
          <a:p>
            <a:r>
              <a:rPr lang="en-US" sz="2000" dirty="0" smtClean="0"/>
              <a:t>who lived during the 3-400’s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99"/>
                </a:solidFill>
              </a:rPr>
              <a:t>Northern 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/>
          <a:p>
            <a:r>
              <a:rPr lang="en-US" dirty="0" smtClean="0"/>
              <a:t>Studied the </a:t>
            </a:r>
            <a:r>
              <a:rPr lang="en-US" dirty="0" smtClean="0">
                <a:solidFill>
                  <a:srgbClr val="FFFF00"/>
                </a:solidFill>
              </a:rPr>
              <a:t>early Church </a:t>
            </a:r>
            <a:r>
              <a:rPr lang="en-US" dirty="0" smtClean="0"/>
              <a:t>&amp; its texts.</a:t>
            </a:r>
          </a:p>
          <a:p>
            <a:r>
              <a:rPr lang="en-US" dirty="0" smtClean="0"/>
              <a:t>Stressed importance of the </a:t>
            </a:r>
            <a:r>
              <a:rPr lang="en-US" dirty="0" smtClean="0">
                <a:solidFill>
                  <a:srgbClr val="CFF21E"/>
                </a:solidFill>
              </a:rPr>
              <a:t>Bible</a:t>
            </a:r>
          </a:p>
          <a:p>
            <a:pPr algn="ctr"/>
            <a:r>
              <a:rPr lang="en-US" dirty="0" smtClean="0"/>
              <a:t>Criticized the Church of their day calling for  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reform of both the Church &amp; of society.</a:t>
            </a:r>
          </a:p>
          <a:p>
            <a:r>
              <a:rPr lang="en-US" dirty="0" err="1" smtClean="0">
                <a:solidFill>
                  <a:srgbClr val="07E4E9"/>
                </a:solidFill>
              </a:rPr>
              <a:t>Desiderus</a:t>
            </a:r>
            <a:r>
              <a:rPr lang="en-US" dirty="0" smtClean="0">
                <a:solidFill>
                  <a:srgbClr val="07E4E9"/>
                </a:solidFill>
              </a:rPr>
              <a:t> Erasmus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“Greatest Northern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Humanist”</a:t>
            </a:r>
          </a:p>
          <a:p>
            <a:pPr algn="r"/>
            <a:r>
              <a:rPr lang="en-US" dirty="0" smtClean="0">
                <a:solidFill>
                  <a:srgbClr val="07E4E9"/>
                </a:solidFill>
              </a:rPr>
              <a:t>Thomas More: </a:t>
            </a:r>
            <a:r>
              <a:rPr lang="en-US" u="sng" dirty="0" smtClean="0">
                <a:solidFill>
                  <a:srgbClr val="FFFF00"/>
                </a:solidFill>
              </a:rPr>
              <a:t>Utopia </a:t>
            </a:r>
            <a:r>
              <a:rPr lang="en-US" dirty="0" smtClean="0">
                <a:solidFill>
                  <a:srgbClr val="FFFF00"/>
                </a:solidFill>
              </a:rPr>
              <a:t>(1516)</a:t>
            </a:r>
            <a:endParaRPr lang="en-US" u="sng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“no place”</a:t>
            </a:r>
          </a:p>
          <a:p>
            <a:pPr algn="r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Tried to show the ideal /perfect society</a:t>
            </a: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6866" name="Picture 2" descr="erasmus.jpg (798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187213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The Renaissance</a:t>
            </a:r>
            <a:endParaRPr lang="en-US" dirty="0"/>
          </a:p>
        </p:txBody>
      </p:sp>
      <p:pic>
        <p:nvPicPr>
          <p:cNvPr id="4" name="Content Placeholder 3" descr="michelangelo sistin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0"/>
            <a:ext cx="5137645" cy="23500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Why did the Renaissance begin in Italy?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2433638"/>
            <a:ext cx="373380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is the impact of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Internet technology </a:t>
            </a:r>
            <a:r>
              <a:rPr lang="en-US" sz="3600" dirty="0" smtClean="0">
                <a:solidFill>
                  <a:srgbClr val="FFFF00"/>
                </a:solidFill>
              </a:rPr>
              <a:t>today</a:t>
            </a:r>
            <a:r>
              <a:rPr lang="en-US" sz="3600" dirty="0" smtClean="0"/>
              <a:t>, similar to the impact that the </a:t>
            </a:r>
            <a:r>
              <a:rPr lang="en-US" sz="3600" dirty="0" smtClean="0">
                <a:solidFill>
                  <a:srgbClr val="CFF21E"/>
                </a:solidFill>
              </a:rPr>
              <a:t>printing press </a:t>
            </a:r>
            <a:r>
              <a:rPr lang="en-US" sz="3600" dirty="0" smtClean="0"/>
              <a:t>had on Europe during the 15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-16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centuries?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Why are Leonardo </a:t>
            </a:r>
            <a:r>
              <a:rPr lang="en-US" sz="4000" dirty="0" err="1" smtClean="0">
                <a:solidFill>
                  <a:srgbClr val="FFFF00"/>
                </a:solidFill>
              </a:rPr>
              <a:t>da</a:t>
            </a:r>
            <a:r>
              <a:rPr lang="en-US" sz="4000" dirty="0" smtClean="0">
                <a:solidFill>
                  <a:srgbClr val="FFFF00"/>
                </a:solidFill>
              </a:rPr>
              <a:t> Vinci &amp; Michelangelo </a:t>
            </a:r>
            <a:r>
              <a:rPr lang="en-US" sz="4000" dirty="0" err="1" smtClean="0">
                <a:solidFill>
                  <a:srgbClr val="FFFF00"/>
                </a:solidFill>
              </a:rPr>
              <a:t>Buonarroti</a:t>
            </a:r>
            <a:r>
              <a:rPr lang="en-US" sz="4000" dirty="0" smtClean="0">
                <a:solidFill>
                  <a:srgbClr val="FFFF00"/>
                </a:solidFill>
              </a:rPr>
              <a:t> known as “Renaissance Men?”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windows.ucar.edu/people/images/davinc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2743200" cy="3581401"/>
          </a:xfrm>
          <a:prstGeom prst="rect">
            <a:avLst/>
          </a:prstGeom>
          <a:noFill/>
        </p:spPr>
      </p:pic>
      <p:pic>
        <p:nvPicPr>
          <p:cNvPr id="5" name="Picture 2" descr="Picture of Michelangelo Buonarroti, artistic rende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96071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Humanists like Petrarch admired and were inspired by the classical civilizations of ancient Greece &amp; Rome…</a:t>
            </a:r>
          </a:p>
          <a:p>
            <a:endParaRPr lang="en-US" dirty="0" smtClean="0"/>
          </a:p>
          <a:p>
            <a:r>
              <a:rPr lang="en-US" dirty="0" smtClean="0"/>
              <a:t>Who or what do you find admirable or inspirational from the Renaissance era?  Why?</a:t>
            </a:r>
          </a:p>
          <a:p>
            <a:endParaRPr lang="en-US" dirty="0" smtClean="0"/>
          </a:p>
          <a:p>
            <a:r>
              <a:rPr lang="en-US" dirty="0" smtClean="0"/>
              <a:t>Who or what from our era (last 30 years or so) do you believe will bring admiration or inspiration to students hundreds of years from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en-US" dirty="0" smtClean="0"/>
              <a:t>Renaissance Video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artists mentioned in this video as well as at least one example of their creations.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three things gave Renaissance art its “special flavor?”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math play a role in achievements of Renaissance 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Renaissance artists have such a keen interest in understanding how the human body works?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evidence to show that not all of </a:t>
            </a:r>
            <a:r>
              <a:rPr lang="en-US" dirty="0" err="1" smtClean="0"/>
              <a:t>da</a:t>
            </a:r>
            <a:r>
              <a:rPr lang="en-US" dirty="0" smtClean="0"/>
              <a:t> Vinci’s innovations in art were successful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Renaissance painters &amp; sculptors focused upon both secular and ______ subjects.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Characteristics of new style:</a:t>
            </a:r>
          </a:p>
          <a:p>
            <a:pPr marL="514350" indent="-514350">
              <a:buAutoNum type="arabicPeriod"/>
            </a:pPr>
            <a:r>
              <a:rPr lang="en-US" dirty="0" smtClean="0"/>
              <a:t>Influenced by classical Greek &amp; Roman art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“Realism” </a:t>
            </a:r>
            <a:r>
              <a:rPr lang="en-US" dirty="0" smtClean="0"/>
              <a:t>with attention to detail</a:t>
            </a:r>
          </a:p>
          <a:p>
            <a:pPr marL="514350" indent="-514350">
              <a:buNone/>
            </a:pPr>
            <a:r>
              <a:rPr lang="en-US" dirty="0" smtClean="0"/>
              <a:t>       (scientific approach, emotion, nature)</a:t>
            </a:r>
          </a:p>
          <a:p>
            <a:pPr marL="514350" indent="-514350">
              <a:buNone/>
            </a:pPr>
            <a:r>
              <a:rPr lang="en-US" dirty="0" smtClean="0"/>
              <a:t>3.  Religious &amp; </a:t>
            </a:r>
            <a:r>
              <a:rPr lang="en-US" dirty="0" smtClean="0">
                <a:solidFill>
                  <a:srgbClr val="FFFF00"/>
                </a:solidFill>
              </a:rPr>
              <a:t>secular</a:t>
            </a:r>
            <a:r>
              <a:rPr lang="en-US" dirty="0" smtClean="0"/>
              <a:t> subjects</a:t>
            </a:r>
          </a:p>
          <a:p>
            <a:pPr marL="514350" indent="-514350">
              <a:buNone/>
            </a:pPr>
            <a:r>
              <a:rPr lang="en-US" dirty="0" smtClean="0"/>
              <a:t>4.  Emphasize individual &amp; achievements</a:t>
            </a:r>
          </a:p>
          <a:p>
            <a:pPr marL="514350" indent="-51435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FF00"/>
                </a:solidFill>
              </a:rPr>
              <a:t>(“glorify” humans </a:t>
            </a:r>
            <a:r>
              <a:rPr lang="en-US" dirty="0" smtClean="0"/>
              <a:t>&amp; their abilities; portrait)</a:t>
            </a:r>
          </a:p>
          <a:p>
            <a:pPr marL="514350" indent="-514350">
              <a:buNone/>
            </a:pPr>
            <a:r>
              <a:rPr lang="en-US" dirty="0" smtClean="0"/>
              <a:t>5. New techniques</a:t>
            </a:r>
          </a:p>
          <a:p>
            <a:pPr marL="514350" indent="-514350">
              <a:buNone/>
            </a:pPr>
            <a:r>
              <a:rPr lang="en-US" dirty="0" smtClean="0"/>
              <a:t>      (</a:t>
            </a:r>
            <a:r>
              <a:rPr lang="en-US" dirty="0" smtClean="0">
                <a:solidFill>
                  <a:srgbClr val="FFFF00"/>
                </a:solidFill>
              </a:rPr>
              <a:t>perspective</a:t>
            </a:r>
            <a:r>
              <a:rPr lang="en-US" dirty="0" smtClean="0"/>
              <a:t>, proportion, light &amp; shadow)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55"/>
            <a:ext cx="8686800" cy="838200"/>
          </a:xfrm>
        </p:spPr>
        <p:txBody>
          <a:bodyPr/>
          <a:lstStyle/>
          <a:p>
            <a:r>
              <a:rPr lang="en-US" dirty="0" smtClean="0"/>
              <a:t>Medieval vs. 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8839"/>
            <a:ext cx="8991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37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pic>
        <p:nvPicPr>
          <p:cNvPr id="4" name="Picture 7" descr="S:\Publishing\powerpoint\World history\zp934\morgan_old_test_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95399"/>
            <a:ext cx="4648201" cy="3235055"/>
          </a:xfrm>
          <a:prstGeom prst="rect">
            <a:avLst/>
          </a:prstGeom>
          <a:noFill/>
        </p:spPr>
      </p:pic>
      <p:pic>
        <p:nvPicPr>
          <p:cNvPr id="5" name="Picture 11" descr="S:\Publishing\powerpoint\World history\zp934\Images\ghirlandai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60377"/>
            <a:ext cx="4419600" cy="379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pic>
        <p:nvPicPr>
          <p:cNvPr id="5" name="Picture 3074" descr="Raphael School of Athe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52232"/>
            <a:ext cx="7467600" cy="500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219200"/>
            <a:ext cx="8763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Raphael </a:t>
            </a:r>
            <a:r>
              <a:rPr lang="en-US" sz="2000" dirty="0" err="1" smtClean="0"/>
              <a:t>Santi’s</a:t>
            </a:r>
            <a:r>
              <a:rPr lang="en-US" sz="2000" dirty="0" smtClean="0"/>
              <a:t> “School of Athens” which is in the Vatican employs perspective </a:t>
            </a:r>
          </a:p>
          <a:p>
            <a:r>
              <a:rPr lang="en-US" sz="2000" dirty="0" smtClean="0"/>
              <a:t>And symmetry to create depth a more realistic image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FF21E"/>
                </a:solidFill>
              </a:rPr>
              <a:t>Leonardo </a:t>
            </a:r>
            <a:r>
              <a:rPr lang="en-US" dirty="0" err="1" smtClean="0">
                <a:solidFill>
                  <a:srgbClr val="CFF21E"/>
                </a:solidFill>
              </a:rPr>
              <a:t>da</a:t>
            </a:r>
            <a:r>
              <a:rPr lang="en-US" dirty="0" smtClean="0">
                <a:solidFill>
                  <a:srgbClr val="CFF21E"/>
                </a:solidFill>
              </a:rPr>
              <a:t> Vinci  (1452-1519)</a:t>
            </a:r>
            <a:endParaRPr lang="en-US" dirty="0">
              <a:solidFill>
                <a:srgbClr val="CFF2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Born in Vinci, village near Florence</a:t>
            </a:r>
          </a:p>
          <a:p>
            <a:r>
              <a:rPr lang="en-US" dirty="0" smtClean="0"/>
              <a:t>Painter, inventor, sculptor, architect, </a:t>
            </a:r>
          </a:p>
          <a:p>
            <a:pPr>
              <a:buNone/>
            </a:pPr>
            <a:r>
              <a:rPr lang="en-US" dirty="0" smtClean="0"/>
              <a:t>     engineer, musician, poet</a:t>
            </a:r>
          </a:p>
          <a:p>
            <a:r>
              <a:rPr lang="en-US" dirty="0" smtClean="0"/>
              <a:t>Many unfinished works; few survive</a:t>
            </a:r>
          </a:p>
          <a:p>
            <a:r>
              <a:rPr lang="en-US" dirty="0" smtClean="0">
                <a:solidFill>
                  <a:srgbClr val="FF6699"/>
                </a:solidFill>
              </a:rPr>
              <a:t>Last Supper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Mona Lisa</a:t>
            </a:r>
          </a:p>
          <a:p>
            <a:r>
              <a:rPr lang="en-US" dirty="0" smtClean="0">
                <a:solidFill>
                  <a:srgbClr val="07E4E9"/>
                </a:solidFill>
              </a:rPr>
              <a:t>Notebooks</a:t>
            </a:r>
            <a:r>
              <a:rPr lang="en-US" dirty="0" smtClean="0"/>
              <a:t> with sketches studying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FF21E"/>
                </a:solidFill>
              </a:rPr>
              <a:t>human anatomy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6699"/>
                </a:solidFill>
              </a:rPr>
              <a:t>ideas for inventions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“man ahead of his time”</a:t>
            </a:r>
          </a:p>
          <a:p>
            <a:pPr>
              <a:buNone/>
            </a:pPr>
            <a:r>
              <a:rPr lang="en-US" dirty="0" smtClean="0"/>
              <a:t>     (flying machines, weapons of war)</a:t>
            </a:r>
          </a:p>
          <a:p>
            <a:r>
              <a:rPr lang="en-US" dirty="0" smtClean="0"/>
              <a:t>Worked for many patrons </a:t>
            </a:r>
          </a:p>
          <a:p>
            <a:pPr>
              <a:buNone/>
            </a:pPr>
            <a:r>
              <a:rPr lang="en-US" dirty="0" smtClean="0"/>
              <a:t>    (Medici, Sforza, King of France)</a:t>
            </a:r>
            <a:endParaRPr lang="en-US" dirty="0"/>
          </a:p>
        </p:txBody>
      </p:sp>
      <p:pic>
        <p:nvPicPr>
          <p:cNvPr id="11266" name="Picture 2" descr="http://www.windows.ucar.edu/people/images/davinc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2686051"/>
          </a:xfrm>
          <a:prstGeom prst="rect">
            <a:avLst/>
          </a:prstGeom>
          <a:noFill/>
        </p:spPr>
      </p:pic>
      <p:pic>
        <p:nvPicPr>
          <p:cNvPr id="11268" name="Picture 4" descr="Leonardo da Vinci. Self-Portrait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705" y="3895211"/>
            <a:ext cx="2259295" cy="296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CFF21E"/>
                </a:solidFill>
              </a:rPr>
              <a:t>Leonardo </a:t>
            </a:r>
            <a:r>
              <a:rPr lang="en-US" dirty="0" err="1" smtClean="0">
                <a:solidFill>
                  <a:srgbClr val="CFF21E"/>
                </a:solidFill>
              </a:rPr>
              <a:t>da</a:t>
            </a:r>
            <a:r>
              <a:rPr lang="en-US" dirty="0" smtClean="0">
                <a:solidFill>
                  <a:srgbClr val="CFF21E"/>
                </a:solidFill>
              </a:rPr>
              <a:t> Vinci  (1452-1519)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Andrea del Verrocchio and Leonardo da Vinci. The Baptism of Chris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835654" cy="5867400"/>
          </a:xfrm>
          <a:prstGeom prst="rect">
            <a:avLst/>
          </a:prstGeom>
          <a:noFill/>
        </p:spPr>
      </p:pic>
      <p:pic>
        <p:nvPicPr>
          <p:cNvPr id="1028" name="Picture 4" descr="http://www.join2day.net/abc/L/leonardo/leonardo3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66800"/>
            <a:ext cx="2438400" cy="56382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143000"/>
            <a:ext cx="18125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It was </a:t>
            </a:r>
            <a:r>
              <a:rPr lang="en-US" sz="1600" dirty="0" err="1" smtClean="0">
                <a:solidFill>
                  <a:srgbClr val="FFFF00"/>
                </a:solidFill>
              </a:rPr>
              <a:t>da</a:t>
            </a:r>
            <a:r>
              <a:rPr lang="en-US" sz="1600" dirty="0" smtClean="0">
                <a:solidFill>
                  <a:srgbClr val="FFFF00"/>
                </a:solidFill>
              </a:rPr>
              <a:t> Vinci’s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contribution to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this Verrocchio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work that first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attracted attention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to his “genius”</a:t>
            </a: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He painted the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angels in the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corner prompting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his master to say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they were more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alive than anything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he ever painted.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89525"/>
          </a:xfrm>
        </p:spPr>
        <p:txBody>
          <a:bodyPr/>
          <a:lstStyle/>
          <a:p>
            <a:r>
              <a:rPr lang="en-US" dirty="0" smtClean="0"/>
              <a:t>Do Now:  On the map of Italy, shade</a:t>
            </a:r>
          </a:p>
          <a:p>
            <a:pPr>
              <a:buNone/>
            </a:pPr>
            <a:r>
              <a:rPr lang="en-US" dirty="0" smtClean="0"/>
              <a:t> the following regions/areas:  </a:t>
            </a:r>
            <a:r>
              <a:rPr lang="en-US" dirty="0" smtClean="0">
                <a:solidFill>
                  <a:srgbClr val="D3B5E9"/>
                </a:solidFill>
              </a:rPr>
              <a:t>Venice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FF21E"/>
                </a:solidFill>
              </a:rPr>
              <a:t>Milan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7E4E9"/>
                </a:solidFill>
              </a:rPr>
              <a:t>Florence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99"/>
                </a:solidFill>
              </a:rPr>
              <a:t>Genoa</a:t>
            </a:r>
            <a:r>
              <a:rPr lang="en-US" dirty="0" smtClean="0"/>
              <a:t> &amp; </a:t>
            </a:r>
          </a:p>
          <a:p>
            <a:pPr>
              <a:buNone/>
            </a:pPr>
            <a:r>
              <a:rPr lang="en-US" dirty="0" smtClean="0">
                <a:solidFill>
                  <a:srgbClr val="FF9900"/>
                </a:solidFill>
              </a:rPr>
              <a:t>                    The Papal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write an explanation for why the Renaissance began in Italy.</a:t>
            </a:r>
          </a:p>
          <a:p>
            <a:pPr algn="ctr"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FFFF00"/>
                </a:solidFill>
              </a:rPr>
              <a:t>(pgs.471-2)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botticelli ve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4208206" cy="2438400"/>
          </a:xfrm>
          <a:prstGeom prst="rect">
            <a:avLst/>
          </a:prstGeom>
          <a:noFill/>
        </p:spPr>
      </p:pic>
      <p:pic>
        <p:nvPicPr>
          <p:cNvPr id="5" name="Picture 3" descr="michelangelo pi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236" y="4114800"/>
            <a:ext cx="2636763" cy="2743200"/>
          </a:xfrm>
          <a:prstGeom prst="rect">
            <a:avLst/>
          </a:prstGeom>
          <a:noFill/>
        </p:spPr>
      </p:pic>
      <p:pic>
        <p:nvPicPr>
          <p:cNvPr id="6" name="Picture 3" descr="leonardo m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0"/>
            <a:ext cx="175259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FF21E"/>
                </a:solidFill>
              </a:rPr>
              <a:t>Leonardo </a:t>
            </a:r>
            <a:r>
              <a:rPr lang="en-US" dirty="0" err="1" smtClean="0">
                <a:solidFill>
                  <a:srgbClr val="CFF21E"/>
                </a:solidFill>
              </a:rPr>
              <a:t>da</a:t>
            </a:r>
            <a:r>
              <a:rPr lang="en-US" dirty="0" smtClean="0">
                <a:solidFill>
                  <a:srgbClr val="CFF21E"/>
                </a:solidFill>
              </a:rPr>
              <a:t> Vinci  (1452-1519)</a:t>
            </a:r>
            <a:endParaRPr lang="en-US" dirty="0"/>
          </a:p>
        </p:txBody>
      </p:sp>
      <p:pic>
        <p:nvPicPr>
          <p:cNvPr id="4" name="Content Placeholder 3" descr="leonardo erm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2200"/>
            <a:ext cx="4038600" cy="553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2286000"/>
            <a:ext cx="2895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“Lady With An Ermine”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          (1480’s)</a:t>
            </a:r>
          </a:p>
          <a:p>
            <a:r>
              <a:rPr lang="en-US" sz="2000" dirty="0" smtClean="0"/>
              <a:t>Painted by Leonardo in his early 30’s depicts Cecilia </a:t>
            </a:r>
            <a:r>
              <a:rPr lang="en-US" sz="2000" dirty="0" err="1" smtClean="0"/>
              <a:t>Gallerani</a:t>
            </a:r>
            <a:r>
              <a:rPr lang="en-US" sz="2000" dirty="0" smtClean="0"/>
              <a:t> who was the mistress of Milan’s ruler </a:t>
            </a:r>
            <a:r>
              <a:rPr lang="en-US" sz="2000" dirty="0" err="1" smtClean="0"/>
              <a:t>Lodovico</a:t>
            </a:r>
            <a:r>
              <a:rPr lang="en-US" sz="2000" dirty="0" smtClean="0"/>
              <a:t> Sforza the artist’s patron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000" dirty="0" smtClean="0"/>
              <a:t>An example of the popularity of the </a:t>
            </a:r>
            <a:r>
              <a:rPr lang="en-US" sz="2000" b="1" dirty="0" smtClean="0">
                <a:solidFill>
                  <a:srgbClr val="FFFF00"/>
                </a:solidFill>
              </a:rPr>
              <a:t>“portrait.”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FF21E"/>
                </a:solidFill>
              </a:rPr>
              <a:t>Leonardo </a:t>
            </a:r>
            <a:r>
              <a:rPr lang="en-US" dirty="0" err="1" smtClean="0">
                <a:solidFill>
                  <a:srgbClr val="CFF21E"/>
                </a:solidFill>
              </a:rPr>
              <a:t>da</a:t>
            </a:r>
            <a:r>
              <a:rPr lang="en-US" dirty="0" smtClean="0">
                <a:solidFill>
                  <a:srgbClr val="CFF21E"/>
                </a:solidFill>
              </a:rPr>
              <a:t> Vinci  (1452-1519)</a:t>
            </a:r>
            <a:endParaRPr lang="en-US" dirty="0"/>
          </a:p>
        </p:txBody>
      </p:sp>
      <p:pic>
        <p:nvPicPr>
          <p:cNvPr id="6" name="Picture 3" descr="leonardo mo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23647"/>
            <a:ext cx="3581400" cy="54343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1905000"/>
            <a:ext cx="3887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“The Mona Lisa” – (1502)</a:t>
            </a:r>
          </a:p>
          <a:p>
            <a:r>
              <a:rPr lang="en-US" sz="2000" dirty="0" smtClean="0"/>
              <a:t>Brilliant use of light &amp; shadow,</a:t>
            </a:r>
          </a:p>
          <a:p>
            <a:r>
              <a:rPr lang="en-US" sz="2000" dirty="0" smtClean="0"/>
              <a:t>Subtle layering of paint “</a:t>
            </a:r>
            <a:r>
              <a:rPr lang="en-US" sz="2000" dirty="0" err="1" smtClean="0"/>
              <a:t>sfumato</a:t>
            </a:r>
            <a:r>
              <a:rPr lang="en-US" sz="2000" dirty="0" smtClean="0"/>
              <a:t>” </a:t>
            </a:r>
          </a:p>
          <a:p>
            <a:r>
              <a:rPr lang="en-US" sz="2000" dirty="0" smtClean="0"/>
              <a:t>(outlines are blurred, colors are mellow &amp; forms blurred – corners of the mouth </a:t>
            </a:r>
            <a:r>
              <a:rPr lang="en-US" sz="2000" smtClean="0"/>
              <a:t>&amp; eyes) and </a:t>
            </a:r>
            <a:r>
              <a:rPr lang="en-US" sz="2000" dirty="0" smtClean="0"/>
              <a:t>the depiction of landscape.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FF21E"/>
                </a:solidFill>
              </a:rPr>
              <a:t>Leonardo </a:t>
            </a:r>
            <a:r>
              <a:rPr lang="en-US" dirty="0" err="1" smtClean="0">
                <a:solidFill>
                  <a:srgbClr val="CFF21E"/>
                </a:solidFill>
              </a:rPr>
              <a:t>da</a:t>
            </a:r>
            <a:r>
              <a:rPr lang="en-US" dirty="0" smtClean="0">
                <a:solidFill>
                  <a:srgbClr val="CFF21E"/>
                </a:solidFill>
              </a:rPr>
              <a:t> Vinci  (1452-1519)</a:t>
            </a:r>
            <a:endParaRPr lang="en-US" dirty="0"/>
          </a:p>
        </p:txBody>
      </p:sp>
      <p:pic>
        <p:nvPicPr>
          <p:cNvPr id="4" name="Content Placeholder 3" descr="leonardo supp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8016446" cy="3749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800600"/>
            <a:ext cx="80419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Last Supper – (1490’s)</a:t>
            </a:r>
          </a:p>
          <a:p>
            <a:r>
              <a:rPr lang="en-US" sz="2000" dirty="0" smtClean="0"/>
              <a:t>Depicts Christ &amp; his apostles at the announcement of his future betrayal.</a:t>
            </a:r>
          </a:p>
          <a:p>
            <a:r>
              <a:rPr lang="en-US" sz="2000" dirty="0" smtClean="0"/>
              <a:t>“Psychological portraits”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A mural in the Convent of Santa Maria delle Grazie in Milan, Italy.</a:t>
            </a:r>
          </a:p>
          <a:p>
            <a:r>
              <a:rPr lang="it-IT" sz="2000" dirty="0" smtClean="0"/>
              <a:t>Took 3 years to complete.</a:t>
            </a:r>
          </a:p>
          <a:p>
            <a:r>
              <a:rPr lang="it-IT" sz="2000" dirty="0" smtClean="0"/>
              <a:t>Brilliant use of perspective, but new technique has resulted in decay.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FF21E"/>
                </a:solidFill>
              </a:rPr>
              <a:t>da</a:t>
            </a:r>
            <a:r>
              <a:rPr lang="en-US" dirty="0" smtClean="0">
                <a:solidFill>
                  <a:srgbClr val="CFF21E"/>
                </a:solidFill>
              </a:rPr>
              <a:t> Vinci: Anatomy Sketches</a:t>
            </a:r>
            <a:endParaRPr lang="en-US" dirty="0"/>
          </a:p>
        </p:txBody>
      </p:sp>
      <p:pic>
        <p:nvPicPr>
          <p:cNvPr id="4" name="Picture 1027" descr="leonardo hom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24200" y="-228600"/>
            <a:ext cx="2133600" cy="3163972"/>
          </a:xfrm>
          <a:prstGeom prst="rect">
            <a:avLst/>
          </a:prstGeom>
          <a:noFill/>
        </p:spPr>
      </p:pic>
      <p:pic>
        <p:nvPicPr>
          <p:cNvPr id="2050" name="Picture 2" descr="http://unmuseum.mus.pa.us/leoanat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819400"/>
            <a:ext cx="2857500" cy="4038600"/>
          </a:xfrm>
          <a:prstGeom prst="rect">
            <a:avLst/>
          </a:prstGeom>
          <a:noFill/>
        </p:spPr>
      </p:pic>
      <p:pic>
        <p:nvPicPr>
          <p:cNvPr id="2052" name="Picture 4" descr="Leonardo - Hands Stu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048001"/>
            <a:ext cx="2133600" cy="3810000"/>
          </a:xfrm>
          <a:prstGeom prst="rect">
            <a:avLst/>
          </a:prstGeom>
          <a:noFill/>
        </p:spPr>
      </p:pic>
      <p:pic>
        <p:nvPicPr>
          <p:cNvPr id="2054" name="Picture 6" descr="http://www.leonardo.net/l12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1981200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1371600"/>
            <a:ext cx="845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Used observation &amp; dissection (illegal autopsies) to better</a:t>
            </a:r>
          </a:p>
          <a:p>
            <a:r>
              <a:rPr lang="en-US" sz="2400" dirty="0" smtClean="0"/>
              <a:t> understand how the human body worked; made sketches in his</a:t>
            </a:r>
          </a:p>
          <a:p>
            <a:r>
              <a:rPr lang="en-US" sz="2400" dirty="0" smtClean="0"/>
              <a:t> notebooks to “study” the human form.</a:t>
            </a:r>
            <a:endParaRPr lang="en-US" sz="2400" dirty="0"/>
          </a:p>
        </p:txBody>
      </p:sp>
      <p:pic>
        <p:nvPicPr>
          <p:cNvPr id="10" name="Picture 1027" descr="leonardo ho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220987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2800" i="1" dirty="0" err="1" smtClean="0">
                <a:solidFill>
                  <a:srgbClr val="CFF21E"/>
                </a:solidFill>
              </a:rPr>
              <a:t>da</a:t>
            </a:r>
            <a:r>
              <a:rPr lang="en-US" sz="2800" i="1" dirty="0" smtClean="0">
                <a:solidFill>
                  <a:srgbClr val="CFF21E"/>
                </a:solidFill>
              </a:rPr>
              <a:t> Vinci: “A man ahead of his time”</a:t>
            </a:r>
            <a:br>
              <a:rPr lang="en-US" sz="2800" i="1" dirty="0" smtClean="0">
                <a:solidFill>
                  <a:srgbClr val="CFF21E"/>
                </a:solidFill>
              </a:rPr>
            </a:br>
            <a:r>
              <a:rPr lang="en-US" sz="2800" dirty="0" smtClean="0">
                <a:solidFill>
                  <a:srgbClr val="CFF21E"/>
                </a:solidFill>
              </a:rPr>
              <a:t>Sketches of ideas for inventions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nmuseum.mus.pa.us/leoflyingmac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20" y="4800600"/>
            <a:ext cx="3308380" cy="2057400"/>
          </a:xfrm>
          <a:prstGeom prst="rect">
            <a:avLst/>
          </a:prstGeom>
          <a:noFill/>
        </p:spPr>
      </p:pic>
      <p:pic>
        <p:nvPicPr>
          <p:cNvPr id="1028" name="Picture 4" descr="http://unmuseum.mus.pa.us/leohe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0100" y="1143000"/>
            <a:ext cx="2839750" cy="1828800"/>
          </a:xfrm>
          <a:prstGeom prst="rect">
            <a:avLst/>
          </a:prstGeom>
          <a:noFill/>
        </p:spPr>
      </p:pic>
      <p:pic>
        <p:nvPicPr>
          <p:cNvPr id="1030" name="Picture 6" descr="http://unmuseum.mus.pa.us/leot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3048000" cy="2034989"/>
          </a:xfrm>
          <a:prstGeom prst="rect">
            <a:avLst/>
          </a:prstGeom>
          <a:noFill/>
        </p:spPr>
      </p:pic>
      <p:pic>
        <p:nvPicPr>
          <p:cNvPr id="1032" name="Picture 8" descr="http://www.leonardo.net/p5i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1" y="2590800"/>
            <a:ext cx="2667000" cy="2057400"/>
          </a:xfrm>
          <a:prstGeom prst="rect">
            <a:avLst/>
          </a:prstGeom>
          <a:noFill/>
        </p:spPr>
      </p:pic>
      <p:pic>
        <p:nvPicPr>
          <p:cNvPr id="8" name="Picture 10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991657"/>
            <a:ext cx="2438400" cy="36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0"/>
            <a:ext cx="1676400" cy="249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5814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>
              <a:solidFill>
                <a:srgbClr val="07E4E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/>
              <a:t>Born in </a:t>
            </a:r>
            <a:r>
              <a:rPr lang="en-US" dirty="0" err="1" smtClean="0"/>
              <a:t>Caprese</a:t>
            </a:r>
            <a:r>
              <a:rPr lang="en-US" dirty="0" smtClean="0"/>
              <a:t> near Florence</a:t>
            </a:r>
          </a:p>
          <a:p>
            <a:r>
              <a:rPr lang="en-US" dirty="0" err="1" smtClean="0"/>
              <a:t>Medicis</a:t>
            </a:r>
            <a:r>
              <a:rPr lang="en-US" dirty="0" smtClean="0"/>
              <a:t> = patron</a:t>
            </a:r>
          </a:p>
          <a:p>
            <a:r>
              <a:rPr lang="en-US" dirty="0" smtClean="0"/>
              <a:t>Sculptor, painter, architect &amp; poet</a:t>
            </a:r>
          </a:p>
          <a:p>
            <a:r>
              <a:rPr lang="en-US" dirty="0" smtClean="0">
                <a:solidFill>
                  <a:srgbClr val="FF6699"/>
                </a:solidFill>
              </a:rPr>
              <a:t>David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B0F0"/>
                </a:solidFill>
              </a:rPr>
              <a:t>Pieta</a:t>
            </a:r>
          </a:p>
          <a:p>
            <a:r>
              <a:rPr lang="en-US" dirty="0" smtClean="0"/>
              <a:t>Commissioned by </a:t>
            </a:r>
            <a:r>
              <a:rPr lang="en-US" dirty="0" smtClean="0">
                <a:solidFill>
                  <a:srgbClr val="FF9900"/>
                </a:solidFill>
              </a:rPr>
              <a:t>Pope Julius II </a:t>
            </a:r>
            <a:r>
              <a:rPr lang="en-US" dirty="0" smtClean="0"/>
              <a:t>to paint ceiling of the </a:t>
            </a:r>
            <a:r>
              <a:rPr lang="en-US" dirty="0" smtClean="0">
                <a:solidFill>
                  <a:srgbClr val="CFF21E"/>
                </a:solidFill>
              </a:rPr>
              <a:t>Sistine Chapel</a:t>
            </a:r>
            <a:r>
              <a:rPr lang="en-US" dirty="0" smtClean="0"/>
              <a:t>:  (40x133 feet with 145 pictures &amp; took 4 years)</a:t>
            </a:r>
          </a:p>
          <a:p>
            <a:r>
              <a:rPr lang="en-US" dirty="0" smtClean="0"/>
              <a:t>Architect who designed the dome of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FF00"/>
                </a:solidFill>
              </a:rPr>
              <a:t>St.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Peter’s Basilica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 descr="Picture of Michelangelo Buonarroti, artistic rend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1609" y="1066800"/>
            <a:ext cx="217239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4" name="Content Placeholder 3" descr="michelangelo piet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68899"/>
            <a:ext cx="4724400" cy="5289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712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Pieta – (1490’s)</a:t>
            </a:r>
          </a:p>
          <a:p>
            <a:r>
              <a:rPr lang="en-US" sz="2000" dirty="0" smtClean="0"/>
              <a:t>Image of Mary holding </a:t>
            </a:r>
          </a:p>
          <a:p>
            <a:r>
              <a:rPr lang="en-US" sz="2000" dirty="0" smtClean="0"/>
              <a:t>Christ’s body after crucifixion.</a:t>
            </a:r>
          </a:p>
          <a:p>
            <a:r>
              <a:rPr lang="en-US" sz="2000" dirty="0" smtClean="0"/>
              <a:t>Depicts a mother’s suffering.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Michelangelo believed he removed the sculpture / “soul” from within the marble.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4" name="Content Placeholder 3" descr="michelangelo davi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50907"/>
            <a:ext cx="2743200" cy="5695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1295400"/>
            <a:ext cx="56396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David: (1501-1504)</a:t>
            </a:r>
          </a:p>
          <a:p>
            <a:r>
              <a:rPr lang="en-US" sz="2000" dirty="0" smtClean="0"/>
              <a:t>16 ft tall classic nude (Greek style – free standing)</a:t>
            </a:r>
          </a:p>
          <a:p>
            <a:r>
              <a:rPr lang="en-US" sz="2000" dirty="0" smtClean="0"/>
              <a:t>Shows biblical David prior to battle with Goliath.</a:t>
            </a:r>
          </a:p>
          <a:p>
            <a:r>
              <a:rPr lang="en-US" sz="2000" dirty="0" smtClean="0"/>
              <a:t>      (tension, intensity, power &amp; confidence)</a:t>
            </a:r>
          </a:p>
          <a:p>
            <a:r>
              <a:rPr lang="en-US" sz="2000" dirty="0" smtClean="0"/>
              <a:t>“Symbol” of Florence</a:t>
            </a:r>
          </a:p>
          <a:p>
            <a:r>
              <a:rPr lang="en-US" sz="2000" dirty="0" smtClean="0"/>
              <a:t>Considered the “perfect” representation of </a:t>
            </a:r>
          </a:p>
          <a:p>
            <a:r>
              <a:rPr lang="en-US" sz="2000" dirty="0" smtClean="0"/>
              <a:t>         the human form.</a:t>
            </a:r>
            <a:endParaRPr lang="en-US" sz="2000" dirty="0"/>
          </a:p>
        </p:txBody>
      </p:sp>
      <p:pic>
        <p:nvPicPr>
          <p:cNvPr id="6" name="Picture 8" descr="S:\Publishing\powerpoint\World history\zp934\Images\michelangelo - david - 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00" y="3124200"/>
            <a:ext cx="2946400" cy="2209800"/>
          </a:xfrm>
          <a:prstGeom prst="rect">
            <a:avLst/>
          </a:prstGeom>
          <a:noFill/>
        </p:spPr>
      </p:pic>
      <p:pic>
        <p:nvPicPr>
          <p:cNvPr id="7" name="Picture 9" descr="S:\Publishing\powerpoint\World history\zp934\Images\michelangelo - david - 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14497"/>
            <a:ext cx="3352800" cy="254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3121"/>
            <a:ext cx="3505200" cy="54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60062" y="1600200"/>
            <a:ext cx="47839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Moses – (1515)</a:t>
            </a:r>
          </a:p>
          <a:p>
            <a:r>
              <a:rPr lang="en-US" sz="2000" dirty="0" smtClean="0"/>
              <a:t>Commissioned by Pope Julius for his tomb.</a:t>
            </a:r>
          </a:p>
          <a:p>
            <a:r>
              <a:rPr lang="en-US" sz="2000" dirty="0" smtClean="0"/>
              <a:t>Some believe it was Michelangelo’s </a:t>
            </a:r>
          </a:p>
          <a:p>
            <a:r>
              <a:rPr lang="en-US" sz="2000" dirty="0" smtClean="0"/>
              <a:t>Representation of the pope.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Michelangelo is considered the greatest</a:t>
            </a:r>
          </a:p>
          <a:p>
            <a:r>
              <a:rPr lang="en-US" sz="2000" dirty="0" smtClean="0"/>
              <a:t>Sculptor of the Renaissance.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4" name="Content Placeholder 3" descr="michelangelo sistin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8825"/>
            <a:ext cx="4495800" cy="5709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219200"/>
            <a:ext cx="473655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Ceiling of the Sistine Chapel: (1508-12)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Commissioned by Pope Julius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40 x 133 foot ceiling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145 pictures w/ over 300 human figures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68 foot scaffolding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Depicts numerous scenes from</a:t>
            </a:r>
          </a:p>
          <a:p>
            <a:r>
              <a:rPr lang="en-US" sz="2000" dirty="0" smtClean="0"/>
              <a:t>     the Bible’s book of Genesis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Did most of the work alone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   (1300’S – 1600’S)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“Rebirth” </a:t>
            </a:r>
            <a:r>
              <a:rPr lang="en-US" dirty="0" smtClean="0"/>
              <a:t>of cultural &amp; scholarly activity in                                                       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    Western Europe </a:t>
            </a:r>
          </a:p>
          <a:p>
            <a:pPr algn="ctr">
              <a:buNone/>
            </a:pPr>
            <a:r>
              <a:rPr lang="en-US" dirty="0" smtClean="0"/>
              <a:t> (not just religious but </a:t>
            </a:r>
            <a:r>
              <a:rPr lang="en-US" b="1" dirty="0" smtClean="0">
                <a:solidFill>
                  <a:srgbClr val="FFC000"/>
                </a:solidFill>
              </a:rPr>
              <a:t>“classical”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92D050"/>
                </a:solidFill>
              </a:rPr>
              <a:t>“secular”)</a:t>
            </a:r>
          </a:p>
          <a:p>
            <a:r>
              <a:rPr lang="en-US" sz="2800" dirty="0" smtClean="0"/>
              <a:t>“Bridges the gap” between </a:t>
            </a:r>
            <a:r>
              <a:rPr lang="en-US" sz="2800" dirty="0" smtClean="0">
                <a:solidFill>
                  <a:srgbClr val="CFF21E"/>
                </a:solidFill>
              </a:rPr>
              <a:t>Medieval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&amp;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</a:t>
            </a:r>
            <a:r>
              <a:rPr lang="en-US" sz="2800" dirty="0" smtClean="0">
                <a:solidFill>
                  <a:srgbClr val="D3B5E9"/>
                </a:solidFill>
              </a:rPr>
              <a:t>Modern </a:t>
            </a:r>
            <a:r>
              <a:rPr lang="en-US" sz="2800" dirty="0" smtClean="0"/>
              <a:t>history  (a transition)</a:t>
            </a:r>
          </a:p>
          <a:p>
            <a:pPr marL="514350" indent="-51435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6" name="Picture 3" descr="michelangelo sisti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33023"/>
            <a:ext cx="6705600" cy="292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4" name="Content Placeholder 3" descr="michelangelo sistin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257800" cy="2509532"/>
          </a:xfrm>
          <a:prstGeom prst="rect">
            <a:avLst/>
          </a:prstGeom>
          <a:noFill/>
        </p:spPr>
      </p:pic>
      <p:pic>
        <p:nvPicPr>
          <p:cNvPr id="49154" name="Picture 2" descr="http://www.christusrex.org/www1/sistine/0B-Cei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655" y="1600201"/>
            <a:ext cx="3804345" cy="5257800"/>
          </a:xfrm>
          <a:prstGeom prst="rect">
            <a:avLst/>
          </a:prstGeom>
          <a:noFill/>
        </p:spPr>
      </p:pic>
      <p:pic>
        <p:nvPicPr>
          <p:cNvPr id="49156" name="Picture 4" descr="http://www.christusrex.org/www1/sistine/0-Ce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29261"/>
            <a:ext cx="4953000" cy="312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48130" name="Picture 2" descr="http://www.godweb.org/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4114800" cy="2857500"/>
          </a:xfrm>
          <a:prstGeom prst="rect">
            <a:avLst/>
          </a:prstGeom>
          <a:noFill/>
        </p:spPr>
      </p:pic>
      <p:pic>
        <p:nvPicPr>
          <p:cNvPr id="48132" name="Picture 4" descr="http://www.godweb.org/sn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800600" cy="2819400"/>
          </a:xfrm>
          <a:prstGeom prst="rect">
            <a:avLst/>
          </a:prstGeom>
          <a:noFill/>
        </p:spPr>
      </p:pic>
      <p:pic>
        <p:nvPicPr>
          <p:cNvPr id="48134" name="Picture 6" descr="http://www.godweb.org/fl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038600"/>
            <a:ext cx="4783014" cy="2590800"/>
          </a:xfrm>
          <a:prstGeom prst="rect">
            <a:avLst/>
          </a:prstGeom>
          <a:noFill/>
        </p:spPr>
      </p:pic>
      <p:pic>
        <p:nvPicPr>
          <p:cNvPr id="7" name="Picture 1033" descr="S:\Publishing\powerpoint\World history\zp934\Images\sistene chapel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066800"/>
            <a:ext cx="4267200" cy="290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4" name="Content Placeholder 3" descr="michelangelo last judgm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2491"/>
            <a:ext cx="4343400" cy="55155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1600200"/>
            <a:ext cx="44275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Last </a:t>
            </a:r>
            <a:r>
              <a:rPr lang="en-US" sz="2000" b="1" dirty="0" err="1" smtClean="0">
                <a:solidFill>
                  <a:srgbClr val="FFFF00"/>
                </a:solidFill>
              </a:rPr>
              <a:t>Judgement</a:t>
            </a:r>
            <a:r>
              <a:rPr lang="en-US" sz="2000" b="1" dirty="0" smtClean="0">
                <a:solidFill>
                  <a:srgbClr val="FFFF00"/>
                </a:solidFill>
              </a:rPr>
              <a:t>: (1536-41)</a:t>
            </a:r>
          </a:p>
          <a:p>
            <a:r>
              <a:rPr lang="en-US" sz="2000" dirty="0" smtClean="0"/>
              <a:t>Located above the altar wall in the</a:t>
            </a:r>
          </a:p>
          <a:p>
            <a:r>
              <a:rPr lang="en-US" sz="2000" dirty="0" smtClean="0"/>
              <a:t> Sistine Chapel</a:t>
            </a:r>
          </a:p>
          <a:p>
            <a:r>
              <a:rPr lang="en-US" sz="2000" dirty="0" smtClean="0"/>
              <a:t>Was the largest single fresco of its time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E4E9"/>
                </a:solidFill>
              </a:rPr>
              <a:t>Michelangelo </a:t>
            </a:r>
            <a:r>
              <a:rPr lang="en-US" dirty="0" err="1" smtClean="0">
                <a:solidFill>
                  <a:srgbClr val="07E4E9"/>
                </a:solidFill>
              </a:rPr>
              <a:t>Buonarroti</a:t>
            </a:r>
            <a:r>
              <a:rPr lang="en-US" dirty="0" smtClean="0">
                <a:solidFill>
                  <a:srgbClr val="07E4E9"/>
                </a:solidFill>
              </a:rPr>
              <a:t>  (1475-1564)</a:t>
            </a:r>
            <a:endParaRPr lang="en-US" dirty="0"/>
          </a:p>
        </p:txBody>
      </p:sp>
      <p:pic>
        <p:nvPicPr>
          <p:cNvPr id="55298" name="Picture 2" descr="Michaelangelo's dome at St. Peter'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114799"/>
            <a:ext cx="1828800" cy="2743201"/>
          </a:xfrm>
          <a:prstGeom prst="rect">
            <a:avLst/>
          </a:prstGeom>
          <a:noFill/>
        </p:spPr>
      </p:pic>
      <p:pic>
        <p:nvPicPr>
          <p:cNvPr id="55302" name="Picture 6" descr="Historical painting of St. Peter's Basilic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1" y="4114801"/>
            <a:ext cx="3555999" cy="2743200"/>
          </a:xfrm>
          <a:prstGeom prst="rect">
            <a:avLst/>
          </a:prstGeom>
          <a:noFill/>
        </p:spPr>
      </p:pic>
      <p:pic>
        <p:nvPicPr>
          <p:cNvPr id="8" name="Picture 5" descr="wcf150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0" y="1066800"/>
            <a:ext cx="3596216" cy="2697162"/>
          </a:xfrm>
          <a:noFill/>
          <a:ln/>
        </p:spPr>
      </p:pic>
      <p:pic>
        <p:nvPicPr>
          <p:cNvPr id="9" name="Picture 4" descr="wcF1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453080" y="1066800"/>
            <a:ext cx="3690920" cy="2743200"/>
          </a:xfrm>
          <a:prstGeom prst="rect">
            <a:avLst/>
          </a:prstGeom>
          <a:noFill/>
          <a:ln/>
        </p:spPr>
      </p:pic>
      <p:pic>
        <p:nvPicPr>
          <p:cNvPr id="10" name="Picture 1028" descr="wcF1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" y="4252833"/>
            <a:ext cx="3505200" cy="2605167"/>
          </a:xfrm>
          <a:prstGeom prst="rect">
            <a:avLst/>
          </a:prstGeom>
          <a:noFill/>
          <a:ln/>
        </p:spPr>
      </p:pic>
      <p:sp>
        <p:nvSpPr>
          <p:cNvPr id="11" name="TextBox 10"/>
          <p:cNvSpPr txBox="1"/>
          <p:nvPr/>
        </p:nvSpPr>
        <p:spPr>
          <a:xfrm>
            <a:off x="3581400" y="1219200"/>
            <a:ext cx="18556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Michelangelo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was made chief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architect of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St. Peter’s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Basilica in 1546;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He designed the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dome which was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completed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after his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PARTNER ACTIVITY - </a:t>
            </a:r>
            <a:r>
              <a:rPr lang="en-US" sz="2700" dirty="0" smtClean="0"/>
              <a:t>Sort the following facts to create a chart that compares </a:t>
            </a:r>
            <a:r>
              <a:rPr lang="en-US" sz="2700" dirty="0" smtClean="0">
                <a:solidFill>
                  <a:srgbClr val="CFF21E"/>
                </a:solidFill>
              </a:rPr>
              <a:t>Leonardo </a:t>
            </a:r>
            <a:r>
              <a:rPr lang="en-US" sz="2700" dirty="0" err="1" smtClean="0">
                <a:solidFill>
                  <a:srgbClr val="CFF21E"/>
                </a:solidFill>
              </a:rPr>
              <a:t>da</a:t>
            </a:r>
            <a:r>
              <a:rPr lang="en-US" sz="2700" dirty="0" smtClean="0">
                <a:solidFill>
                  <a:srgbClr val="CFF21E"/>
                </a:solidFill>
              </a:rPr>
              <a:t> Vinci </a:t>
            </a:r>
            <a:r>
              <a:rPr lang="en-US" sz="2700" dirty="0" smtClean="0"/>
              <a:t>to </a:t>
            </a:r>
            <a:r>
              <a:rPr lang="en-US" sz="2700" dirty="0" smtClean="0">
                <a:solidFill>
                  <a:srgbClr val="FF6699"/>
                </a:solidFill>
              </a:rPr>
              <a:t>Michelangelo </a:t>
            </a:r>
            <a:r>
              <a:rPr lang="en-US" sz="2700" dirty="0" err="1" smtClean="0">
                <a:solidFill>
                  <a:srgbClr val="FF6699"/>
                </a:solidFill>
              </a:rPr>
              <a:t>Buonarroti</a:t>
            </a:r>
            <a:r>
              <a:rPr lang="en-US" sz="2700" dirty="0" smtClean="0">
                <a:solidFill>
                  <a:srgbClr val="FF6699"/>
                </a:solidFill>
              </a:rPr>
              <a:t> </a:t>
            </a:r>
            <a:r>
              <a:rPr lang="en-US" sz="2700" dirty="0" smtClean="0"/>
              <a:t>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(1) many unfinished works, (2) greatest sculptor of the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Renaissance,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</a:rPr>
              <a:t>(3) Last Supper,         (4) David,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(5) Mona Lisa,             (6) sketches on human anatomy,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(7) ideas for inventions,        (8) Sistine Chapel ceiling,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(9) “a man ahead of his time,”    (10) Pieta, 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(11) Pope Julius,                 (12) King of France, 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(13) moody architect,          (14) Moses,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(15) born in </a:t>
            </a:r>
            <a:r>
              <a:rPr lang="en-US" dirty="0" err="1" smtClean="0">
                <a:solidFill>
                  <a:srgbClr val="FFFF00"/>
                </a:solidFill>
              </a:rPr>
              <a:t>Caprese</a:t>
            </a:r>
            <a:r>
              <a:rPr lang="en-US" dirty="0" smtClean="0">
                <a:solidFill>
                  <a:srgbClr val="FFFF00"/>
                </a:solidFill>
              </a:rPr>
              <a:t>,          (16) The Last </a:t>
            </a:r>
            <a:r>
              <a:rPr lang="en-US" dirty="0" err="1" smtClean="0">
                <a:solidFill>
                  <a:srgbClr val="FFFF00"/>
                </a:solidFill>
              </a:rPr>
              <a:t>Judgement</a:t>
            </a:r>
            <a:r>
              <a:rPr lang="en-US" dirty="0" smtClean="0">
                <a:solidFill>
                  <a:srgbClr val="FFFF00"/>
                </a:solidFill>
              </a:rPr>
              <a:t>,    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(17) Sculpted portrayals of the human body,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(18) Lady with an Ermine,        (19) </a:t>
            </a:r>
            <a:r>
              <a:rPr lang="en-US" dirty="0" err="1" smtClean="0">
                <a:solidFill>
                  <a:srgbClr val="FFFF00"/>
                </a:solidFill>
              </a:rPr>
              <a:t>sfumato</a:t>
            </a:r>
            <a:r>
              <a:rPr lang="en-US" dirty="0" smtClean="0">
                <a:solidFill>
                  <a:srgbClr val="FFFF00"/>
                </a:solidFill>
              </a:rPr>
              <a:t>,  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(20) encrypted writing,  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(21) dome of St. Peter’s Basilica,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(22) only 17 surviving paintings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WHAT DO YOU THINK???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“a ruler must be like both a fox &amp; a lion, cunning enough to know the traps &amp; avoid them; bold &amp; brave enough to terrify the wolves”</a:t>
            </a:r>
          </a:p>
          <a:p>
            <a:endParaRPr lang="en-US" dirty="0" smtClean="0"/>
          </a:p>
          <a:p>
            <a:r>
              <a:rPr lang="en-US" dirty="0" smtClean="0"/>
              <a:t>Would you support a candidate for political</a:t>
            </a:r>
          </a:p>
          <a:p>
            <a:pPr>
              <a:buNone/>
            </a:pPr>
            <a:r>
              <a:rPr lang="en-US" dirty="0" smtClean="0"/>
              <a:t>office who said publically that</a:t>
            </a:r>
          </a:p>
          <a:p>
            <a:pPr>
              <a:buNone/>
            </a:pPr>
            <a:r>
              <a:rPr lang="en-US" dirty="0" smtClean="0"/>
              <a:t> government officials should not</a:t>
            </a:r>
          </a:p>
          <a:p>
            <a:pPr>
              <a:buNone/>
            </a:pPr>
            <a:r>
              <a:rPr lang="en-US" dirty="0" smtClean="0"/>
              <a:t> hesitate to be dishonest or not</a:t>
            </a:r>
          </a:p>
          <a:p>
            <a:pPr>
              <a:buNone/>
            </a:pPr>
            <a:r>
              <a:rPr lang="en-US" dirty="0" smtClean="0"/>
              <a:t> completely truthful if such deceptions </a:t>
            </a:r>
          </a:p>
          <a:p>
            <a:pPr>
              <a:buNone/>
            </a:pPr>
            <a:r>
              <a:rPr lang="en-US" dirty="0" smtClean="0"/>
              <a:t>were in the best interests of the</a:t>
            </a:r>
          </a:p>
          <a:p>
            <a:pPr algn="ctr">
              <a:buNone/>
            </a:pPr>
            <a:r>
              <a:rPr lang="en-US" dirty="0" smtClean="0"/>
              <a:t> people/nation? </a:t>
            </a:r>
            <a:endParaRPr lang="en-US" dirty="0"/>
          </a:p>
        </p:txBody>
      </p:sp>
      <p:pic>
        <p:nvPicPr>
          <p:cNvPr id="4" name="Picture 4" descr="http://www.lucidcafe.com/library/96may/96maygifs/machiavel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40665"/>
            <a:ext cx="2438400" cy="321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William Shakespeare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(1564-1616)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“The Bard”</a:t>
            </a:r>
          </a:p>
          <a:p>
            <a:r>
              <a:rPr lang="en-US" dirty="0" smtClean="0"/>
              <a:t>Considered by many to be the</a:t>
            </a:r>
          </a:p>
          <a:p>
            <a:pPr>
              <a:buNone/>
            </a:pPr>
            <a:r>
              <a:rPr lang="en-US" dirty="0" smtClean="0"/>
              <a:t>      “greatest” poet /play writer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sonnets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7E4E9"/>
                </a:solidFill>
              </a:rPr>
              <a:t>English language</a:t>
            </a:r>
          </a:p>
          <a:p>
            <a:r>
              <a:rPr lang="en-US" u="sng" dirty="0" smtClean="0">
                <a:solidFill>
                  <a:srgbClr val="FFC000"/>
                </a:solidFill>
              </a:rPr>
              <a:t>Plays use superb dramatic technique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probed </a:t>
            </a:r>
            <a:r>
              <a:rPr lang="en-US" dirty="0" smtClean="0">
                <a:solidFill>
                  <a:srgbClr val="FFFF00"/>
                </a:solidFill>
              </a:rPr>
              <a:t>human character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Dealt w/ universal human </a:t>
            </a:r>
            <a:r>
              <a:rPr lang="en-US" dirty="0" smtClean="0">
                <a:solidFill>
                  <a:srgbClr val="CFF21E"/>
                </a:solidFill>
              </a:rPr>
              <a:t>emotions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Addressed questions of </a:t>
            </a:r>
            <a:r>
              <a:rPr lang="en-US" dirty="0" smtClean="0">
                <a:solidFill>
                  <a:srgbClr val="D3B5E9"/>
                </a:solidFill>
              </a:rPr>
              <a:t>virtue &amp; morality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6699"/>
                </a:solidFill>
              </a:rPr>
              <a:t>Historical </a:t>
            </a:r>
            <a:r>
              <a:rPr lang="en-US" dirty="0" smtClean="0"/>
              <a:t>&amp; legendary events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Appealed to the masses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(common people)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William Shakespe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-1"/>
            <a:ext cx="1981200" cy="2847975"/>
          </a:xfrm>
          <a:prstGeom prst="rect">
            <a:avLst/>
          </a:prstGeom>
          <a:noFill/>
        </p:spPr>
      </p:pic>
      <p:pic>
        <p:nvPicPr>
          <p:cNvPr id="4100" name="Picture 4" descr="New London Globe Theat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2643" y="4648201"/>
            <a:ext cx="3331357" cy="2209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00400" y="6248400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“rebuilt” Globe Theatre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William Shakespeare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(1564-1616)</a:t>
            </a:r>
            <a:endParaRPr lang="en-US" dirty="0"/>
          </a:p>
        </p:txBody>
      </p:sp>
      <p:pic>
        <p:nvPicPr>
          <p:cNvPr id="4" name="Picture 12" descr="Romeo and Juliet">
            <a:hlinkClick r:id="rId3" tooltip="Romeo and Juliet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362200" cy="3374571"/>
          </a:xfrm>
          <a:prstGeom prst="rect">
            <a:avLst/>
          </a:prstGeom>
          <a:noFill/>
        </p:spPr>
      </p:pic>
      <p:pic>
        <p:nvPicPr>
          <p:cNvPr id="5" name="Picture 18" descr="Click Image to Enlar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85565"/>
            <a:ext cx="2362200" cy="3472435"/>
          </a:xfrm>
          <a:prstGeom prst="rect">
            <a:avLst/>
          </a:prstGeom>
          <a:noFill/>
        </p:spPr>
      </p:pic>
      <p:pic>
        <p:nvPicPr>
          <p:cNvPr id="6" name="Picture 10" descr="'The Rainbow Portrait' of Elizabeth I, c16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600200"/>
            <a:ext cx="2876550" cy="3649110"/>
          </a:xfrm>
          <a:prstGeom prst="rect">
            <a:avLst/>
          </a:prstGeom>
          <a:noFill/>
        </p:spPr>
      </p:pic>
      <p:pic>
        <p:nvPicPr>
          <p:cNvPr id="7" name="Picture 6" descr="The Swan Theatre (de Witt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6567" y="0"/>
            <a:ext cx="2367434" cy="3352800"/>
          </a:xfrm>
          <a:prstGeom prst="rect">
            <a:avLst/>
          </a:prstGeom>
          <a:noFill/>
        </p:spPr>
      </p:pic>
      <p:pic>
        <p:nvPicPr>
          <p:cNvPr id="8" name="Picture 8" descr="Elizabethan Playhou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6992" y="4648200"/>
            <a:ext cx="2907008" cy="2209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1800" y="5410200"/>
            <a:ext cx="245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Queen Elizabeth 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9421" y="3505200"/>
            <a:ext cx="3144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Sketches of theatre design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during Shakespeare’s time.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>
                <a:solidFill>
                  <a:srgbClr val="FF9900"/>
                </a:solidFill>
              </a:rPr>
              <a:t>Niccolo</a:t>
            </a:r>
            <a:r>
              <a:rPr lang="en-US" dirty="0" smtClean="0">
                <a:solidFill>
                  <a:srgbClr val="FF9900"/>
                </a:solidFill>
              </a:rPr>
              <a:t> Machiavelli </a:t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FF9900"/>
                </a:solidFill>
              </a:rPr>
              <a:t> (1469 – 1527)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Diplomat from Florence</a:t>
            </a:r>
          </a:p>
          <a:p>
            <a:r>
              <a:rPr lang="en-US" sz="2800" dirty="0" smtClean="0"/>
              <a:t>Wrote, </a:t>
            </a:r>
            <a:r>
              <a:rPr lang="en-US" sz="2800" u="sng" dirty="0" smtClean="0">
                <a:solidFill>
                  <a:srgbClr val="FF6699"/>
                </a:solidFill>
              </a:rPr>
              <a:t>The Prince</a:t>
            </a:r>
          </a:p>
          <a:p>
            <a:r>
              <a:rPr lang="en-US" sz="2800" dirty="0" smtClean="0"/>
              <a:t>His book has been called the single</a:t>
            </a:r>
          </a:p>
          <a:p>
            <a:pPr>
              <a:buNone/>
            </a:pPr>
            <a:r>
              <a:rPr lang="en-US" sz="2800" dirty="0" smtClean="0"/>
              <a:t> most influential work of the Renaissance,</a:t>
            </a:r>
          </a:p>
          <a:p>
            <a:pPr>
              <a:buNone/>
            </a:pPr>
            <a:r>
              <a:rPr lang="en-US" sz="2800" dirty="0" smtClean="0"/>
              <a:t>impacting politics &amp; government to this day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Government is separate from morality</a:t>
            </a:r>
          </a:p>
          <a:p>
            <a:pPr algn="ctr">
              <a:buNone/>
            </a:pPr>
            <a:r>
              <a:rPr lang="en-US" sz="2800" b="1" i="1" dirty="0" smtClean="0">
                <a:solidFill>
                  <a:srgbClr val="FFC000"/>
                </a:solidFill>
              </a:rPr>
              <a:t>(a secular view of gov</a:t>
            </a:r>
            <a:r>
              <a:rPr lang="en-US" sz="2800" b="1" dirty="0" smtClean="0">
                <a:solidFill>
                  <a:srgbClr val="FFC000"/>
                </a:solidFill>
              </a:rPr>
              <a:t>ernment)</a:t>
            </a:r>
            <a:endParaRPr lang="en-US" sz="2800" b="1" i="1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“end justifies the means”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“safer for a ruler to be feared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 than loved”</a:t>
            </a:r>
          </a:p>
        </p:txBody>
      </p:sp>
      <p:pic>
        <p:nvPicPr>
          <p:cNvPr id="3074" name="Picture 2" descr="Machiave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-1"/>
            <a:ext cx="2057400" cy="2780270"/>
          </a:xfrm>
          <a:prstGeom prst="rect">
            <a:avLst/>
          </a:prstGeom>
          <a:noFill/>
        </p:spPr>
      </p:pic>
      <p:pic>
        <p:nvPicPr>
          <p:cNvPr id="3078" name="Picture 6" descr="Cesare Bor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810000"/>
            <a:ext cx="2133600" cy="2456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6248400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7E4E9"/>
                </a:solidFill>
              </a:rPr>
              <a:t>Cesare</a:t>
            </a:r>
            <a:r>
              <a:rPr lang="en-US" sz="2000" dirty="0" smtClean="0">
                <a:solidFill>
                  <a:srgbClr val="07E4E9"/>
                </a:solidFill>
              </a:rPr>
              <a:t> Borgia</a:t>
            </a:r>
            <a:endParaRPr lang="en-US" sz="2000" dirty="0">
              <a:solidFill>
                <a:srgbClr val="07E4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MEDIEVAL OR RENAISSANCE??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7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Pessimistic</a:t>
            </a:r>
          </a:p>
          <a:p>
            <a:r>
              <a:rPr lang="en-US" dirty="0" smtClean="0"/>
              <a:t>Secular</a:t>
            </a:r>
          </a:p>
          <a:p>
            <a:r>
              <a:rPr lang="en-US" dirty="0" smtClean="0"/>
              <a:t>Focus on the group</a:t>
            </a:r>
          </a:p>
          <a:p>
            <a:r>
              <a:rPr lang="en-US" dirty="0" smtClean="0"/>
              <a:t>Focus on the importance of the individual</a:t>
            </a:r>
          </a:p>
          <a:p>
            <a:r>
              <a:rPr lang="en-US" dirty="0" smtClean="0"/>
              <a:t>World is beyond your comprehension</a:t>
            </a:r>
          </a:p>
          <a:p>
            <a:r>
              <a:rPr lang="en-US" dirty="0" smtClean="0"/>
              <a:t>Question to better understand the world</a:t>
            </a:r>
          </a:p>
          <a:p>
            <a:r>
              <a:rPr lang="en-US" dirty="0" smtClean="0"/>
              <a:t>We can learn from Greeks &amp; Romans</a:t>
            </a:r>
          </a:p>
          <a:p>
            <a:r>
              <a:rPr lang="en-US" dirty="0" smtClean="0"/>
              <a:t>Only Listen to the Church</a:t>
            </a:r>
          </a:p>
          <a:p>
            <a:r>
              <a:rPr lang="en-US" dirty="0" smtClean="0"/>
              <a:t>Life is just a preparation for the afterlife</a:t>
            </a:r>
          </a:p>
          <a:p>
            <a:r>
              <a:rPr lang="en-US" dirty="0" smtClean="0"/>
              <a:t> accept things as they are</a:t>
            </a:r>
          </a:p>
          <a:p>
            <a:r>
              <a:rPr lang="en-US" dirty="0" smtClean="0"/>
              <a:t>Strive to achieve a fulfilled life</a:t>
            </a:r>
          </a:p>
          <a:p>
            <a:r>
              <a:rPr lang="en-US" dirty="0" smtClean="0"/>
              <a:t>Stress human possibilities over human shortcomings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Renaissance Italy - @1450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1079242"/>
            <a:ext cx="4876800" cy="577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0" y="16764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Initial centers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of the Renaissance movement were in </a:t>
            </a:r>
            <a:r>
              <a:rPr lang="en-US" sz="2400" dirty="0" smtClean="0">
                <a:solidFill>
                  <a:srgbClr val="FF6699"/>
                </a:solidFill>
              </a:rPr>
              <a:t>Northern Italy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09"/>
            <a:ext cx="8686800" cy="838200"/>
          </a:xfrm>
        </p:spPr>
        <p:txBody>
          <a:bodyPr/>
          <a:lstStyle/>
          <a:p>
            <a:r>
              <a:rPr lang="en-US" dirty="0" smtClean="0"/>
              <a:t>Machiavelli or Shakespeare???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Prince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Secular view  of gov’t decision-making as separate from morality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Drew from “classical works” &amp; displayed a deep understanding of human character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Sonnets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justifies the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Appealed to the “groundlings”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Safer to be feared than to be loved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900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vs. Renaissance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AutoNum type="arabicPeriod" startAt="3"/>
            </a:pPr>
            <a:r>
              <a:rPr lang="en-US" dirty="0" smtClean="0"/>
              <a:t>During which period did people have more confidence in their ability to think for themselves?</a:t>
            </a:r>
          </a:p>
          <a:p>
            <a:pPr marL="514350" indent="-514350" algn="ctr">
              <a:buAutoNum type="arabicPeriod" startAt="3"/>
            </a:pPr>
            <a:r>
              <a:rPr lang="en-US" dirty="0" smtClean="0"/>
              <a:t>During which period did people have a more pessimistic outlook on life?</a:t>
            </a:r>
          </a:p>
          <a:p>
            <a:pPr marL="514350" indent="-514350" algn="ctr">
              <a:buAutoNum type="arabicPeriod" startAt="3"/>
            </a:pPr>
            <a:r>
              <a:rPr lang="en-US" dirty="0" smtClean="0"/>
              <a:t>During which period did believe they could make life / society better?</a:t>
            </a:r>
          </a:p>
          <a:p>
            <a:pPr marL="514350" indent="-514350" algn="ctr">
              <a:buAutoNum type="arabicPeriod" startAt="6"/>
            </a:pPr>
            <a:r>
              <a:rPr lang="en-US" dirty="0" smtClean="0"/>
              <a:t>During which period did people have a greater understanding of human anatomy &amp; biology?</a:t>
            </a:r>
          </a:p>
          <a:p>
            <a:pPr marL="514350" indent="-514350" algn="ctr">
              <a:buAutoNum type="arabicPeriod" startAt="6"/>
            </a:pPr>
            <a:r>
              <a:rPr lang="en-US" dirty="0" smtClean="0"/>
              <a:t>During which period do you believe people lived “fuller lives, best utilizing their talents/abilities?</a:t>
            </a:r>
          </a:p>
          <a:p>
            <a:pPr marL="514350" indent="-514350" algn="ctr">
              <a:buAutoNum type="arabicPeriod" startAt="6"/>
            </a:pPr>
            <a:r>
              <a:rPr lang="en-US" dirty="0" smtClean="0"/>
              <a:t>During which period do you believe students received a more “well rounded” education?</a:t>
            </a:r>
          </a:p>
          <a:p>
            <a:pPr marL="514350" indent="-514350" algn="ctr">
              <a:buAutoNum type="arabicPeriod" startAt="6"/>
            </a:pPr>
            <a:r>
              <a:rPr lang="en-US" dirty="0" smtClean="0"/>
              <a:t>During which period do you think art more greatly reflected everyday life &amp; society?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THE RENAISSANCE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92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smtClean="0"/>
              <a:t>The Renaissance began in </a:t>
            </a:r>
            <a:r>
              <a:rPr lang="en-US" sz="3000" dirty="0" smtClean="0">
                <a:solidFill>
                  <a:srgbClr val="CFF21E"/>
                </a:solidFill>
              </a:rPr>
              <a:t>Italy.</a:t>
            </a:r>
          </a:p>
          <a:p>
            <a:pPr>
              <a:buNone/>
            </a:pPr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i="1" dirty="0" smtClean="0">
                <a:solidFill>
                  <a:srgbClr val="FFFF00"/>
                </a:solidFill>
              </a:rPr>
              <a:t>WHY?</a:t>
            </a:r>
          </a:p>
          <a:p>
            <a:pPr>
              <a:buNone/>
            </a:pPr>
            <a:r>
              <a:rPr lang="en-US" sz="3000" dirty="0" smtClean="0">
                <a:solidFill>
                  <a:srgbClr val="D3B5E9"/>
                </a:solidFill>
              </a:rPr>
              <a:t>1)Geography </a:t>
            </a:r>
            <a:r>
              <a:rPr lang="en-US" sz="3000" dirty="0" smtClean="0"/>
              <a:t>(trade &amp; cult. diffusion/exchange ideas)</a:t>
            </a:r>
          </a:p>
          <a:p>
            <a:pPr>
              <a:buNone/>
            </a:pPr>
            <a:r>
              <a:rPr lang="en-US" sz="3000" dirty="0" smtClean="0">
                <a:solidFill>
                  <a:srgbClr val="CFF21E"/>
                </a:solidFill>
              </a:rPr>
              <a:t>2)Trade = $, powerful merchant class &amp; cities</a:t>
            </a:r>
          </a:p>
          <a:p>
            <a:pPr>
              <a:buNone/>
            </a:pPr>
            <a:r>
              <a:rPr lang="en-US" sz="3000" dirty="0" smtClean="0">
                <a:solidFill>
                  <a:srgbClr val="FF6699"/>
                </a:solidFill>
              </a:rPr>
              <a:t>3) History </a:t>
            </a:r>
            <a:r>
              <a:rPr lang="en-US" sz="3000" dirty="0" smtClean="0"/>
              <a:t>(Ancient Roman civilization)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12" descr="http://www.bluffton.edu/~sullivanm/romanpantheon/0148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9908" y="3886200"/>
            <a:ext cx="3784092" cy="2971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886200"/>
            <a:ext cx="4928035" cy="321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Renaissance </a:t>
            </a:r>
            <a:r>
              <a:rPr lang="en-US" dirty="0" smtClean="0"/>
              <a:t>patrons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CFF21E"/>
                </a:solidFill>
              </a:rPr>
              <a:t>patrons</a:t>
            </a:r>
            <a:r>
              <a:rPr lang="en-US" dirty="0" smtClean="0">
                <a:solidFill>
                  <a:srgbClr val="CFF21E"/>
                </a:solidFill>
              </a:rPr>
              <a:t> -supporters of arts &amp; learning = ($$$)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9900"/>
                </a:solidFill>
              </a:rPr>
              <a:t>Pope</a:t>
            </a:r>
            <a:r>
              <a:rPr lang="en-US" dirty="0" smtClean="0"/>
              <a:t> &amp; Church in Rome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7E4E9"/>
                </a:solidFill>
              </a:rPr>
              <a:t>Medici</a:t>
            </a:r>
            <a:r>
              <a:rPr lang="en-US" dirty="0" smtClean="0"/>
              <a:t> family in Florence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FF21E"/>
                </a:solidFill>
              </a:rPr>
              <a:t>Sforza</a:t>
            </a:r>
            <a:r>
              <a:rPr lang="en-US" dirty="0" smtClean="0"/>
              <a:t> family in Milan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Merchants of </a:t>
            </a:r>
            <a:r>
              <a:rPr lang="en-US" dirty="0" smtClean="0">
                <a:solidFill>
                  <a:srgbClr val="D3B5E9"/>
                </a:solidFill>
              </a:rPr>
              <a:t>Venice 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6699"/>
                </a:solidFill>
              </a:rPr>
              <a:t>(Doge)</a:t>
            </a:r>
          </a:p>
          <a:p>
            <a:pPr>
              <a:buNone/>
            </a:pPr>
            <a:endParaRPr lang="en-US" dirty="0" smtClean="0">
              <a:solidFill>
                <a:srgbClr val="FF6699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“benefactor”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“philanthropist”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8731" y="2362200"/>
            <a:ext cx="3805269" cy="47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9900"/>
                </a:solidFill>
              </a:rPr>
              <a:t>Humanism</a:t>
            </a:r>
            <a:endParaRPr lang="en-US" sz="4000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3600" u="sng" dirty="0" smtClean="0">
                <a:solidFill>
                  <a:srgbClr val="FF9900"/>
                </a:solidFill>
              </a:rPr>
              <a:t>HUMANISM </a:t>
            </a:r>
            <a:r>
              <a:rPr lang="en-US" sz="3600" dirty="0" smtClean="0">
                <a:solidFill>
                  <a:srgbClr val="FF9900"/>
                </a:solidFill>
              </a:rPr>
              <a:t>=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Literary movement which was the basis of the Renaissance. </a:t>
            </a:r>
          </a:p>
          <a:p>
            <a:pPr marL="514350" indent="-514350">
              <a:buNone/>
            </a:pPr>
            <a:r>
              <a:rPr lang="en-US" sz="3600" dirty="0" smtClean="0"/>
              <a:t> Emphasizes </a:t>
            </a:r>
            <a:r>
              <a:rPr lang="en-US" sz="3600" dirty="0" smtClean="0">
                <a:solidFill>
                  <a:srgbClr val="CFF21E"/>
                </a:solidFill>
              </a:rPr>
              <a:t>education</a:t>
            </a:r>
            <a:r>
              <a:rPr lang="en-US" sz="3600" dirty="0" smtClean="0"/>
              <a:t>:</a:t>
            </a:r>
          </a:p>
          <a:p>
            <a:pPr marL="514350" indent="-514350">
              <a:buFontTx/>
              <a:buChar char="-"/>
            </a:pPr>
            <a:r>
              <a:rPr lang="en-US" sz="3600" dirty="0" smtClean="0"/>
              <a:t>Study of the </a:t>
            </a:r>
            <a:r>
              <a:rPr lang="en-US" sz="3600" dirty="0" smtClean="0">
                <a:solidFill>
                  <a:srgbClr val="FFFF00"/>
                </a:solidFill>
              </a:rPr>
              <a:t>classics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</a:t>
            </a:r>
            <a:r>
              <a:rPr lang="en-US" sz="3600" dirty="0" smtClean="0">
                <a:solidFill>
                  <a:srgbClr val="FF9900"/>
                </a:solidFill>
              </a:rPr>
              <a:t>(ancient Greek &amp; Roman civilizations)</a:t>
            </a:r>
          </a:p>
          <a:p>
            <a:pPr marL="514350" indent="-514350" algn="ctr">
              <a:buFontTx/>
              <a:buChar char="-"/>
            </a:pPr>
            <a:r>
              <a:rPr lang="en-US" sz="3600" dirty="0" smtClean="0"/>
              <a:t>Learn @ human possibilities = </a:t>
            </a:r>
            <a:r>
              <a:rPr lang="en-US" sz="3600" dirty="0" smtClean="0">
                <a:solidFill>
                  <a:srgbClr val="FFFF00"/>
                </a:solidFill>
              </a:rPr>
              <a:t>“humanities” </a:t>
            </a:r>
            <a:r>
              <a:rPr lang="en-US" sz="3600" dirty="0" smtClean="0">
                <a:solidFill>
                  <a:schemeClr val="tx1"/>
                </a:solidFill>
              </a:rPr>
              <a:t>to become a more full person &amp; display </a:t>
            </a:r>
            <a:r>
              <a:rPr lang="en-US" sz="3600" dirty="0" smtClean="0">
                <a:solidFill>
                  <a:srgbClr val="FF6699"/>
                </a:solidFill>
              </a:rPr>
              <a:t>“</a:t>
            </a:r>
            <a:r>
              <a:rPr lang="en-US" sz="3600" dirty="0" err="1" smtClean="0">
                <a:solidFill>
                  <a:srgbClr val="FF6699"/>
                </a:solidFill>
              </a:rPr>
              <a:t>virtu</a:t>
            </a:r>
            <a:r>
              <a:rPr lang="en-US" sz="3600" dirty="0" smtClean="0">
                <a:solidFill>
                  <a:srgbClr val="FF6699"/>
                </a:solidFill>
              </a:rPr>
              <a:t>” = </a:t>
            </a:r>
            <a:r>
              <a:rPr lang="en-US" sz="3600" dirty="0" smtClean="0"/>
              <a:t>quality of being a human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8021</TotalTime>
  <Words>2952</Words>
  <Application>Microsoft Office PowerPoint</Application>
  <PresentationFormat>On-screen Show (4:3)</PresentationFormat>
  <Paragraphs>489</Paragraphs>
  <Slides>62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Trek</vt:lpstr>
      <vt:lpstr>The Renaissance   (use chp. 17  pgs. 471-480) </vt:lpstr>
      <vt:lpstr>The Renaissance  - B</vt:lpstr>
      <vt:lpstr>The Renaissance</vt:lpstr>
      <vt:lpstr>The Renaissance</vt:lpstr>
      <vt:lpstr>THE RENAISSANCE   (1300’S – 1600’S)</vt:lpstr>
      <vt:lpstr>Renaissance Italy - @1450</vt:lpstr>
      <vt:lpstr>THE RENAISSANCE</vt:lpstr>
      <vt:lpstr>Renaissance patrons</vt:lpstr>
      <vt:lpstr>Humanism</vt:lpstr>
      <vt:lpstr>The Renaissance</vt:lpstr>
      <vt:lpstr>MEDIEVAL OR RENAISSANCE??</vt:lpstr>
      <vt:lpstr>MEDIEVAL OR RENAISSANCE??</vt:lpstr>
      <vt:lpstr>Middle Ages</vt:lpstr>
      <vt:lpstr>Medieval to Modern -  Renaissance View</vt:lpstr>
      <vt:lpstr>Francesco Petrarch           (1304-1374)</vt:lpstr>
      <vt:lpstr>THE RENAISSANCE</vt:lpstr>
      <vt:lpstr>THE RENAISSANCE</vt:lpstr>
      <vt:lpstr>THE RENAISSANCE</vt:lpstr>
      <vt:lpstr>MEDIEVAL OR RENAISSANCE??</vt:lpstr>
      <vt:lpstr>PowerPoint Presentation</vt:lpstr>
      <vt:lpstr>PowerPoint Presentation</vt:lpstr>
      <vt:lpstr>Do now:</vt:lpstr>
      <vt:lpstr>Source Questions</vt:lpstr>
      <vt:lpstr>HUMANISM SPREADS</vt:lpstr>
      <vt:lpstr>Effects of the printing press</vt:lpstr>
      <vt:lpstr>Spread of printing</vt:lpstr>
      <vt:lpstr>Question for discussion . . .</vt:lpstr>
      <vt:lpstr>Northern Humanism</vt:lpstr>
      <vt:lpstr>Northern Humanism</vt:lpstr>
      <vt:lpstr>Written analysis</vt:lpstr>
      <vt:lpstr>Analysis Question</vt:lpstr>
      <vt:lpstr>Written Analysis</vt:lpstr>
      <vt:lpstr>Renaissance Video Questions</vt:lpstr>
      <vt:lpstr>Renaissance Art</vt:lpstr>
      <vt:lpstr>Medieval vs. Renaissance Art</vt:lpstr>
      <vt:lpstr>Renaissance Art</vt:lpstr>
      <vt:lpstr>Renaissance Art</vt:lpstr>
      <vt:lpstr>Leonardo da Vinci  (1452-1519)</vt:lpstr>
      <vt:lpstr>Leonardo da Vinci  (1452-1519)</vt:lpstr>
      <vt:lpstr>Leonardo da Vinci  (1452-1519)</vt:lpstr>
      <vt:lpstr>Leonardo da Vinci  (1452-1519)</vt:lpstr>
      <vt:lpstr>Leonardo da Vinci  (1452-1519)</vt:lpstr>
      <vt:lpstr>da Vinci: Anatomy Sketches</vt:lpstr>
      <vt:lpstr>da Vinci: “A man ahead of his time” Sketches of ideas for inventions</vt:lpstr>
      <vt:lpstr>Michelangelo Buonarroti  (1475-1564)</vt:lpstr>
      <vt:lpstr>Michelangelo Buonarroti  (1475-1564)</vt:lpstr>
      <vt:lpstr>Michelangelo Buonarroti  (1475-1564)</vt:lpstr>
      <vt:lpstr>Michelangelo Buonarroti  (1475-1564)</vt:lpstr>
      <vt:lpstr>Michelangelo Buonarroti  (1475-1564)</vt:lpstr>
      <vt:lpstr>Michelangelo Buonarroti  (1475-1564)</vt:lpstr>
      <vt:lpstr>Michelangelo Buonarroti  (1475-1564)</vt:lpstr>
      <vt:lpstr>Michelangelo Buonarroti  (1475-1564)</vt:lpstr>
      <vt:lpstr>Michelangelo Buonarroti  (1475-1564)</vt:lpstr>
      <vt:lpstr> PARTNER ACTIVITY - Sort the following facts to create a chart that compares Leonardo da Vinci to Michelangelo Buonarroti : </vt:lpstr>
      <vt:lpstr>WHAT DO YOU THINK???</vt:lpstr>
      <vt:lpstr>William Shakespeare  (1564-1616)</vt:lpstr>
      <vt:lpstr>William Shakespeare  (1564-1616)</vt:lpstr>
      <vt:lpstr>  Niccolo Machiavelli   (1469 – 1527)</vt:lpstr>
      <vt:lpstr>MEDIEVAL OR RENAISSANCE??</vt:lpstr>
      <vt:lpstr>PowerPoint Presentation</vt:lpstr>
      <vt:lpstr>Machiavelli or Shakespeare???</vt:lpstr>
      <vt:lpstr>Medieval vs. Renaissance ideas</vt:lpstr>
    </vt:vector>
  </TitlesOfParts>
  <Company>Jackson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 (1300’S – 1600’S)</dc:title>
  <dc:creator>gregas</dc:creator>
  <cp:lastModifiedBy>Bill</cp:lastModifiedBy>
  <cp:revision>280</cp:revision>
  <dcterms:created xsi:type="dcterms:W3CDTF">2007-09-26T01:21:51Z</dcterms:created>
  <dcterms:modified xsi:type="dcterms:W3CDTF">2016-09-23T03:08:05Z</dcterms:modified>
</cp:coreProperties>
</file>