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52"/>
  </p:notesMasterIdLst>
  <p:handoutMasterIdLst>
    <p:handoutMasterId r:id="rId53"/>
  </p:handoutMasterIdLst>
  <p:sldIdLst>
    <p:sldId id="279" r:id="rId2"/>
    <p:sldId id="256" r:id="rId3"/>
    <p:sldId id="264" r:id="rId4"/>
    <p:sldId id="263" r:id="rId5"/>
    <p:sldId id="285" r:id="rId6"/>
    <p:sldId id="311" r:id="rId7"/>
    <p:sldId id="258" r:id="rId8"/>
    <p:sldId id="259" r:id="rId9"/>
    <p:sldId id="260" r:id="rId10"/>
    <p:sldId id="271" r:id="rId11"/>
    <p:sldId id="272" r:id="rId12"/>
    <p:sldId id="273" r:id="rId13"/>
    <p:sldId id="314" r:id="rId14"/>
    <p:sldId id="310" r:id="rId15"/>
    <p:sldId id="282" r:id="rId16"/>
    <p:sldId id="257" r:id="rId17"/>
    <p:sldId id="265" r:id="rId18"/>
    <p:sldId id="270" r:id="rId19"/>
    <p:sldId id="267" r:id="rId20"/>
    <p:sldId id="269" r:id="rId21"/>
    <p:sldId id="266" r:id="rId22"/>
    <p:sldId id="268" r:id="rId23"/>
    <p:sldId id="281" r:id="rId24"/>
    <p:sldId id="284" r:id="rId25"/>
    <p:sldId id="283" r:id="rId26"/>
    <p:sldId id="261" r:id="rId27"/>
    <p:sldId id="278" r:id="rId28"/>
    <p:sldId id="275" r:id="rId29"/>
    <p:sldId id="262" r:id="rId30"/>
    <p:sldId id="276" r:id="rId31"/>
    <p:sldId id="288" r:id="rId32"/>
    <p:sldId id="291" r:id="rId33"/>
    <p:sldId id="287" r:id="rId34"/>
    <p:sldId id="274" r:id="rId35"/>
    <p:sldId id="290" r:id="rId36"/>
    <p:sldId id="309" r:id="rId37"/>
    <p:sldId id="299" r:id="rId38"/>
    <p:sldId id="293" r:id="rId39"/>
    <p:sldId id="305" r:id="rId40"/>
    <p:sldId id="292" r:id="rId41"/>
    <p:sldId id="294" r:id="rId42"/>
    <p:sldId id="306" r:id="rId43"/>
    <p:sldId id="295" r:id="rId44"/>
    <p:sldId id="296" r:id="rId45"/>
    <p:sldId id="297" r:id="rId46"/>
    <p:sldId id="307" r:id="rId47"/>
    <p:sldId id="313" r:id="rId48"/>
    <p:sldId id="300" r:id="rId49"/>
    <p:sldId id="298" r:id="rId50"/>
    <p:sldId id="308" r:id="rId51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FF927"/>
    <a:srgbClr val="66FFFF"/>
    <a:srgbClr val="FF7C80"/>
    <a:srgbClr val="FF66FF"/>
    <a:srgbClr val="CC99FF"/>
    <a:srgbClr val="FF5050"/>
    <a:srgbClr val="CC66FF"/>
    <a:srgbClr val="FF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490" cy="464662"/>
          </a:xfrm>
          <a:prstGeom prst="rect">
            <a:avLst/>
          </a:prstGeom>
        </p:spPr>
        <p:txBody>
          <a:bodyPr vert="horz" lIns="91330" tIns="45665" rIns="91330" bIns="4566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960" y="0"/>
            <a:ext cx="2971490" cy="464662"/>
          </a:xfrm>
          <a:prstGeom prst="rect">
            <a:avLst/>
          </a:prstGeom>
        </p:spPr>
        <p:txBody>
          <a:bodyPr vert="horz" lIns="91330" tIns="45665" rIns="91330" bIns="45665" rtlCol="0"/>
          <a:lstStyle>
            <a:lvl1pPr algn="r">
              <a:defRPr sz="1200"/>
            </a:lvl1pPr>
          </a:lstStyle>
          <a:p>
            <a:fld id="{4DD9CBEF-23A4-433B-A4B4-2B56A76AD85D}" type="datetimeFigureOut">
              <a:rPr lang="en-US" smtClean="0"/>
              <a:pPr/>
              <a:t>9/19/2016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0153"/>
            <a:ext cx="2971490" cy="464662"/>
          </a:xfrm>
          <a:prstGeom prst="rect">
            <a:avLst/>
          </a:prstGeom>
        </p:spPr>
        <p:txBody>
          <a:bodyPr vert="horz" lIns="91330" tIns="45665" rIns="91330" bIns="4566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960" y="8830153"/>
            <a:ext cx="2971490" cy="464662"/>
          </a:xfrm>
          <a:prstGeom prst="rect">
            <a:avLst/>
          </a:prstGeom>
        </p:spPr>
        <p:txBody>
          <a:bodyPr vert="horz" lIns="91330" tIns="45665" rIns="91330" bIns="45665" rtlCol="0" anchor="b"/>
          <a:lstStyle>
            <a:lvl1pPr algn="r">
              <a:defRPr sz="1200"/>
            </a:lvl1pPr>
          </a:lstStyle>
          <a:p>
            <a:fld id="{9AF6EDC7-48C9-4E30-AFFA-61337987C9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886632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490" cy="464662"/>
          </a:xfrm>
          <a:prstGeom prst="rect">
            <a:avLst/>
          </a:prstGeom>
        </p:spPr>
        <p:txBody>
          <a:bodyPr vert="horz" lIns="91330" tIns="45665" rIns="91330" bIns="4566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960" y="0"/>
            <a:ext cx="2971490" cy="464662"/>
          </a:xfrm>
          <a:prstGeom prst="rect">
            <a:avLst/>
          </a:prstGeom>
        </p:spPr>
        <p:txBody>
          <a:bodyPr vert="horz" lIns="91330" tIns="45665" rIns="91330" bIns="45665" rtlCol="0"/>
          <a:lstStyle>
            <a:lvl1pPr algn="r">
              <a:defRPr sz="1200"/>
            </a:lvl1pPr>
          </a:lstStyle>
          <a:p>
            <a:fld id="{ADE41975-B670-4300-A20E-1ACF9337701B}" type="datetimeFigureOut">
              <a:rPr lang="en-US" smtClean="0"/>
              <a:pPr/>
              <a:t>9/19/2016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698500"/>
            <a:ext cx="4645025" cy="34845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30" tIns="45665" rIns="91330" bIns="4566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490" y="4415078"/>
            <a:ext cx="5487020" cy="4183539"/>
          </a:xfrm>
          <a:prstGeom prst="rect">
            <a:avLst/>
          </a:prstGeom>
        </p:spPr>
        <p:txBody>
          <a:bodyPr vert="horz" lIns="91330" tIns="45665" rIns="91330" bIns="4566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0153"/>
            <a:ext cx="2971490" cy="464662"/>
          </a:xfrm>
          <a:prstGeom prst="rect">
            <a:avLst/>
          </a:prstGeom>
        </p:spPr>
        <p:txBody>
          <a:bodyPr vert="horz" lIns="91330" tIns="45665" rIns="91330" bIns="4566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960" y="8830153"/>
            <a:ext cx="2971490" cy="464662"/>
          </a:xfrm>
          <a:prstGeom prst="rect">
            <a:avLst/>
          </a:prstGeom>
        </p:spPr>
        <p:txBody>
          <a:bodyPr vert="horz" lIns="91330" tIns="45665" rIns="91330" bIns="45665" rtlCol="0" anchor="b"/>
          <a:lstStyle>
            <a:lvl1pPr algn="r">
              <a:defRPr sz="1200"/>
            </a:lvl1pPr>
          </a:lstStyle>
          <a:p>
            <a:fld id="{7F2CC883-A747-42F3-BD7E-5FD2EEA8D25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43678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CC883-A747-42F3-BD7E-5FD2EEA8D25A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CC883-A747-42F3-BD7E-5FD2EEA8D25A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CC883-A747-42F3-BD7E-5FD2EEA8D25A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CC883-A747-42F3-BD7E-5FD2EEA8D25A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CC883-A747-42F3-BD7E-5FD2EEA8D25A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CC883-A747-42F3-BD7E-5FD2EEA8D25A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CC883-A747-42F3-BD7E-5FD2EEA8D25A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CC883-A747-42F3-BD7E-5FD2EEA8D25A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CC883-A747-42F3-BD7E-5FD2EEA8D25A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CC883-A747-42F3-BD7E-5FD2EEA8D25A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CC883-A747-42F3-BD7E-5FD2EEA8D25A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CC883-A747-42F3-BD7E-5FD2EEA8D25A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CC883-A747-42F3-BD7E-5FD2EEA8D25A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CC883-A747-42F3-BD7E-5FD2EEA8D25A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CC883-A747-42F3-BD7E-5FD2EEA8D25A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CC883-A747-42F3-BD7E-5FD2EEA8D25A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CC883-A747-42F3-BD7E-5FD2EEA8D25A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CC883-A747-42F3-BD7E-5FD2EEA8D25A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CC883-A747-42F3-BD7E-5FD2EEA8D25A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CC883-A747-42F3-BD7E-5FD2EEA8D25A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CC883-A747-42F3-BD7E-5FD2EEA8D25A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177004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CC883-A747-42F3-BD7E-5FD2EEA8D25A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0646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CC883-A747-42F3-BD7E-5FD2EEA8D25A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CC883-A747-42F3-BD7E-5FD2EEA8D25A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50377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CC883-A747-42F3-BD7E-5FD2EEA8D25A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CC883-A747-42F3-BD7E-5FD2EEA8D25A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079633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CC883-A747-42F3-BD7E-5FD2EEA8D25A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5084510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CC883-A747-42F3-BD7E-5FD2EEA8D25A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592799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D4B67-3550-4C7A-9807-3534810D086A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CC883-A747-42F3-BD7E-5FD2EEA8D25A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4853047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CC883-A747-42F3-BD7E-5FD2EEA8D25A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0914403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CC883-A747-42F3-BD7E-5FD2EEA8D25A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7686826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CC883-A747-42F3-BD7E-5FD2EEA8D25A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37815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CC883-A747-42F3-BD7E-5FD2EEA8D25A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CC883-A747-42F3-BD7E-5FD2EEA8D25A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6255591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CC883-A747-42F3-BD7E-5FD2EEA8D25A}" type="slidenum">
              <a:rPr lang="en-US" smtClean="0"/>
              <a:pPr/>
              <a:t>47</a:t>
            </a:fld>
            <a:endParaRPr lang="en-US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CC883-A747-42F3-BD7E-5FD2EEA8D25A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2121860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CC883-A747-42F3-BD7E-5FD2EEA8D25A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78378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CC883-A747-42F3-BD7E-5FD2EEA8D25A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99107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CC883-A747-42F3-BD7E-5FD2EEA8D25A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CC883-A747-42F3-BD7E-5FD2EEA8D25A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CC883-A747-42F3-BD7E-5FD2EEA8D25A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CC883-A747-42F3-BD7E-5FD2EEA8D25A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1EF77-3B4F-4196-A3D5-1FE514314F49}" type="datetimeFigureOut">
              <a:rPr lang="en-US" smtClean="0"/>
              <a:pPr/>
              <a:t>9/19/2016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EECEA-D136-4BDF-8A57-A55A5BD7497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1EF77-3B4F-4196-A3D5-1FE514314F49}" type="datetimeFigureOut">
              <a:rPr lang="en-US" smtClean="0"/>
              <a:pPr/>
              <a:t>9/19/2016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EECEA-D136-4BDF-8A57-A55A5BD7497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1EF77-3B4F-4196-A3D5-1FE514314F49}" type="datetimeFigureOut">
              <a:rPr lang="en-US" smtClean="0"/>
              <a:pPr/>
              <a:t>9/19/2016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EECEA-D136-4BDF-8A57-A55A5BD7497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1EF77-3B4F-4196-A3D5-1FE514314F49}" type="datetimeFigureOut">
              <a:rPr lang="en-US" smtClean="0"/>
              <a:pPr/>
              <a:t>9/19/2016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EECEA-D136-4BDF-8A57-A55A5BD7497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1EF77-3B4F-4196-A3D5-1FE514314F49}" type="datetimeFigureOut">
              <a:rPr lang="en-US" smtClean="0"/>
              <a:pPr/>
              <a:t>9/19/2016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EECEA-D136-4BDF-8A57-A55A5BD7497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1EF77-3B4F-4196-A3D5-1FE514314F49}" type="datetimeFigureOut">
              <a:rPr lang="en-US" smtClean="0"/>
              <a:pPr/>
              <a:t>9/19/2016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EECEA-D136-4BDF-8A57-A55A5BD7497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1EF77-3B4F-4196-A3D5-1FE514314F49}" type="datetimeFigureOut">
              <a:rPr lang="en-US" smtClean="0"/>
              <a:pPr/>
              <a:t>9/19/2016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EECEA-D136-4BDF-8A57-A55A5BD7497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1EF77-3B4F-4196-A3D5-1FE514314F49}" type="datetimeFigureOut">
              <a:rPr lang="en-US" smtClean="0"/>
              <a:pPr/>
              <a:t>9/19/2016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EECEA-D136-4BDF-8A57-A55A5BD7497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1EF77-3B4F-4196-A3D5-1FE514314F49}" type="datetimeFigureOut">
              <a:rPr lang="en-US" smtClean="0"/>
              <a:pPr/>
              <a:t>9/19/2016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EECEA-D136-4BDF-8A57-A55A5BD7497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1EF77-3B4F-4196-A3D5-1FE514314F49}" type="datetimeFigureOut">
              <a:rPr lang="en-US" smtClean="0"/>
              <a:pPr/>
              <a:t>9/19/2016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EECEA-D136-4BDF-8A57-A55A5BD7497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1EF77-3B4F-4196-A3D5-1FE514314F49}" type="datetimeFigureOut">
              <a:rPr lang="en-US" smtClean="0"/>
              <a:pPr/>
              <a:t>9/19/2016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EEECEA-D136-4BDF-8A57-A55A5BD749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FB1EF77-3B4F-4196-A3D5-1FE514314F49}" type="datetimeFigureOut">
              <a:rPr lang="en-US" smtClean="0"/>
              <a:pPr/>
              <a:t>9/19/2016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EEECEA-D136-4BDF-8A57-A55A5BD74976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hyperlink" Target="http://www.sacred-destinations.com/france/images/paris/notre-dame-cathedral/par1_169-med.jpg" TargetMode="External"/><Relationship Id="rId7" Type="http://schemas.openxmlformats.org/officeDocument/2006/relationships/hyperlink" Target="http://www.sacred-destinations.com/france/images/paris/notre-dame-cathedral/notre-dame-interior-cc-flipsockgrrl-flickr.jpg" TargetMode="External"/><Relationship Id="rId12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hyperlink" Target="http://www.sacred-destinations.com/france/images/paris/notre-dame-cathedral/notre-dame-gargoyle-HJ.jpg" TargetMode="External"/><Relationship Id="rId5" Type="http://schemas.openxmlformats.org/officeDocument/2006/relationships/hyperlink" Target="http://www.sacred-destinations.com/france/images/paris/notre-dame-cathedral/IMG_2423_jpg.jpg" TargetMode="External"/><Relationship Id="rId10" Type="http://schemas.openxmlformats.org/officeDocument/2006/relationships/image" Target="../media/image19.jpeg"/><Relationship Id="rId4" Type="http://schemas.openxmlformats.org/officeDocument/2006/relationships/image" Target="../media/image16.jpeg"/><Relationship Id="rId9" Type="http://schemas.openxmlformats.org/officeDocument/2006/relationships/hyperlink" Target="http://www.sacred-destinations.com/france/images/paris/notre-dame-cathedral/rose-window-cc-farl.jp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hyperlink" Target="http://www.sacred-destinations.com/france/chartres-cathedral-pictures/slides/facade-cc-jimforest.htm" TargetMode="External"/><Relationship Id="rId7" Type="http://schemas.openxmlformats.org/officeDocument/2006/relationships/hyperlink" Target="http://www.sacred-destinations.com/france/chartres-cathedral-pictures/slides/window-WRose-c-paradox.htm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hyperlink" Target="http://www.sacred-destinations.com/france/chartres-cathedral-pictures/slides/labyrinth-c-paradox.htm" TargetMode="External"/><Relationship Id="rId10" Type="http://schemas.openxmlformats.org/officeDocument/2006/relationships/image" Target="../media/image27.jpeg"/><Relationship Id="rId4" Type="http://schemas.openxmlformats.org/officeDocument/2006/relationships/image" Target="../media/image24.jpeg"/><Relationship Id="rId9" Type="http://schemas.openxmlformats.org/officeDocument/2006/relationships/hyperlink" Target="http://www.sacred-destinations.com/france/chartres-cathedral-pictures/slides/window-north-c-beck.htm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store.christiangiftart.com/merchant2/merchant.mvc?Screen=PROD&amp;Store_Code=cga&amp;Product_Code=T246&amp;Attributes=Yes&amp;Quantity=1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rwflags.com/fotw/images/r/rel-ohs.gif" TargetMode="External"/><Relationship Id="rId3" Type="http://schemas.openxmlformats.org/officeDocument/2006/relationships/image" Target="../media/image32.jpeg"/><Relationship Id="rId7" Type="http://schemas.openxmlformats.org/officeDocument/2006/relationships/image" Target="../media/image33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rwflags.com/fotw/images/c/copta.gif" TargetMode="External"/><Relationship Id="rId5" Type="http://schemas.openxmlformats.org/officeDocument/2006/relationships/image" Target="../media/image29.jpeg"/><Relationship Id="rId4" Type="http://schemas.openxmlformats.org/officeDocument/2006/relationships/hyperlink" Target="http://store.christiangiftart.com/merchant2/merchant.mvc?Screen=PROD&amp;Store_Code=cga&amp;Product_Code=T246&amp;Attributes=Yes&amp;Quantity=1" TargetMode="External"/><Relationship Id="rId9" Type="http://schemas.openxmlformats.org/officeDocument/2006/relationships/image" Target="../media/image3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2.jpeg"/><Relationship Id="rId7" Type="http://schemas.openxmlformats.org/officeDocument/2006/relationships/hyperlink" Target="http://www.historicenterprises.com/misc/lock.jpg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47.jpeg"/><Relationship Id="rId5" Type="http://schemas.openxmlformats.org/officeDocument/2006/relationships/image" Target="../media/image43.jpeg"/><Relationship Id="rId10" Type="http://schemas.openxmlformats.org/officeDocument/2006/relationships/image" Target="../media/image46.gif"/><Relationship Id="rId4" Type="http://schemas.openxmlformats.org/officeDocument/2006/relationships/hyperlink" Target="http://www.aurorahistoryboutique.com/AFF/aw.aspx?B=5277&amp;A=57&amp;Task=Click" TargetMode="External"/><Relationship Id="rId9" Type="http://schemas.openxmlformats.org/officeDocument/2006/relationships/hyperlink" Target="http://www.historyhouse.com/img/c/childrens_crusade_ships.gif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8.jpeg"/><Relationship Id="rId7" Type="http://schemas.openxmlformats.org/officeDocument/2006/relationships/hyperlink" Target="http://atheism.about.com/library/FAQs/christian/blxtn_crus_ill61.htm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hyperlink" Target="http://www.terragalleria.com/europe/italy/vatican/picture.ital7374.html" TargetMode="External"/><Relationship Id="rId7" Type="http://schemas.openxmlformats.org/officeDocument/2006/relationships/hyperlink" Target="http://www.terragalleria.com/europe/italy/vatican/picture.ital7387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hyperlink" Target="http://www.terragalleria.com/europe/italy/vatican/picture.ital7373.html" TargetMode="Externa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2/29/Turku_Medieval_market,_bourgeois.jpg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hyperlink" Target="http://www.umc.org/c.lwL4KnN1LtH/b.1862943/k.89D8/Photo_Gallery/siteapps/tools/PhotoDetail.aspx?c=lwL4KnN1LtH&amp;b=1862943&amp;p=%7bE19CA997-1D1C-4B6B-AB5C-E57C8B7D1A4D%7d&amp;st=DESC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6927"/>
            <a:ext cx="6248400" cy="1524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Catholic Church in the Middle Ages</a:t>
            </a:r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itle 3"/>
          <p:cNvSpPr>
            <a:spLocks noGrp="1"/>
          </p:cNvSpPr>
          <p:nvPr>
            <p:ph idx="1"/>
          </p:nvPr>
        </p:nvSpPr>
        <p:spPr>
          <a:xfrm>
            <a:off x="0" y="1447800"/>
            <a:ext cx="9144000" cy="5410200"/>
          </a:xfrm>
        </p:spPr>
        <p:txBody>
          <a:bodyPr>
            <a:normAutofit fontScale="900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FF00"/>
                </a:solidFill>
              </a:rPr>
              <a:t>Use (3</a:t>
            </a:r>
            <a:r>
              <a:rPr lang="en-US" sz="2800" b="1" dirty="0" smtClean="0">
                <a:solidFill>
                  <a:srgbClr val="FFFF00"/>
                </a:solidFill>
              </a:rPr>
              <a:t>70-71, 379-80 &amp; 384) &amp; handout</a:t>
            </a:r>
            <a:endParaRPr lang="en-US" sz="4000" b="1" dirty="0" smtClean="0">
              <a:solidFill>
                <a:srgbClr val="FFFF00"/>
              </a:solidFill>
            </a:endParaRPr>
          </a:p>
          <a:p>
            <a:pPr algn="ctr">
              <a:buFont typeface="Wingdings" pitchFamily="2" charset="2"/>
              <a:buChar char="§"/>
            </a:pPr>
            <a:endParaRPr lang="en-US" sz="3200" dirty="0" smtClean="0">
              <a:solidFill>
                <a:srgbClr val="FFFF00"/>
              </a:solidFill>
            </a:endParaRPr>
          </a:p>
          <a:p>
            <a:pPr algn="ctr">
              <a:buFont typeface="Wingdings" pitchFamily="2" charset="2"/>
              <a:buChar char="§"/>
            </a:pPr>
            <a:r>
              <a:rPr lang="en-US" sz="3200" dirty="0" smtClean="0">
                <a:solidFill>
                  <a:srgbClr val="FFFF00"/>
                </a:solidFill>
              </a:rPr>
              <a:t>DEFINE: clergy, sacraments, canon law, excommunication, heresy, the Inquisition</a:t>
            </a:r>
          </a:p>
          <a:p>
            <a:pPr marL="0" indent="0" algn="ctr">
              <a:buNone/>
            </a:pPr>
            <a:endParaRPr lang="en-US" sz="3200" dirty="0" smtClean="0">
              <a:solidFill>
                <a:srgbClr val="FFFF00"/>
              </a:solidFill>
            </a:endParaRPr>
          </a:p>
          <a:p>
            <a:pPr algn="ctr">
              <a:buFont typeface="Wingdings" pitchFamily="2" charset="2"/>
              <a:buChar char="§"/>
            </a:pPr>
            <a:r>
              <a:rPr lang="en-US" sz="3200" dirty="0" smtClean="0">
                <a:solidFill>
                  <a:srgbClr val="FFFF00"/>
                </a:solidFill>
              </a:rPr>
              <a:t>  How was the Catholic Church a unifying force in medieval society?</a:t>
            </a:r>
          </a:p>
          <a:p>
            <a:pPr algn="ctr">
              <a:buFont typeface="Wingdings" pitchFamily="2" charset="2"/>
              <a:buChar char="§"/>
            </a:pPr>
            <a:endParaRPr lang="en-US" sz="3200" dirty="0" smtClean="0">
              <a:solidFill>
                <a:srgbClr val="FFFF00"/>
              </a:solidFill>
            </a:endParaRPr>
          </a:p>
          <a:p>
            <a:pPr algn="ctr">
              <a:buFont typeface="Wingdings" pitchFamily="2" charset="2"/>
              <a:buChar char="§"/>
            </a:pPr>
            <a:r>
              <a:rPr lang="en-US" sz="3200" dirty="0" smtClean="0">
                <a:solidFill>
                  <a:srgbClr val="FFFF00"/>
                </a:solidFill>
              </a:rPr>
              <a:t>How did the popes of the medieval period wield political power?</a:t>
            </a:r>
          </a:p>
          <a:p>
            <a:pPr algn="ctr">
              <a:buFont typeface="Wingdings" pitchFamily="2" charset="2"/>
              <a:buChar char="§"/>
            </a:pPr>
            <a:endParaRPr lang="en-US" sz="3200" dirty="0" smtClean="0">
              <a:solidFill>
                <a:srgbClr val="FFFF00"/>
              </a:solidFill>
            </a:endParaRPr>
          </a:p>
          <a:p>
            <a:pPr algn="ctr">
              <a:buFont typeface="Wingdings" pitchFamily="2" charset="2"/>
              <a:buChar char="§"/>
            </a:pPr>
            <a:r>
              <a:rPr lang="en-US" sz="3200" dirty="0" smtClean="0">
                <a:solidFill>
                  <a:srgbClr val="FFFF00"/>
                </a:solidFill>
              </a:rPr>
              <a:t>Why was the Church so important in the lives of the people (what did it provide or do for them)?</a:t>
            </a:r>
            <a:endParaRPr lang="en-US" sz="3300" dirty="0">
              <a:solidFill>
                <a:srgbClr val="FFFF00"/>
              </a:solidFill>
            </a:endParaRPr>
          </a:p>
        </p:txBody>
      </p:sp>
      <p:pic>
        <p:nvPicPr>
          <p:cNvPr id="6" name="Picture 4" descr="800px-Petersdom_von_Engelsburg_geseh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0"/>
            <a:ext cx="2895600" cy="2171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686800" cy="5913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Social / Cultural Influence   </a:t>
            </a:r>
            <a:r>
              <a:rPr lang="en-US" sz="4000" b="1" dirty="0" smtClean="0">
                <a:solidFill>
                  <a:srgbClr val="FFFF00"/>
                </a:solidFill>
              </a:rPr>
              <a:t>(pg.380-81)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486400"/>
          </a:xfrm>
        </p:spPr>
        <p:txBody>
          <a:bodyPr/>
          <a:lstStyle/>
          <a:p>
            <a:r>
              <a:rPr lang="en-US" dirty="0" smtClean="0"/>
              <a:t>Medieval architects designed &amp; constructed </a:t>
            </a:r>
            <a:r>
              <a:rPr lang="en-US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magnificent cathedrals</a:t>
            </a:r>
            <a:r>
              <a:rPr lang="en-US" dirty="0" smtClean="0"/>
              <a:t>; </a:t>
            </a:r>
            <a:r>
              <a:rPr lang="en-US" dirty="0" smtClean="0">
                <a:solidFill>
                  <a:srgbClr val="FFFF00"/>
                </a:solidFill>
              </a:rPr>
              <a:t>glorify God</a:t>
            </a:r>
          </a:p>
          <a:p>
            <a:r>
              <a:rPr lang="en-US" u="sng" dirty="0" smtClean="0">
                <a:solidFill>
                  <a:srgbClr val="9FF927"/>
                </a:solidFill>
              </a:rPr>
              <a:t>Notre Dame </a:t>
            </a:r>
            <a:r>
              <a:rPr lang="en-US" dirty="0" smtClean="0"/>
              <a:t>Cathedral in Paris</a:t>
            </a:r>
          </a:p>
          <a:p>
            <a:pPr>
              <a:buNone/>
            </a:pPr>
            <a:r>
              <a:rPr lang="en-US" dirty="0" smtClean="0"/>
              <a:t>                                          (1345)</a:t>
            </a:r>
            <a:endParaRPr lang="en-US" dirty="0"/>
          </a:p>
        </p:txBody>
      </p:sp>
      <p:pic>
        <p:nvPicPr>
          <p:cNvPr id="1026" name="Picture 2" descr="Notre-Dame Cathedral, Paris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92531"/>
            <a:ext cx="3429000" cy="4565469"/>
          </a:xfrm>
          <a:prstGeom prst="rect">
            <a:avLst/>
          </a:prstGeom>
          <a:noFill/>
        </p:spPr>
      </p:pic>
      <p:pic>
        <p:nvPicPr>
          <p:cNvPr id="1028" name="Picture 4" descr="http://www.sacred-destinations.com/france/images/paris/notre-dame-cathedral/resized/IMG_2423_jpg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7400" y="1295401"/>
            <a:ext cx="3276600" cy="2452770"/>
          </a:xfrm>
          <a:prstGeom prst="rect">
            <a:avLst/>
          </a:prstGeom>
          <a:noFill/>
        </p:spPr>
      </p:pic>
      <p:pic>
        <p:nvPicPr>
          <p:cNvPr id="1030" name="Picture 6" descr="Interior of Notre-Dame Cathedral, Paris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43600" y="4462273"/>
            <a:ext cx="3200400" cy="2395728"/>
          </a:xfrm>
          <a:prstGeom prst="rect">
            <a:avLst/>
          </a:prstGeom>
          <a:noFill/>
        </p:spPr>
      </p:pic>
      <p:pic>
        <p:nvPicPr>
          <p:cNvPr id="1032" name="Picture 8" descr="Notre Dame rose window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29000" y="2667000"/>
            <a:ext cx="2514600" cy="2004496"/>
          </a:xfrm>
          <a:prstGeom prst="rect">
            <a:avLst/>
          </a:prstGeom>
          <a:noFill/>
        </p:spPr>
      </p:pic>
      <p:pic>
        <p:nvPicPr>
          <p:cNvPr id="1034" name="Picture 10" descr="http://www.sacred-destinations.com/france/images/paris/notre-dame-cathedral/resized/notre-dame-gargoyle-HJ.jpg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810000" y="4676774"/>
            <a:ext cx="1638300" cy="21812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Reims Cathedral, France (late 1200’s)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334000"/>
          </a:xfrm>
        </p:spPr>
        <p:txBody>
          <a:bodyPr/>
          <a:lstStyle/>
          <a:p>
            <a:pPr>
              <a:buNone/>
            </a:pPr>
            <a:endParaRPr lang="en-US" dirty="0"/>
          </a:p>
        </p:txBody>
      </p:sp>
      <p:pic>
        <p:nvPicPr>
          <p:cNvPr id="31746" name="Picture 2" descr="Reims Cathedr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990600"/>
            <a:ext cx="3333750" cy="5257800"/>
          </a:xfrm>
          <a:prstGeom prst="rect">
            <a:avLst/>
          </a:prstGeom>
          <a:noFill/>
        </p:spPr>
      </p:pic>
      <p:pic>
        <p:nvPicPr>
          <p:cNvPr id="31748" name="Picture 4" descr="http://www.sacred-destinations.com/france/images/reims/cathedral/resized/rose-windows-cc-ruipereir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990600"/>
            <a:ext cx="3028950" cy="3028950"/>
          </a:xfrm>
          <a:prstGeom prst="rect">
            <a:avLst/>
          </a:prstGeom>
          <a:noFill/>
        </p:spPr>
      </p:pic>
      <p:pic>
        <p:nvPicPr>
          <p:cNvPr id="31750" name="Picture 6" descr="http://www.sacred-destinations.com/france/images/reims/cathedral/resized/interior2-cc-ruipereir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4038600"/>
            <a:ext cx="3333750" cy="221932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886200" y="1371600"/>
            <a:ext cx="17319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“Rose Window”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and interior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 sculptures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Chartres Cathedral, France (1260)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334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2770" name="Picture 2" descr="Chartres Cathedral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90600"/>
            <a:ext cx="4463422" cy="5867400"/>
          </a:xfrm>
          <a:prstGeom prst="rect">
            <a:avLst/>
          </a:prstGeom>
          <a:noFill/>
        </p:spPr>
      </p:pic>
      <p:pic>
        <p:nvPicPr>
          <p:cNvPr id="32772" name="Picture 4" descr="Labyrinth at Chartres Cathedral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0" y="990599"/>
            <a:ext cx="4171950" cy="3206443"/>
          </a:xfrm>
          <a:prstGeom prst="rect">
            <a:avLst/>
          </a:prstGeom>
          <a:noFill/>
        </p:spPr>
      </p:pic>
      <p:pic>
        <p:nvPicPr>
          <p:cNvPr id="32774" name="Picture 6" descr="West Rose Window, Chartres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24600" y="4247171"/>
            <a:ext cx="2343150" cy="2115530"/>
          </a:xfrm>
          <a:prstGeom prst="rect">
            <a:avLst/>
          </a:prstGeom>
          <a:noFill/>
        </p:spPr>
      </p:pic>
      <p:pic>
        <p:nvPicPr>
          <p:cNvPr id="32776" name="Picture 8" descr="http://www.sacred-destinations.com/france/images/chartres/cathedral/rose-window-cc-jimforest-172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72000" y="4267200"/>
            <a:ext cx="1638300" cy="1981201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81000" y="990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GOTHIC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33600" y="990600"/>
            <a:ext cx="2399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ROMANESQUE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Spiritual Salvation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105400"/>
          </a:xfrm>
        </p:spPr>
        <p:txBody>
          <a:bodyPr/>
          <a:lstStyle/>
          <a:p>
            <a:r>
              <a:rPr lang="en-US" dirty="0" smtClean="0"/>
              <a:t>Everything in this world was part of “God’s plan.”</a:t>
            </a:r>
          </a:p>
          <a:p>
            <a:r>
              <a:rPr lang="en-US" dirty="0" smtClean="0"/>
              <a:t>Church helped people attain salvation (heaven) in the after-life; need faith, perform good works and . . . </a:t>
            </a:r>
          </a:p>
          <a:p>
            <a:endParaRPr lang="en-US" dirty="0" smtClean="0"/>
          </a:p>
          <a:p>
            <a:pPr>
              <a:buNone/>
            </a:pPr>
            <a:r>
              <a:rPr lang="en-US" sz="2800" u="sng" dirty="0" smtClean="0">
                <a:solidFill>
                  <a:srgbClr val="FFFF00"/>
                </a:solidFill>
              </a:rPr>
              <a:t>Sacraments </a:t>
            </a:r>
            <a:r>
              <a:rPr lang="en-US" sz="2800" dirty="0" smtClean="0">
                <a:solidFill>
                  <a:srgbClr val="FFFF00"/>
                </a:solidFill>
              </a:rPr>
              <a:t>:</a:t>
            </a:r>
            <a:r>
              <a:rPr lang="en-US" sz="2800" dirty="0" smtClean="0"/>
              <a:t> ceremonies / rituals that gave grace against sin &amp; helped a person attain heaven.</a:t>
            </a:r>
          </a:p>
          <a:p>
            <a:pPr algn="ctr">
              <a:buFont typeface="Wingdings" pitchFamily="2" charset="2"/>
              <a:buChar char="Ø"/>
            </a:pPr>
            <a:r>
              <a:rPr lang="en-US" sz="2800" dirty="0" smtClean="0"/>
              <a:t>Can </a:t>
            </a:r>
            <a:r>
              <a:rPr lang="en-US" sz="2800" b="1" dirty="0" smtClean="0">
                <a:solidFill>
                  <a:srgbClr val="FFFF00"/>
                </a:solidFill>
              </a:rPr>
              <a:t>ONLY</a:t>
            </a:r>
            <a:r>
              <a:rPr lang="en-US" sz="2800" dirty="0" smtClean="0"/>
              <a:t> be received from priests (the Church)</a:t>
            </a:r>
          </a:p>
          <a:p>
            <a:endParaRPr lang="en-US" dirty="0"/>
          </a:p>
        </p:txBody>
      </p:sp>
      <p:pic>
        <p:nvPicPr>
          <p:cNvPr id="1026" name="Picture 2" descr="https://www.goodnewsunlimited.com/wp-content/uploads/Salvation-is-of-the-Lord-1024x57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4648200"/>
            <a:ext cx="6172200" cy="2209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914400"/>
          </a:xfrm>
        </p:spPr>
        <p:txBody>
          <a:bodyPr/>
          <a:lstStyle/>
          <a:p>
            <a:r>
              <a:rPr lang="en-US" dirty="0" smtClean="0"/>
              <a:t>Self Assessment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8686800" cy="60198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Determine the role fulfilled by each of the following people from Medieval society: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en-US" sz="2800" b="1" dirty="0" smtClean="0">
                <a:solidFill>
                  <a:srgbClr val="FFFF00"/>
                </a:solidFill>
              </a:rPr>
              <a:t>Peasant serf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en-US" sz="2800" b="1" dirty="0" smtClean="0">
                <a:solidFill>
                  <a:srgbClr val="FFFF00"/>
                </a:solidFill>
              </a:rPr>
              <a:t>Noble lord/vassal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en-US" sz="2800" b="1" dirty="0" smtClean="0">
                <a:solidFill>
                  <a:srgbClr val="FFFF00"/>
                </a:solidFill>
              </a:rPr>
              <a:t>Knight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en-US" sz="2800" b="1" dirty="0" smtClean="0">
                <a:solidFill>
                  <a:srgbClr val="FFFF00"/>
                </a:solidFill>
              </a:rPr>
              <a:t>Peasant or noble woman 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en-US" sz="2800" b="1" dirty="0" smtClean="0">
                <a:solidFill>
                  <a:srgbClr val="FFFF00"/>
                </a:solidFill>
              </a:rPr>
              <a:t>Parish priest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en-US" sz="2800" b="1" dirty="0" smtClean="0">
                <a:solidFill>
                  <a:srgbClr val="FFFF00"/>
                </a:solidFill>
              </a:rPr>
              <a:t>Medieval pope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Complete the statement :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35480"/>
            <a:ext cx="9144000" cy="438912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9FF927"/>
                </a:solidFill>
              </a:rPr>
              <a:t>I am going on Crusade because . . .</a:t>
            </a:r>
            <a:endParaRPr lang="en-US" sz="4000" b="1" dirty="0">
              <a:solidFill>
                <a:srgbClr val="9FF927"/>
              </a:solidFill>
            </a:endParaRPr>
          </a:p>
        </p:txBody>
      </p:sp>
      <p:pic>
        <p:nvPicPr>
          <p:cNvPr id="4" name="Picture 2" descr="Blue Jerusalem cross, 6x6 inches with hanger on the back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4495800"/>
            <a:ext cx="1981200" cy="1997712"/>
          </a:xfrm>
          <a:prstGeom prst="rect">
            <a:avLst/>
          </a:prstGeom>
          <a:noFill/>
        </p:spPr>
      </p:pic>
      <p:pic>
        <p:nvPicPr>
          <p:cNvPr id="1028" name="Picture 4" descr="Crusaders: Thy Kingdom Com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2590800"/>
            <a:ext cx="3810000" cy="2857500"/>
          </a:xfrm>
          <a:prstGeom prst="rect">
            <a:avLst/>
          </a:prstGeom>
          <a:noFill/>
        </p:spPr>
      </p:pic>
      <p:pic>
        <p:nvPicPr>
          <p:cNvPr id="1030" name="Picture 6" descr="Crusader Costume - Adult Renaissance Costum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894075"/>
            <a:ext cx="2743200" cy="396392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943600" y="5903893"/>
            <a:ext cx="3048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REFER </a:t>
            </a:r>
            <a:r>
              <a:rPr lang="en-US" sz="2800" b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TO HOMEWORK </a:t>
            </a:r>
            <a:endParaRPr lang="en-US" sz="2800" b="1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8382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The Crusades : (1095-1291)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257800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dirty="0" smtClean="0"/>
              <a:t>The Turks &amp; the </a:t>
            </a:r>
            <a:r>
              <a:rPr lang="en-US" dirty="0" smtClean="0">
                <a:solidFill>
                  <a:srgbClr val="FFFF00"/>
                </a:solidFill>
              </a:rPr>
              <a:t>Holy Land = (Palestine)</a:t>
            </a:r>
          </a:p>
          <a:p>
            <a:pPr marL="514350" indent="-514350">
              <a:buAutoNum type="arabicPeriod"/>
            </a:pPr>
            <a:r>
              <a:rPr lang="en-US" dirty="0" smtClean="0"/>
              <a:t>The Byzantine Emperor </a:t>
            </a:r>
            <a:r>
              <a:rPr lang="en-US" dirty="0" err="1" smtClean="0">
                <a:solidFill>
                  <a:srgbClr val="FFC000"/>
                </a:solidFill>
              </a:rPr>
              <a:t>Alexus</a:t>
            </a:r>
            <a:r>
              <a:rPr lang="en-US" dirty="0" smtClean="0">
                <a:solidFill>
                  <a:srgbClr val="FFC000"/>
                </a:solidFill>
              </a:rPr>
              <a:t>’</a:t>
            </a:r>
            <a:r>
              <a:rPr lang="en-US" dirty="0" smtClean="0"/>
              <a:t> plea</a:t>
            </a:r>
          </a:p>
          <a:p>
            <a:pPr marL="514350" indent="-514350">
              <a:buAutoNum type="arabicPeriod"/>
            </a:pPr>
            <a:r>
              <a:rPr lang="en-US" dirty="0" smtClean="0">
                <a:solidFill>
                  <a:srgbClr val="92D050"/>
                </a:solidFill>
              </a:rPr>
              <a:t>Pope Urban II </a:t>
            </a:r>
            <a:r>
              <a:rPr lang="en-US" dirty="0" smtClean="0"/>
              <a:t>&amp; the </a:t>
            </a:r>
            <a:r>
              <a:rPr lang="en-US" dirty="0" smtClean="0">
                <a:solidFill>
                  <a:srgbClr val="FF66FF"/>
                </a:solidFill>
              </a:rPr>
              <a:t>Council of Clermont </a:t>
            </a:r>
          </a:p>
          <a:p>
            <a:pPr marL="514350" indent="-514350">
              <a:buNone/>
            </a:pPr>
            <a:r>
              <a:rPr lang="en-US" dirty="0">
                <a:solidFill>
                  <a:srgbClr val="FF66FF"/>
                </a:solidFill>
              </a:rPr>
              <a:t> </a:t>
            </a:r>
            <a:r>
              <a:rPr lang="en-US" dirty="0" smtClean="0">
                <a:solidFill>
                  <a:srgbClr val="FF66FF"/>
                </a:solidFill>
              </a:rPr>
              <a:t>                                                              (1095)</a:t>
            </a:r>
          </a:p>
          <a:p>
            <a:pPr marL="514350" indent="-514350">
              <a:buNone/>
            </a:pPr>
            <a:r>
              <a:rPr lang="en-US" sz="2800" dirty="0"/>
              <a:t> </a:t>
            </a:r>
            <a:r>
              <a:rPr lang="en-US" sz="2800" dirty="0" smtClean="0"/>
              <a:t>           </a:t>
            </a:r>
            <a:r>
              <a:rPr lang="en-US" sz="2800" dirty="0" smtClean="0">
                <a:solidFill>
                  <a:srgbClr val="FFFF00"/>
                </a:solidFill>
              </a:rPr>
              <a:t>* “God Wills it!”</a:t>
            </a:r>
          </a:p>
          <a:p>
            <a:pPr marL="514350" indent="-51435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Crusader </a:t>
            </a:r>
            <a:r>
              <a:rPr lang="en-US" sz="2800" dirty="0" smtClean="0"/>
              <a:t>= “marked with </a:t>
            </a:r>
          </a:p>
          <a:p>
            <a:pPr marL="514350" indent="-514350">
              <a:buNone/>
            </a:pPr>
            <a:r>
              <a:rPr lang="en-US" sz="2800" dirty="0" smtClean="0"/>
              <a:t>                              the Cross”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5" name="Picture 5" descr="Z:\Publishing\powerpoint\World history\ZP932\Pictures for PP\pope_urban_II_calling_crusad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3014501"/>
            <a:ext cx="4038600" cy="3843498"/>
          </a:xfrm>
          <a:prstGeom prst="rect">
            <a:avLst/>
          </a:prstGeom>
          <a:noFill/>
        </p:spPr>
      </p:pic>
      <p:pic>
        <p:nvPicPr>
          <p:cNvPr id="4098" name="Picture 2" descr="Blue Jerusalem cross, 6x6 inches with hanger on the back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38400" y="5334000"/>
            <a:ext cx="1143000" cy="1152526"/>
          </a:xfrm>
          <a:prstGeom prst="rect">
            <a:avLst/>
          </a:prstGeom>
          <a:noFill/>
        </p:spPr>
      </p:pic>
      <p:pic>
        <p:nvPicPr>
          <p:cNvPr id="4100" name="Picture 4" descr="[Copta cross]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62400" y="5410200"/>
            <a:ext cx="952500" cy="952500"/>
          </a:xfrm>
          <a:prstGeom prst="rect">
            <a:avLst/>
          </a:prstGeom>
          <a:noFill/>
        </p:spPr>
      </p:pic>
      <p:pic>
        <p:nvPicPr>
          <p:cNvPr id="4102" name="Picture 6" descr="[Emblem of the Equestrian Order of the Holy Sepulchre&#10;of Jerusalem]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4800599"/>
            <a:ext cx="2057400" cy="20574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Crusades : (1095-1291)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None/>
            </a:pPr>
            <a:r>
              <a:rPr lang="en-US" dirty="0" smtClean="0"/>
              <a:t>4. Why called?</a:t>
            </a:r>
          </a:p>
          <a:p>
            <a:pPr marL="514350" indent="-514350">
              <a:buNone/>
            </a:pPr>
            <a:r>
              <a:rPr lang="en-US" dirty="0" smtClean="0"/>
              <a:t>5. Why go?</a:t>
            </a:r>
          </a:p>
          <a:p>
            <a:pPr marL="514350" indent="-514350">
              <a:buNone/>
            </a:pPr>
            <a:r>
              <a:rPr lang="en-US" dirty="0" smtClean="0">
                <a:solidFill>
                  <a:srgbClr val="FFFF00"/>
                </a:solidFill>
              </a:rPr>
              <a:t>Eight (8) official Crusades – all military failures except for the 1</a:t>
            </a:r>
            <a:r>
              <a:rPr lang="en-US" baseline="30000" dirty="0" smtClean="0">
                <a:solidFill>
                  <a:srgbClr val="FFFF00"/>
                </a:solidFill>
              </a:rPr>
              <a:t>st</a:t>
            </a:r>
            <a:r>
              <a:rPr lang="en-US" dirty="0" smtClean="0">
                <a:solidFill>
                  <a:srgbClr val="FFFF00"/>
                </a:solidFill>
              </a:rPr>
              <a:t> (4 Crusader States created)</a:t>
            </a:r>
          </a:p>
          <a:p>
            <a:endParaRPr lang="en-US" dirty="0"/>
          </a:p>
        </p:txBody>
      </p:sp>
      <p:pic>
        <p:nvPicPr>
          <p:cNvPr id="4" name="Picture 6" descr="S:\Publishing\powerpoint\World history\ZP932\Pictures for PP\CrusadeAgainstDamiett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3802062"/>
            <a:ext cx="6324600" cy="30559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28600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943600"/>
          </a:xfrm>
        </p:spPr>
        <p:txBody>
          <a:bodyPr/>
          <a:lstStyle/>
          <a:p>
            <a:pPr>
              <a:buNone/>
            </a:pPr>
            <a:endParaRPr lang="en-US" dirty="0"/>
          </a:p>
        </p:txBody>
      </p:sp>
      <p:pic>
        <p:nvPicPr>
          <p:cNvPr id="29698" name="Picture 2" descr="http://www.friesian.com/images/maps/outremer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0"/>
            <a:ext cx="5095875" cy="716097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57200" y="381000"/>
            <a:ext cx="291451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four Crusader</a:t>
            </a:r>
          </a:p>
          <a:p>
            <a:r>
              <a:rPr lang="en-US" sz="2400" dirty="0" smtClean="0"/>
              <a:t>States established </a:t>
            </a:r>
          </a:p>
          <a:p>
            <a:r>
              <a:rPr lang="en-US" sz="2400" dirty="0" smtClean="0"/>
              <a:t>after the 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Crusade:</a:t>
            </a:r>
          </a:p>
          <a:p>
            <a:pPr>
              <a:buFontTx/>
              <a:buChar char="-"/>
            </a:pPr>
            <a:r>
              <a:rPr lang="en-US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County of Edessa</a:t>
            </a:r>
          </a:p>
          <a:p>
            <a:pPr>
              <a:buFontTx/>
              <a:buChar char="-"/>
            </a:pPr>
            <a:endParaRPr lang="en-US" sz="2400" dirty="0" smtClean="0"/>
          </a:p>
          <a:p>
            <a:pPr>
              <a:buFontTx/>
              <a:buChar char="-"/>
            </a:pPr>
            <a:r>
              <a:rPr lang="en-US" sz="2400" dirty="0" smtClean="0">
                <a:solidFill>
                  <a:srgbClr val="FF7C80"/>
                </a:solidFill>
              </a:rPr>
              <a:t>Principality of </a:t>
            </a:r>
          </a:p>
          <a:p>
            <a:r>
              <a:rPr lang="en-US" sz="2400" dirty="0" smtClean="0">
                <a:solidFill>
                  <a:srgbClr val="FF7C80"/>
                </a:solidFill>
              </a:rPr>
              <a:t>     Antioch</a:t>
            </a:r>
          </a:p>
          <a:p>
            <a:endParaRPr lang="en-US" sz="2400" dirty="0" smtClean="0"/>
          </a:p>
          <a:p>
            <a:pPr>
              <a:buFontTx/>
              <a:buChar char="-"/>
            </a:pPr>
            <a:r>
              <a:rPr lang="en-US" sz="2400" dirty="0" smtClean="0">
                <a:solidFill>
                  <a:srgbClr val="92D050"/>
                </a:solidFill>
              </a:rPr>
              <a:t>County of Tripoli</a:t>
            </a:r>
          </a:p>
          <a:p>
            <a:pPr>
              <a:buFontTx/>
              <a:buChar char="-"/>
            </a:pPr>
            <a:endParaRPr lang="en-US" sz="2400" dirty="0" smtClean="0"/>
          </a:p>
          <a:p>
            <a:pPr>
              <a:buFontTx/>
              <a:buChar char="-"/>
            </a:pPr>
            <a:r>
              <a:rPr lang="en-US" sz="2400" dirty="0" smtClean="0">
                <a:solidFill>
                  <a:srgbClr val="FFFF00"/>
                </a:solidFill>
              </a:rPr>
              <a:t>Kingdom of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       Jerusalem</a:t>
            </a:r>
          </a:p>
          <a:p>
            <a:endParaRPr lang="en-US" sz="2400" dirty="0" smtClean="0">
              <a:solidFill>
                <a:srgbClr val="FFFF00"/>
              </a:solidFill>
            </a:endParaRPr>
          </a:p>
          <a:p>
            <a:pPr algn="ctr"/>
            <a:r>
              <a:rPr lang="en-US" sz="2400" dirty="0" smtClean="0">
                <a:solidFill>
                  <a:srgbClr val="FFC000"/>
                </a:solidFill>
              </a:rPr>
              <a:t>“</a:t>
            </a:r>
            <a:r>
              <a:rPr lang="en-US" sz="2400" dirty="0" err="1" smtClean="0">
                <a:solidFill>
                  <a:srgbClr val="FFC000"/>
                </a:solidFill>
              </a:rPr>
              <a:t>Outremer</a:t>
            </a:r>
            <a:r>
              <a:rPr lang="en-US" sz="2400" dirty="0" smtClean="0">
                <a:solidFill>
                  <a:srgbClr val="FFC000"/>
                </a:solidFill>
              </a:rPr>
              <a:t>” = kingdom beyond the sea”</a:t>
            </a:r>
            <a:endParaRPr lang="en-US" sz="24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304800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251" y="685800"/>
            <a:ext cx="9052749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Catholic Church in the Middle Ages</a:t>
            </a:r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486400"/>
          </a:xfrm>
        </p:spPr>
        <p:txBody>
          <a:bodyPr>
            <a:normAutofit fontScale="92500" lnSpcReduction="10000"/>
          </a:bodyPr>
          <a:lstStyle/>
          <a:p>
            <a:r>
              <a:rPr lang="en-US" sz="3000" dirty="0" smtClean="0">
                <a:solidFill>
                  <a:srgbClr val="FF66FF"/>
                </a:solidFill>
              </a:rPr>
              <a:t>Most powerful &amp; influential institution</a:t>
            </a:r>
          </a:p>
          <a:p>
            <a:pPr>
              <a:buNone/>
            </a:pPr>
            <a:r>
              <a:rPr lang="en-US" sz="3000" dirty="0" smtClean="0">
                <a:solidFill>
                  <a:srgbClr val="FF66FF"/>
                </a:solidFill>
              </a:rPr>
              <a:t>     during the Middle Ages</a:t>
            </a:r>
          </a:p>
          <a:p>
            <a:r>
              <a:rPr lang="en-US" dirty="0" smtClean="0"/>
              <a:t>Offered leadership &amp; guidance during</a:t>
            </a:r>
          </a:p>
          <a:p>
            <a:pPr>
              <a:buNone/>
            </a:pPr>
            <a:r>
              <a:rPr lang="en-US" dirty="0" smtClean="0"/>
              <a:t>    the anarchy of post-Rome Europe</a:t>
            </a:r>
          </a:p>
          <a:p>
            <a:r>
              <a:rPr lang="en-US" dirty="0" smtClean="0"/>
              <a:t>Bishop of Rome </a:t>
            </a:r>
            <a:r>
              <a:rPr lang="en-US" dirty="0" smtClean="0">
                <a:solidFill>
                  <a:srgbClr val="FFFF00"/>
                </a:solidFill>
              </a:rPr>
              <a:t>= the Pope</a:t>
            </a:r>
          </a:p>
          <a:p>
            <a:r>
              <a:rPr lang="en-US" dirty="0" smtClean="0"/>
              <a:t>(452) </a:t>
            </a:r>
            <a:r>
              <a:rPr lang="en-US" dirty="0" smtClean="0">
                <a:solidFill>
                  <a:srgbClr val="FFFF00"/>
                </a:solidFill>
              </a:rPr>
              <a:t>Leo I &amp; Attila</a:t>
            </a:r>
          </a:p>
          <a:p>
            <a:r>
              <a:rPr lang="en-US" dirty="0" smtClean="0"/>
              <a:t>(800) </a:t>
            </a:r>
            <a:r>
              <a:rPr lang="en-US" dirty="0" smtClean="0">
                <a:solidFill>
                  <a:srgbClr val="FFFF00"/>
                </a:solidFill>
              </a:rPr>
              <a:t>Leo II &amp; Charlemagne</a:t>
            </a:r>
          </a:p>
          <a:p>
            <a:r>
              <a:rPr lang="en-US" dirty="0" smtClean="0"/>
              <a:t>(1198) </a:t>
            </a:r>
            <a:r>
              <a:rPr lang="en-US" dirty="0" smtClean="0">
                <a:solidFill>
                  <a:srgbClr val="FFFF00"/>
                </a:solidFill>
              </a:rPr>
              <a:t>Innocent III, “monarchs are </a:t>
            </a:r>
          </a:p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</a:rPr>
              <a:t>                                       servants of the Church”</a:t>
            </a:r>
          </a:p>
          <a:p>
            <a:r>
              <a:rPr lang="en-US" dirty="0" smtClean="0"/>
              <a:t>(1200’s) </a:t>
            </a:r>
            <a:r>
              <a:rPr lang="en-US" dirty="0" smtClean="0">
                <a:solidFill>
                  <a:srgbClr val="FFFF00"/>
                </a:solidFill>
              </a:rPr>
              <a:t>Boniface VIII: </a:t>
            </a:r>
          </a:p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</a:rPr>
              <a:t>                 “</a:t>
            </a:r>
            <a:r>
              <a:rPr lang="en-US" dirty="0" err="1" smtClean="0">
                <a:solidFill>
                  <a:srgbClr val="FFFF00"/>
                </a:solidFill>
              </a:rPr>
              <a:t>Unam</a:t>
            </a:r>
            <a:r>
              <a:rPr lang="en-US" dirty="0" smtClean="0">
                <a:solidFill>
                  <a:srgbClr val="FFFF00"/>
                </a:solidFill>
              </a:rPr>
              <a:t> Sanctum”</a:t>
            </a:r>
          </a:p>
          <a:p>
            <a:r>
              <a:rPr lang="en-US" dirty="0" smtClean="0"/>
              <a:t>Hierarchy (ranking); </a:t>
            </a:r>
          </a:p>
          <a:p>
            <a:pPr>
              <a:buNone/>
            </a:pPr>
            <a:r>
              <a:rPr lang="en-US" dirty="0" smtClean="0">
                <a:solidFill>
                  <a:srgbClr val="FF5050"/>
                </a:solidFill>
              </a:rPr>
              <a:t>  </a:t>
            </a:r>
            <a:r>
              <a:rPr lang="en-US" dirty="0" smtClean="0">
                <a:solidFill>
                  <a:srgbClr val="FF7C80"/>
                </a:solidFill>
              </a:rPr>
              <a:t>cardinals</a:t>
            </a:r>
            <a:r>
              <a:rPr lang="en-US" dirty="0" smtClean="0">
                <a:solidFill>
                  <a:srgbClr val="FF5050"/>
                </a:solidFill>
              </a:rPr>
              <a:t> </a:t>
            </a:r>
            <a:r>
              <a:rPr lang="en-US" dirty="0" smtClean="0"/>
              <a:t>elect new popes </a:t>
            </a:r>
            <a:r>
              <a:rPr lang="en-US" dirty="0" smtClean="0">
                <a:solidFill>
                  <a:srgbClr val="FFFF00"/>
                </a:solidFill>
              </a:rPr>
              <a:t>(1059)</a:t>
            </a:r>
          </a:p>
          <a:p>
            <a:endParaRPr lang="en-US" dirty="0"/>
          </a:p>
        </p:txBody>
      </p:sp>
      <p:pic>
        <p:nvPicPr>
          <p:cNvPr id="6" name="Picture 4" descr="800px-Petersdom_von_Engelsburg_geseh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1219200"/>
            <a:ext cx="2895600" cy="2171700"/>
          </a:xfrm>
          <a:prstGeom prst="rect">
            <a:avLst/>
          </a:prstGeom>
          <a:noFill/>
        </p:spPr>
      </p:pic>
      <p:pic>
        <p:nvPicPr>
          <p:cNvPr id="7" name="Picture 8" descr="Z:\Publishing\powerpoint\World history\ZP932\Pictures for PP\stained glass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4524404"/>
            <a:ext cx="3581400" cy="233359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477000" y="3505200"/>
            <a:ext cx="21591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St. Peter’s Basilica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04800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990600"/>
            <a:ext cx="9027827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81000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4563"/>
            <a:ext cx="9080582" cy="628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04800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1307" y="460486"/>
            <a:ext cx="7381747" cy="6397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r>
              <a:rPr lang="en-US" dirty="0" smtClean="0"/>
              <a:t>Crusade Events &amp; Highlights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562600"/>
          </a:xfrm>
        </p:spPr>
        <p:txBody>
          <a:bodyPr/>
          <a:lstStyle/>
          <a:p>
            <a:pPr algn="ctr"/>
            <a:r>
              <a:rPr lang="en-US" dirty="0" smtClean="0"/>
              <a:t>Using  pgs. 382-385 as well as note sheets, identify the event that occurred during each year below, along with  what was significant.</a:t>
            </a:r>
          </a:p>
          <a:p>
            <a:pPr algn="ctr"/>
            <a:endParaRPr lang="en-US" dirty="0" smtClean="0"/>
          </a:p>
          <a:p>
            <a:pPr algn="ctr"/>
            <a:r>
              <a:rPr lang="en-US" b="1" dirty="0" smtClean="0"/>
              <a:t>1095</a:t>
            </a:r>
          </a:p>
          <a:p>
            <a:pPr algn="ctr"/>
            <a:r>
              <a:rPr lang="en-US" b="1" dirty="0" smtClean="0"/>
              <a:t>1096-1099</a:t>
            </a:r>
          </a:p>
          <a:p>
            <a:pPr algn="ctr"/>
            <a:r>
              <a:rPr lang="en-US" b="1" dirty="0" smtClean="0"/>
              <a:t>1144</a:t>
            </a:r>
          </a:p>
          <a:p>
            <a:pPr algn="ctr"/>
            <a:r>
              <a:rPr lang="en-US" b="1" dirty="0" smtClean="0"/>
              <a:t>1187</a:t>
            </a:r>
          </a:p>
          <a:p>
            <a:pPr algn="ctr"/>
            <a:r>
              <a:rPr lang="en-US" b="1" dirty="0" smtClean="0"/>
              <a:t>1202-04</a:t>
            </a:r>
          </a:p>
          <a:p>
            <a:pPr algn="ctr"/>
            <a:r>
              <a:rPr lang="en-US" b="1" dirty="0" smtClean="0"/>
              <a:t>1212</a:t>
            </a:r>
          </a:p>
          <a:p>
            <a:pPr algn="ctr"/>
            <a:r>
              <a:rPr lang="en-US" b="1" dirty="0" smtClean="0"/>
              <a:t>1291</a:t>
            </a:r>
          </a:p>
          <a:p>
            <a:endParaRPr lang="en-US" dirty="0" smtClean="0"/>
          </a:p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/>
              <a:t>“</a:t>
            </a:r>
            <a:r>
              <a:rPr lang="en-US" sz="4000" dirty="0" smtClean="0"/>
              <a:t>RECONQUISTA” – THE RECONQUEST</a:t>
            </a:r>
            <a:br>
              <a:rPr lang="en-US" sz="4000" dirty="0" smtClean="0"/>
            </a:br>
            <a:r>
              <a:rPr lang="en-US" sz="4000" dirty="0" smtClean="0"/>
              <a:t>1150-1492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1816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Christians in Spain worked to drive Muslim control out of Spain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The conflict continued long after Crusades in the Holy Land ended in 1295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Complete success  came the same year Spain became a united country. (1492)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6388" name="Picture 4" descr="http://homepages.udayton.edu/~schuerwc/The_Reconquist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3781425"/>
            <a:ext cx="10058400" cy="3076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rgbClr val="FFFF00"/>
                </a:solidFill>
              </a:rPr>
              <a:t>The Crusades = “Successful Failures”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6019800"/>
          </a:xfrm>
        </p:spPr>
        <p:txBody>
          <a:bodyPr>
            <a:normAutofit fontScale="92500" lnSpcReduction="20000"/>
          </a:bodyPr>
          <a:lstStyle/>
          <a:p>
            <a:pPr marL="514350" indent="-514350" algn="ctr">
              <a:buFont typeface="+mj-lt"/>
              <a:buAutoNum type="arabicPeriod"/>
            </a:pPr>
            <a:r>
              <a:rPr lang="en-US" dirty="0" smtClean="0"/>
              <a:t>What did the Europeans learn from their military encounters during the Crusades?</a:t>
            </a:r>
          </a:p>
          <a:p>
            <a:pPr marL="514350" indent="-514350" algn="ctr">
              <a:buFont typeface="+mj-lt"/>
              <a:buAutoNum type="arabicPeriod"/>
            </a:pPr>
            <a:endParaRPr lang="en-US" dirty="0" smtClean="0"/>
          </a:p>
          <a:p>
            <a:pPr marL="514350" indent="-514350" algn="ctr">
              <a:buFont typeface="+mj-lt"/>
              <a:buAutoNum type="arabicPeriod"/>
            </a:pPr>
            <a:r>
              <a:rPr lang="en-US" dirty="0" smtClean="0"/>
              <a:t>How did the Crusades result in an increase in the power of kings?</a:t>
            </a:r>
          </a:p>
          <a:p>
            <a:pPr marL="514350" indent="-514350" algn="ctr">
              <a:buFont typeface="+mj-lt"/>
              <a:buAutoNum type="arabicPeriod"/>
            </a:pPr>
            <a:endParaRPr lang="en-US" dirty="0" smtClean="0"/>
          </a:p>
          <a:p>
            <a:pPr marL="514350" indent="-514350" algn="ctr">
              <a:buFont typeface="+mj-lt"/>
              <a:buAutoNum type="arabicPeriod"/>
            </a:pPr>
            <a:r>
              <a:rPr lang="en-US" dirty="0" smtClean="0"/>
              <a:t>How did the Crusades help increase European trade?</a:t>
            </a:r>
          </a:p>
          <a:p>
            <a:pPr marL="514350" indent="-514350" algn="ctr">
              <a:buFont typeface="+mj-lt"/>
              <a:buAutoNum type="arabicPeriod"/>
            </a:pPr>
            <a:endParaRPr lang="en-US" dirty="0" smtClean="0"/>
          </a:p>
          <a:p>
            <a:pPr marL="514350" indent="-514350" algn="ctr">
              <a:buFont typeface="+mj-lt"/>
              <a:buAutoNum type="arabicPeriod"/>
            </a:pPr>
            <a:r>
              <a:rPr lang="en-US" dirty="0" smtClean="0"/>
              <a:t>How did the increase in trade reduce the importance of the manor?</a:t>
            </a:r>
          </a:p>
          <a:p>
            <a:pPr marL="514350" indent="-514350" algn="ctr">
              <a:buFont typeface="+mj-lt"/>
              <a:buAutoNum type="arabicPeriod"/>
            </a:pPr>
            <a:endParaRPr lang="en-US" dirty="0" smtClean="0"/>
          </a:p>
          <a:p>
            <a:pPr marL="514350" indent="-514350" algn="ctr">
              <a:buFont typeface="+mj-lt"/>
              <a:buAutoNum type="arabicPeriod"/>
            </a:pPr>
            <a:r>
              <a:rPr lang="en-US" dirty="0" smtClean="0"/>
              <a:t>What new “class” of people appeared in European society as a result of increased trade?</a:t>
            </a:r>
          </a:p>
          <a:p>
            <a:pPr marL="514350" indent="-514350" algn="ctr">
              <a:buFont typeface="+mj-lt"/>
              <a:buAutoNum type="arabicPeriod"/>
            </a:pPr>
            <a:endParaRPr lang="en-US" dirty="0" smtClean="0"/>
          </a:p>
          <a:p>
            <a:pPr marL="514350" indent="-514350" algn="ctr">
              <a:buFont typeface="+mj-lt"/>
              <a:buAutoNum type="arabicPeriod"/>
            </a:pPr>
            <a:r>
              <a:rPr lang="en-US" dirty="0" smtClean="0"/>
              <a:t>How did the Crusades improve culture &amp; learning in Europe?</a:t>
            </a:r>
          </a:p>
          <a:p>
            <a:pPr marL="514350" indent="-514350" algn="ctr">
              <a:buFont typeface="+mj-lt"/>
              <a:buAutoNum type="arabicPeriod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rgbClr val="FFC000"/>
                </a:solidFill>
              </a:rPr>
              <a:t>Effects of the Crusades </a:t>
            </a:r>
            <a:br>
              <a:rPr lang="en-US" sz="3600" dirty="0" smtClean="0">
                <a:solidFill>
                  <a:srgbClr val="FFC000"/>
                </a:solidFill>
              </a:rPr>
            </a:br>
            <a:r>
              <a:rPr lang="en-US" sz="3600" dirty="0" smtClean="0"/>
              <a:t> </a:t>
            </a:r>
            <a:r>
              <a:rPr lang="en-US" sz="3600" dirty="0" smtClean="0">
                <a:solidFill>
                  <a:srgbClr val="FFFF00"/>
                </a:solidFill>
              </a:rPr>
              <a:t>“successful failures”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181600"/>
          </a:xfrm>
        </p:spPr>
        <p:txBody>
          <a:bodyPr>
            <a:normAutofit/>
          </a:bodyPr>
          <a:lstStyle/>
          <a:p>
            <a:r>
              <a:rPr lang="en-US" dirty="0" smtClean="0"/>
              <a:t>All military </a:t>
            </a:r>
            <a:r>
              <a:rPr lang="en-US" dirty="0" smtClean="0">
                <a:solidFill>
                  <a:srgbClr val="FF66FF"/>
                </a:solidFill>
              </a:rPr>
              <a:t>failures</a:t>
            </a:r>
            <a:r>
              <a:rPr lang="en-US" dirty="0" smtClean="0"/>
              <a:t> for the Christians </a:t>
            </a:r>
            <a:r>
              <a:rPr lang="en-US" u="sng" dirty="0" smtClean="0">
                <a:solidFill>
                  <a:srgbClr val="FFFF00"/>
                </a:solidFill>
              </a:rPr>
              <a:t>EXCEPT for first</a:t>
            </a:r>
            <a:endParaRPr lang="en-US" u="sng" baseline="30000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New weapons &amp; tactics </a:t>
            </a:r>
            <a:r>
              <a:rPr lang="en-US" dirty="0" smtClean="0"/>
              <a:t>(crossbow, gunpowder, improved ship design &amp; siege tactics, chivalry)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4098" name="Picture 2" descr="The hand Carved Dragon Crossbo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48377" y="4953000"/>
            <a:ext cx="3095623" cy="1905000"/>
          </a:xfrm>
          <a:prstGeom prst="rect">
            <a:avLst/>
          </a:prstGeom>
          <a:noFill/>
        </p:spPr>
      </p:pic>
      <p:pic>
        <p:nvPicPr>
          <p:cNvPr id="4100" name="Picture 4" descr="Early Medieval Crossbow Gold Finish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1400" y="2819400"/>
            <a:ext cx="3163358" cy="1866900"/>
          </a:xfrm>
          <a:prstGeom prst="rect">
            <a:avLst/>
          </a:prstGeom>
          <a:noFill/>
        </p:spPr>
      </p:pic>
      <p:pic>
        <p:nvPicPr>
          <p:cNvPr id="4102" name="Picture 6" descr="http://www.historicenterprises.com/misc/matchlock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878917"/>
            <a:ext cx="3352800" cy="1979083"/>
          </a:xfrm>
          <a:prstGeom prst="rect">
            <a:avLst/>
          </a:prstGeom>
          <a:noFill/>
        </p:spPr>
      </p:pic>
      <p:pic>
        <p:nvPicPr>
          <p:cNvPr id="4104" name="Picture 8" descr="http://www.historicenterprises.com/misc/lock2TN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33800" y="4748387"/>
            <a:ext cx="1981200" cy="2109613"/>
          </a:xfrm>
          <a:prstGeom prst="rect">
            <a:avLst/>
          </a:prstGeom>
          <a:noFill/>
        </p:spPr>
      </p:pic>
      <p:pic>
        <p:nvPicPr>
          <p:cNvPr id="4106" name="Picture 10" descr="http://www.historyhouse.com/img/c/childrens_crusade_ships.gif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4800" y="2819400"/>
            <a:ext cx="2486025" cy="1924051"/>
          </a:xfrm>
          <a:prstGeom prst="rect">
            <a:avLst/>
          </a:prstGeom>
          <a:noFill/>
        </p:spPr>
      </p:pic>
      <p:pic>
        <p:nvPicPr>
          <p:cNvPr id="4112" name="Picture 16" descr="Uploaded Image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544347" y="2667000"/>
            <a:ext cx="1599653" cy="2228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28600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943600"/>
          </a:xfrm>
        </p:spPr>
        <p:txBody>
          <a:bodyPr/>
          <a:lstStyle/>
          <a:p>
            <a:pPr>
              <a:buNone/>
            </a:pPr>
            <a:endParaRPr lang="en-US" dirty="0"/>
          </a:p>
        </p:txBody>
      </p:sp>
      <p:pic>
        <p:nvPicPr>
          <p:cNvPr id="29698" name="Picture 2" descr="http://www.friesian.com/images/maps/outremer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0"/>
            <a:ext cx="5095875" cy="716097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57200" y="381000"/>
            <a:ext cx="291451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four Crusader</a:t>
            </a:r>
          </a:p>
          <a:p>
            <a:r>
              <a:rPr lang="en-US" sz="2400" dirty="0" smtClean="0"/>
              <a:t>States established </a:t>
            </a:r>
          </a:p>
          <a:p>
            <a:r>
              <a:rPr lang="en-US" sz="2400" dirty="0" smtClean="0"/>
              <a:t>after the 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Crusade:</a:t>
            </a:r>
          </a:p>
          <a:p>
            <a:pPr>
              <a:buFontTx/>
              <a:buChar char="-"/>
            </a:pPr>
            <a:r>
              <a:rPr lang="en-US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County of Edessa</a:t>
            </a:r>
          </a:p>
          <a:p>
            <a:pPr>
              <a:buFontTx/>
              <a:buChar char="-"/>
            </a:pPr>
            <a:endParaRPr lang="en-US" sz="2400" dirty="0" smtClean="0"/>
          </a:p>
          <a:p>
            <a:pPr>
              <a:buFontTx/>
              <a:buChar char="-"/>
            </a:pPr>
            <a:r>
              <a:rPr lang="en-US" sz="2400" dirty="0" smtClean="0">
                <a:solidFill>
                  <a:srgbClr val="FF7C80"/>
                </a:solidFill>
              </a:rPr>
              <a:t>Principality of </a:t>
            </a:r>
          </a:p>
          <a:p>
            <a:r>
              <a:rPr lang="en-US" sz="2400" dirty="0" smtClean="0">
                <a:solidFill>
                  <a:srgbClr val="FF7C80"/>
                </a:solidFill>
              </a:rPr>
              <a:t>     Antioch</a:t>
            </a:r>
          </a:p>
          <a:p>
            <a:endParaRPr lang="en-US" sz="2400" dirty="0" smtClean="0"/>
          </a:p>
          <a:p>
            <a:pPr>
              <a:buFontTx/>
              <a:buChar char="-"/>
            </a:pPr>
            <a:r>
              <a:rPr lang="en-US" sz="2400" dirty="0" smtClean="0">
                <a:solidFill>
                  <a:srgbClr val="92D050"/>
                </a:solidFill>
              </a:rPr>
              <a:t>County of Tripoli</a:t>
            </a:r>
          </a:p>
          <a:p>
            <a:pPr>
              <a:buFontTx/>
              <a:buChar char="-"/>
            </a:pPr>
            <a:endParaRPr lang="en-US" sz="2400" dirty="0" smtClean="0"/>
          </a:p>
          <a:p>
            <a:pPr>
              <a:buFontTx/>
              <a:buChar char="-"/>
            </a:pPr>
            <a:r>
              <a:rPr lang="en-US" sz="2400" dirty="0" smtClean="0">
                <a:solidFill>
                  <a:srgbClr val="FFFF00"/>
                </a:solidFill>
              </a:rPr>
              <a:t>Kingdom of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       Jerusalem</a:t>
            </a:r>
          </a:p>
          <a:p>
            <a:endParaRPr lang="en-US" sz="2400" dirty="0" smtClean="0">
              <a:solidFill>
                <a:srgbClr val="FFFF00"/>
              </a:solidFill>
            </a:endParaRPr>
          </a:p>
          <a:p>
            <a:pPr algn="ctr"/>
            <a:r>
              <a:rPr lang="en-US" sz="2400" dirty="0" smtClean="0">
                <a:solidFill>
                  <a:srgbClr val="FFC000"/>
                </a:solidFill>
              </a:rPr>
              <a:t>“</a:t>
            </a:r>
            <a:r>
              <a:rPr lang="en-US" sz="2400" dirty="0" err="1" smtClean="0">
                <a:solidFill>
                  <a:srgbClr val="FFC000"/>
                </a:solidFill>
              </a:rPr>
              <a:t>Outremer</a:t>
            </a:r>
            <a:r>
              <a:rPr lang="en-US" sz="2400" dirty="0" smtClean="0">
                <a:solidFill>
                  <a:srgbClr val="FFC000"/>
                </a:solidFill>
              </a:rPr>
              <a:t>” = kingdom beyond the sea”</a:t>
            </a:r>
            <a:endParaRPr lang="en-US" sz="24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Feudalism Weakens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334000"/>
          </a:xfrm>
        </p:spPr>
        <p:txBody>
          <a:bodyPr/>
          <a:lstStyle/>
          <a:p>
            <a:r>
              <a:rPr lang="en-US" dirty="0" smtClean="0"/>
              <a:t>Power of </a:t>
            </a:r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nobles</a:t>
            </a:r>
            <a:r>
              <a:rPr lang="en-US" dirty="0" smtClean="0"/>
              <a:t> diminishes + </a:t>
            </a:r>
            <a:r>
              <a:rPr lang="en-US" dirty="0" smtClean="0">
                <a:solidFill>
                  <a:srgbClr val="CC99FF"/>
                </a:solidFill>
              </a:rPr>
              <a:t>kings</a:t>
            </a:r>
            <a:r>
              <a:rPr lang="en-US" dirty="0" smtClean="0"/>
              <a:t> grow stronger = </a:t>
            </a:r>
          </a:p>
          <a:p>
            <a:pPr algn="ctr">
              <a:buNone/>
            </a:pPr>
            <a:r>
              <a:rPr lang="en-US" dirty="0" smtClean="0"/>
              <a:t>Decline in feudalism &amp; rise of </a:t>
            </a:r>
            <a:r>
              <a:rPr lang="en-US" dirty="0" smtClean="0">
                <a:solidFill>
                  <a:srgbClr val="FF7C80"/>
                </a:solidFill>
              </a:rPr>
              <a:t>nation states</a:t>
            </a:r>
          </a:p>
          <a:p>
            <a:endParaRPr lang="en-US" dirty="0"/>
          </a:p>
        </p:txBody>
      </p:sp>
      <p:pic>
        <p:nvPicPr>
          <p:cNvPr id="4" name="Picture 6" descr="Z:\Publishing\powerpoint\World history\ZP932\Pictures for PP\hugues-cape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3395518"/>
            <a:ext cx="2438400" cy="3462481"/>
          </a:xfrm>
          <a:prstGeom prst="rect">
            <a:avLst/>
          </a:prstGeom>
          <a:noFill/>
        </p:spPr>
      </p:pic>
      <p:pic>
        <p:nvPicPr>
          <p:cNvPr id="5" name="Picture 8" descr="Z:\Publishing\powerpoint\World history\ZP932\Pictures for PP\William_the_conqueror_1024-10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3707834"/>
            <a:ext cx="2057400" cy="3150166"/>
          </a:xfrm>
          <a:prstGeom prst="rect">
            <a:avLst/>
          </a:prstGeom>
          <a:noFill/>
        </p:spPr>
      </p:pic>
      <p:pic>
        <p:nvPicPr>
          <p:cNvPr id="6" name="Picture 7" descr="Z:\Publishing\powerpoint\World history\ZP932\Pictures for PP\battle-crec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1800" y="1981201"/>
            <a:ext cx="2895600" cy="2499436"/>
          </a:xfrm>
          <a:prstGeom prst="rect">
            <a:avLst/>
          </a:prstGeom>
          <a:noFill/>
        </p:spPr>
      </p:pic>
      <p:pic>
        <p:nvPicPr>
          <p:cNvPr id="7" name="Picture 4" descr="S:\Publishing\powerpoint\World history\ZP932\Pictures for PP\BattleofAgincour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71800" y="4523380"/>
            <a:ext cx="2895600" cy="2334620"/>
          </a:xfrm>
          <a:prstGeom prst="rect">
            <a:avLst/>
          </a:prstGeom>
          <a:noFill/>
        </p:spPr>
      </p:pic>
      <p:pic>
        <p:nvPicPr>
          <p:cNvPr id="2050" name="Picture 2" descr="Richard Lionheart Lands in Cyrpus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828800"/>
            <a:ext cx="1428750" cy="190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Revival of Trade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New goods &amp; products = </a:t>
            </a:r>
            <a:r>
              <a:rPr lang="en-US" dirty="0" smtClean="0">
                <a:solidFill>
                  <a:srgbClr val="FFC000"/>
                </a:solidFill>
              </a:rPr>
              <a:t>increase in trade;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Cultural diffusion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In Italy First . . .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WHY?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Geography &amp;</a:t>
            </a:r>
          </a:p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</a:rPr>
              <a:t>   LOCATION!!!</a:t>
            </a:r>
          </a:p>
          <a:p>
            <a:endParaRPr lang="en-US" sz="2800" dirty="0" smtClean="0">
              <a:solidFill>
                <a:srgbClr val="FFFF00"/>
              </a:solidFill>
            </a:endParaRPr>
          </a:p>
          <a:p>
            <a:pPr>
              <a:buNone/>
            </a:pPr>
            <a:endParaRPr lang="en-US" dirty="0" smtClean="0"/>
          </a:p>
          <a:p>
            <a:pPr marL="514350" indent="-514350" algn="ctr">
              <a:buNone/>
            </a:pP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58742" y="1981200"/>
            <a:ext cx="5885258" cy="4876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Catholic Church in the Middle 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181600"/>
          </a:xfrm>
        </p:spPr>
        <p:txBody>
          <a:bodyPr/>
          <a:lstStyle/>
          <a:p>
            <a:r>
              <a:rPr lang="en-US" dirty="0" smtClean="0"/>
              <a:t>As Christianity spread (thanks to missionaries &amp; rulers like Charlemagne) the power of the pope spread</a:t>
            </a:r>
          </a:p>
          <a:p>
            <a:r>
              <a:rPr lang="en-US" dirty="0" smtClean="0"/>
              <a:t>(900AD) </a:t>
            </a:r>
            <a:r>
              <a:rPr lang="en-US" dirty="0" smtClean="0">
                <a:solidFill>
                  <a:srgbClr val="FFC000"/>
                </a:solidFill>
              </a:rPr>
              <a:t>controlled 1/3 of land </a:t>
            </a:r>
            <a:r>
              <a:rPr lang="en-US" dirty="0" smtClean="0"/>
              <a:t>in W. Europe</a:t>
            </a:r>
          </a:p>
          <a:p>
            <a:r>
              <a:rPr lang="en-US" dirty="0" smtClean="0"/>
              <a:t>Political, economic &amp; social/cultural influence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1026" name="Picture 2" descr="Piazza San Pietro seen from the Dome. Vatican City, Rome, Italy (color)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267200"/>
            <a:ext cx="3886198" cy="25908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09600" y="3429000"/>
            <a:ext cx="1379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Piazza de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 San </a:t>
            </a:r>
            <a:r>
              <a:rPr lang="en-US" sz="2000" dirty="0" err="1" smtClean="0">
                <a:solidFill>
                  <a:srgbClr val="FFFF00"/>
                </a:solidFill>
              </a:rPr>
              <a:t>Pietro</a:t>
            </a:r>
            <a:endParaRPr lang="en-US" sz="2000" dirty="0">
              <a:solidFill>
                <a:srgbClr val="FFFF00"/>
              </a:solidFill>
            </a:endParaRPr>
          </a:p>
        </p:txBody>
      </p:sp>
      <p:pic>
        <p:nvPicPr>
          <p:cNvPr id="1028" name="Picture 4" descr="Interior of Basilica San Pietro (Saint Peter) seen from the Dome. Vatican City, Rome, Italy (color)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86200" y="2895600"/>
            <a:ext cx="2971800" cy="2024903"/>
          </a:xfrm>
          <a:prstGeom prst="rect">
            <a:avLst/>
          </a:prstGeom>
          <a:noFill/>
        </p:spPr>
      </p:pic>
      <p:pic>
        <p:nvPicPr>
          <p:cNvPr id="1030" name="Picture 6" descr="Interior of Basilica San Pietro. Vatican City, Rome, Italy (color)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48400" y="4913404"/>
            <a:ext cx="2895600" cy="194459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984883" y="3429000"/>
            <a:ext cx="21591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00"/>
                </a:solidFill>
              </a:rPr>
              <a:t>Interior of </a:t>
            </a:r>
          </a:p>
          <a:p>
            <a:pPr algn="ctr"/>
            <a:r>
              <a:rPr lang="en-US" sz="2000" dirty="0" smtClean="0">
                <a:solidFill>
                  <a:srgbClr val="FFFF00"/>
                </a:solidFill>
              </a:rPr>
              <a:t>St. Peter’s Basilica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</a:rPr>
              <a:t>Changes in Society – “Commercial Revolution”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791200"/>
          </a:xfrm>
        </p:spPr>
        <p:txBody>
          <a:bodyPr>
            <a:normAutofit/>
          </a:bodyPr>
          <a:lstStyle/>
          <a:p>
            <a:r>
              <a:rPr lang="en-US" dirty="0" smtClean="0"/>
              <a:t>Increase in trade results in:</a:t>
            </a:r>
          </a:p>
          <a:p>
            <a:pPr marL="514350" indent="-514350" algn="ctr">
              <a:buNone/>
            </a:pPr>
            <a:r>
              <a:rPr lang="en-US" dirty="0" smtClean="0"/>
              <a:t>a.  The </a:t>
            </a:r>
            <a:r>
              <a:rPr lang="en-US" dirty="0" smtClean="0">
                <a:solidFill>
                  <a:srgbClr val="FFFF00"/>
                </a:solidFill>
              </a:rPr>
              <a:t>growth of cities &amp; towns </a:t>
            </a:r>
            <a:r>
              <a:rPr lang="en-US" dirty="0" smtClean="0"/>
              <a:t>in Western Europe</a:t>
            </a:r>
          </a:p>
          <a:p>
            <a:pPr marL="514350" indent="-514350" algn="ctr">
              <a:buNone/>
            </a:pPr>
            <a:r>
              <a:rPr lang="en-US" dirty="0" smtClean="0"/>
              <a:t>hurts the manor.  (And nobles!)</a:t>
            </a:r>
          </a:p>
          <a:p>
            <a:pPr marL="514350" indent="-514350" algn="ctr">
              <a:buNone/>
            </a:pPr>
            <a:r>
              <a:rPr lang="en-US" dirty="0" smtClean="0"/>
              <a:t>(</a:t>
            </a:r>
            <a:r>
              <a:rPr lang="en-US" dirty="0" smtClean="0">
                <a:solidFill>
                  <a:srgbClr val="FFC000"/>
                </a:solidFill>
              </a:rPr>
              <a:t>Jobs &amp; opportunities </a:t>
            </a:r>
            <a:r>
              <a:rPr lang="en-US" dirty="0" smtClean="0"/>
              <a:t>in cities &amp; towns – attracts peasants)</a:t>
            </a:r>
          </a:p>
          <a:p>
            <a:pPr marL="514350" indent="-514350" algn="ctr">
              <a:buFont typeface="Wingdings" pitchFamily="2" charset="2"/>
              <a:buChar char="Ø"/>
            </a:pPr>
            <a:r>
              <a:rPr lang="en-US" dirty="0" smtClean="0"/>
              <a:t>More $ &amp; modern banking services</a:t>
            </a:r>
          </a:p>
          <a:p>
            <a:pPr marL="514350" indent="-514350" algn="ctr">
              <a:buNone/>
            </a:pPr>
            <a:endParaRPr lang="en-US" dirty="0" smtClean="0"/>
          </a:p>
          <a:p>
            <a:pPr marL="514350" indent="-514350" algn="ctr">
              <a:buNone/>
            </a:pPr>
            <a:endParaRPr lang="en-US" dirty="0" smtClean="0"/>
          </a:p>
          <a:p>
            <a:pPr marL="514350" indent="-514350" algn="ctr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4" name="Picture 4" descr="The Night Watchman, tour guide Hans-Georg Baumgartner, brings the German town of Rothenburg ob der Tauber to life. Baumgartner gives tourists a taste of what life was like centuries ago in the medieval walled town, while carrying a hellebarde, a long, hooked spear that watchman used for protection while making their nightly rounds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05201"/>
            <a:ext cx="4495800" cy="3352800"/>
          </a:xfrm>
          <a:prstGeom prst="rect">
            <a:avLst/>
          </a:prstGeom>
          <a:noFill/>
        </p:spPr>
      </p:pic>
      <p:pic>
        <p:nvPicPr>
          <p:cNvPr id="5" name="Picture 8" descr="http://janetching.files.wordpress.com/2008/08/img_02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Changes in Society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181600"/>
          </a:xfrm>
        </p:spPr>
        <p:txBody>
          <a:bodyPr/>
          <a:lstStyle/>
          <a:p>
            <a:pPr marL="514350" indent="-514350" algn="ctr">
              <a:buNone/>
            </a:pPr>
            <a:r>
              <a:rPr lang="en-US" dirty="0" smtClean="0"/>
              <a:t>b.  More merchants = new middle class called the </a:t>
            </a:r>
            <a:r>
              <a:rPr lang="en-US" dirty="0" smtClean="0">
                <a:solidFill>
                  <a:srgbClr val="FFC000"/>
                </a:solidFill>
              </a:rPr>
              <a:t>bourgeoisie: </a:t>
            </a:r>
          </a:p>
          <a:p>
            <a:pPr marL="514350" indent="-514350" algn="ctr">
              <a:buNone/>
            </a:pPr>
            <a:r>
              <a:rPr lang="en-US" dirty="0" smtClean="0">
                <a:solidFill>
                  <a:srgbClr val="FFC000"/>
                </a:solidFill>
              </a:rPr>
              <a:t> “people of the town” 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($=power/not land)</a:t>
            </a:r>
          </a:p>
          <a:p>
            <a:pPr marL="514350" indent="-514350" algn="ctr">
              <a:buFont typeface="+mj-lt"/>
              <a:buAutoNum type="alphaLcPeriod"/>
            </a:pPr>
            <a:endParaRPr lang="en-US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marL="514350" indent="-514350" algn="r">
              <a:buNone/>
            </a:pPr>
            <a:r>
              <a:rPr lang="en-US" dirty="0" smtClean="0"/>
              <a:t>      They organize </a:t>
            </a:r>
            <a:r>
              <a:rPr lang="en-US" dirty="0" smtClean="0">
                <a:solidFill>
                  <a:srgbClr val="FFFF00"/>
                </a:solidFill>
              </a:rPr>
              <a:t>guilds</a:t>
            </a:r>
            <a:r>
              <a:rPr lang="en-US" dirty="0" smtClean="0"/>
              <a:t> &amp; control trade</a:t>
            </a:r>
          </a:p>
          <a:p>
            <a:pPr marL="514350" indent="-514350" algn="r">
              <a:buNone/>
            </a:pPr>
            <a:r>
              <a:rPr lang="en-US" dirty="0" smtClean="0"/>
              <a:t> and the towns.</a:t>
            </a:r>
          </a:p>
          <a:p>
            <a:endParaRPr lang="en-US" dirty="0"/>
          </a:p>
        </p:txBody>
      </p:sp>
      <p:pic>
        <p:nvPicPr>
          <p:cNvPr id="71682" name="Picture 2" descr="File:Turku Medieval market, bourgeois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692400"/>
            <a:ext cx="3124200" cy="4165600"/>
          </a:xfrm>
          <a:prstGeom prst="rect">
            <a:avLst/>
          </a:prstGeom>
          <a:noFill/>
        </p:spPr>
      </p:pic>
      <p:pic>
        <p:nvPicPr>
          <p:cNvPr id="5" name="Picture 2" descr="http://faculty.umf.maine.edu/~walters/web%20230/euro%20medieval_fai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3905250"/>
            <a:ext cx="4048125" cy="2952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Guilds &amp; Bourgeoisie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8686800" cy="5257800"/>
          </a:xfrm>
        </p:spPr>
        <p:txBody>
          <a:bodyPr/>
          <a:lstStyle/>
          <a:p>
            <a:r>
              <a:rPr lang="en-US" dirty="0" smtClean="0"/>
              <a:t>As trade increases, merchants and craftsmen unite into business associations  to :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improve conditions of its members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Regulate business practices &amp; establish standards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Protect interests (profits - $)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Establish training for new members of the craft</a:t>
            </a:r>
          </a:p>
          <a:p>
            <a:pPr algn="ctr">
              <a:buNone/>
            </a:pPr>
            <a:r>
              <a:rPr lang="en-US" dirty="0" smtClean="0"/>
              <a:t>(apprentice system)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Benefit the community</a:t>
            </a:r>
            <a:endParaRPr lang="en-US" dirty="0"/>
          </a:p>
        </p:txBody>
      </p:sp>
      <p:pic>
        <p:nvPicPr>
          <p:cNvPr id="76802" name="Picture 2" descr="A_023_Blacksmith.jpg - 59799 Byt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3852888"/>
            <a:ext cx="3276600" cy="30051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 dirty="0" smtClean="0"/>
              <a:t>Changes in Society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486400"/>
          </a:xfrm>
        </p:spPr>
        <p:txBody>
          <a:bodyPr/>
          <a:lstStyle/>
          <a:p>
            <a:pPr marL="514350" indent="-514350" algn="ctr">
              <a:buAutoNum type="alphaLcPeriod" startAt="3"/>
            </a:pPr>
            <a:r>
              <a:rPr lang="en-US" dirty="0" smtClean="0">
                <a:solidFill>
                  <a:srgbClr val="FF66FF"/>
                </a:solidFill>
              </a:rPr>
              <a:t>Kings &amp; townspeople </a:t>
            </a:r>
            <a:r>
              <a:rPr lang="en-US" dirty="0" smtClean="0"/>
              <a:t>work together vs. nobles</a:t>
            </a:r>
          </a:p>
          <a:p>
            <a:pPr marL="514350" indent="-514350" algn="ctr">
              <a:buNone/>
            </a:pPr>
            <a:r>
              <a:rPr lang="en-US" dirty="0" smtClean="0"/>
              <a:t>(King brings stability, grants town charters &amp; taxes)</a:t>
            </a:r>
          </a:p>
          <a:p>
            <a:pPr marL="514350" indent="-514350" algn="ctr">
              <a:buNone/>
            </a:pPr>
            <a:endParaRPr lang="en-US" dirty="0" smtClean="0"/>
          </a:p>
          <a:p>
            <a:pPr marL="514350" indent="-514350" algn="ctr">
              <a:buNone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d.  </a:t>
            </a:r>
            <a:r>
              <a:rPr lang="en-US" dirty="0" smtClean="0"/>
              <a:t>Rapid </a:t>
            </a:r>
            <a:r>
              <a:rPr lang="en-US" dirty="0" smtClean="0">
                <a:solidFill>
                  <a:srgbClr val="FFC000"/>
                </a:solidFill>
              </a:rPr>
              <a:t>growth of population </a:t>
            </a:r>
            <a:r>
              <a:rPr lang="en-US" dirty="0" smtClean="0"/>
              <a:t>in cities &amp; towns</a:t>
            </a:r>
          </a:p>
          <a:p>
            <a:pPr marL="514350" indent="-514350" algn="ctr">
              <a:buNone/>
            </a:pPr>
            <a:r>
              <a:rPr lang="en-US" dirty="0" smtClean="0"/>
              <a:t>(crowding &amp; unhealthy conditions – problems &amp; plague)</a:t>
            </a:r>
          </a:p>
          <a:p>
            <a:endParaRPr lang="en-US" dirty="0"/>
          </a:p>
        </p:txBody>
      </p:sp>
      <p:pic>
        <p:nvPicPr>
          <p:cNvPr id="5" name="Picture 10" descr="http://janetching.files.wordpress.com/2008/08/img_02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3403600"/>
            <a:ext cx="2590800" cy="3454400"/>
          </a:xfrm>
          <a:prstGeom prst="rect">
            <a:avLst/>
          </a:prstGeom>
          <a:noFill/>
        </p:spPr>
      </p:pic>
      <p:pic>
        <p:nvPicPr>
          <p:cNvPr id="6" name="Picture 6" descr="http://images.usatoday.com/travel/_photos/2007/12/11/rothenburg-inside2x-lar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3505200"/>
            <a:ext cx="4667250" cy="3143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38200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rgbClr val="FFC000"/>
                </a:solidFill>
              </a:rPr>
              <a:t>Effects of the Crusades </a:t>
            </a:r>
            <a:br>
              <a:rPr lang="en-US" sz="3600" dirty="0" smtClean="0">
                <a:solidFill>
                  <a:srgbClr val="FFC000"/>
                </a:solidFill>
              </a:rPr>
            </a:br>
            <a:r>
              <a:rPr lang="en-US" sz="3600" dirty="0" smtClean="0"/>
              <a:t> </a:t>
            </a:r>
            <a:r>
              <a:rPr lang="en-US" sz="3600" dirty="0" smtClean="0">
                <a:solidFill>
                  <a:srgbClr val="FFFF00"/>
                </a:solidFill>
              </a:rPr>
              <a:t>“successful failures”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181600"/>
          </a:xfrm>
        </p:spPr>
        <p:txBody>
          <a:bodyPr/>
          <a:lstStyle/>
          <a:p>
            <a:r>
              <a:rPr lang="en-US" dirty="0" smtClean="0"/>
              <a:t>Split between Christians in the east (Orthodox) </a:t>
            </a:r>
          </a:p>
          <a:p>
            <a:pPr>
              <a:buNone/>
            </a:pPr>
            <a:r>
              <a:rPr lang="en-US" dirty="0" smtClean="0"/>
              <a:t>                    and west (Roman Catholic)</a:t>
            </a:r>
          </a:p>
          <a:p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Byzantine Empire </a:t>
            </a:r>
            <a:r>
              <a:rPr lang="en-US" dirty="0" smtClean="0"/>
              <a:t>weakened – collapse by 1453</a:t>
            </a:r>
          </a:p>
          <a:p>
            <a:pPr algn="ctr">
              <a:buNone/>
            </a:pPr>
            <a:r>
              <a:rPr lang="en-US" sz="2400" dirty="0" smtClean="0"/>
              <a:t>(many scholars flee to Italy)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New learning </a:t>
            </a:r>
            <a:r>
              <a:rPr lang="en-US" dirty="0" smtClean="0"/>
              <a:t>from advanced Byzantine</a:t>
            </a:r>
          </a:p>
          <a:p>
            <a:pPr algn="ctr">
              <a:buNone/>
            </a:pPr>
            <a:r>
              <a:rPr lang="en-US" dirty="0" smtClean="0"/>
              <a:t>and Muslim cultures</a:t>
            </a:r>
            <a:endParaRPr lang="en-US" dirty="0"/>
          </a:p>
        </p:txBody>
      </p:sp>
      <p:pic>
        <p:nvPicPr>
          <p:cNvPr id="2050" name="Picture 2" descr="http://www.learningpracticalturkish.com/ottoman-constantinop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62499"/>
            <a:ext cx="2286000" cy="2095501"/>
          </a:xfrm>
          <a:prstGeom prst="rect">
            <a:avLst/>
          </a:prstGeom>
          <a:noFill/>
        </p:spPr>
      </p:pic>
      <p:pic>
        <p:nvPicPr>
          <p:cNvPr id="2052" name="Picture 4" descr="http://www.fordham.edu/halsall/maps/1360eu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4572000"/>
            <a:ext cx="2916296" cy="2286000"/>
          </a:xfrm>
          <a:prstGeom prst="rect">
            <a:avLst/>
          </a:prstGeom>
          <a:noFill/>
        </p:spPr>
      </p:pic>
      <p:pic>
        <p:nvPicPr>
          <p:cNvPr id="2054" name="Picture 6" descr="http://www.sfusd.k12.ca.us/schwww/sch618/Medicine/ar-raz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3825" y="3505199"/>
            <a:ext cx="1400175" cy="335280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715000" y="4648200"/>
            <a:ext cx="173387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66FF"/>
                </a:solidFill>
              </a:rPr>
              <a:t>1, 2, 3, 4, 5</a:t>
            </a:r>
          </a:p>
          <a:p>
            <a:endParaRPr lang="en-US" sz="2800" dirty="0" smtClean="0"/>
          </a:p>
          <a:p>
            <a:r>
              <a:rPr lang="en-US" sz="2800" dirty="0" smtClean="0">
                <a:solidFill>
                  <a:srgbClr val="FFFF00"/>
                </a:solidFill>
              </a:rPr>
              <a:t>3x + 4 = 13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4114800"/>
            <a:ext cx="21788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C000"/>
                </a:solidFill>
              </a:rPr>
              <a:t>Constantinople falls</a:t>
            </a:r>
          </a:p>
          <a:p>
            <a:pPr algn="ctr"/>
            <a:r>
              <a:rPr lang="en-US" dirty="0" smtClean="0">
                <a:solidFill>
                  <a:srgbClr val="FFC000"/>
                </a:solidFill>
              </a:rPr>
              <a:t>to Turks in 1453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43200" y="41910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Advanced mapmaking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62600" y="4038600"/>
            <a:ext cx="17732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Arabic numbers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&amp; Algebra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48600" y="2819400"/>
            <a:ext cx="1172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7C80"/>
                </a:solidFill>
              </a:rPr>
              <a:t>Medicine;</a:t>
            </a:r>
          </a:p>
          <a:p>
            <a:pPr algn="ctr"/>
            <a:r>
              <a:rPr lang="en-US" dirty="0" err="1" smtClean="0">
                <a:solidFill>
                  <a:srgbClr val="FF7C80"/>
                </a:solidFill>
              </a:rPr>
              <a:t>Rhazes</a:t>
            </a:r>
            <a:endParaRPr lang="en-US" dirty="0">
              <a:solidFill>
                <a:srgbClr val="FF7C8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Medieval Universities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9144000" cy="6096000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 Early education run by the Church / monasteries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Cultural diffusion w/ Muslims brought contact with ancient Greek &amp; Roman as well as advanced Muslim learning.</a:t>
            </a:r>
          </a:p>
          <a:p>
            <a:pPr>
              <a:buFont typeface="Wingdings" pitchFamily="2" charset="2"/>
              <a:buChar char="Ø"/>
            </a:pPr>
            <a:endParaRPr lang="en-US" dirty="0" smtClean="0"/>
          </a:p>
          <a:p>
            <a:pPr>
              <a:buFont typeface="Wingdings" pitchFamily="2" charset="2"/>
              <a:buChar char="Ø"/>
            </a:pPr>
            <a:endParaRPr lang="en-US" dirty="0" smtClean="0"/>
          </a:p>
          <a:p>
            <a:pPr>
              <a:buFont typeface="Wingdings" pitchFamily="2" charset="2"/>
              <a:buChar char="Ø"/>
            </a:pPr>
            <a:endParaRPr lang="en-US" dirty="0" smtClean="0"/>
          </a:p>
          <a:p>
            <a:pPr>
              <a:buFont typeface="Wingdings" pitchFamily="2" charset="2"/>
              <a:buChar char="Ø"/>
            </a:pPr>
            <a:endParaRPr lang="en-US" dirty="0" smtClean="0"/>
          </a:p>
          <a:p>
            <a:pPr>
              <a:buFont typeface="Wingdings" pitchFamily="2" charset="2"/>
              <a:buChar char="Ø"/>
            </a:pPr>
            <a:endParaRPr lang="en-US" dirty="0" smtClean="0"/>
          </a:p>
          <a:p>
            <a:pPr>
              <a:buFont typeface="Wingdings" pitchFamily="2" charset="2"/>
              <a:buChar char="Ø"/>
            </a:pPr>
            <a:endParaRPr lang="en-US" dirty="0" smtClean="0"/>
          </a:p>
          <a:p>
            <a:pPr>
              <a:buFont typeface="Wingdings" pitchFamily="2" charset="2"/>
              <a:buChar char="Ø"/>
            </a:pPr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Groups of interested students &amp; </a:t>
            </a:r>
          </a:p>
          <a:p>
            <a:pPr>
              <a:buNone/>
            </a:pPr>
            <a:r>
              <a:rPr lang="en-US" dirty="0" smtClean="0"/>
              <a:t>teachers formed early universities.</a:t>
            </a:r>
          </a:p>
          <a:p>
            <a:pPr>
              <a:buNone/>
            </a:pPr>
            <a:r>
              <a:rPr lang="en-US" dirty="0" smtClean="0"/>
              <a:t>(established standards of progress</a:t>
            </a:r>
          </a:p>
          <a:p>
            <a:pPr>
              <a:buNone/>
            </a:pPr>
            <a:r>
              <a:rPr lang="en-US" dirty="0" smtClean="0"/>
              <a:t> and teacher qualifications.)        </a:t>
            </a:r>
            <a:endParaRPr lang="en-US" dirty="0"/>
          </a:p>
        </p:txBody>
      </p:sp>
      <p:pic>
        <p:nvPicPr>
          <p:cNvPr id="1026" name="Picture 2" descr="http://www.wwnorton.com/college/history/ralph/ralimage/map14un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3950" y="1905000"/>
            <a:ext cx="4210050" cy="4419600"/>
          </a:xfrm>
          <a:prstGeom prst="rect">
            <a:avLst/>
          </a:prstGeom>
          <a:noFill/>
        </p:spPr>
      </p:pic>
      <p:pic>
        <p:nvPicPr>
          <p:cNvPr id="1028" name="Picture 4" descr="Illustration: Medieval university less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133600"/>
            <a:ext cx="3815861" cy="28956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029200" y="6248400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Include Oxford, Paris, Bologna &amp; Salerno</a:t>
            </a:r>
            <a:endParaRPr lang="en-US" b="1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rgbClr val="FFFF00"/>
                </a:solidFill>
              </a:rPr>
              <a:t>How did the Crusades effect each of the following?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791200"/>
          </a:xfrm>
        </p:spPr>
        <p:txBody>
          <a:bodyPr/>
          <a:lstStyle/>
          <a:p>
            <a:pPr algn="ctr"/>
            <a:r>
              <a:rPr lang="en-US" sz="3200" dirty="0" smtClean="0"/>
              <a:t>Peasants</a:t>
            </a:r>
          </a:p>
          <a:p>
            <a:pPr algn="ctr"/>
            <a:endParaRPr lang="en-US" sz="3200" dirty="0" smtClean="0"/>
          </a:p>
          <a:p>
            <a:pPr algn="ctr"/>
            <a:r>
              <a:rPr lang="en-US" sz="3200" dirty="0" smtClean="0"/>
              <a:t>Nobles</a:t>
            </a:r>
          </a:p>
          <a:p>
            <a:pPr algn="ctr"/>
            <a:endParaRPr lang="en-US" sz="3200" dirty="0" smtClean="0"/>
          </a:p>
          <a:p>
            <a:pPr algn="ctr"/>
            <a:r>
              <a:rPr lang="en-US" sz="3200" dirty="0" smtClean="0"/>
              <a:t>Monarchs</a:t>
            </a:r>
          </a:p>
          <a:p>
            <a:pPr algn="ctr"/>
            <a:endParaRPr lang="en-US" sz="3200" dirty="0" smtClean="0"/>
          </a:p>
          <a:p>
            <a:pPr algn="ctr"/>
            <a:r>
              <a:rPr lang="en-US" sz="3200" dirty="0" smtClean="0"/>
              <a:t>Bourgeoisie</a:t>
            </a:r>
          </a:p>
          <a:p>
            <a:pPr algn="ctr"/>
            <a:endParaRPr lang="en-US" sz="3200" dirty="0" smtClean="0"/>
          </a:p>
          <a:p>
            <a:pPr algn="ctr"/>
            <a:r>
              <a:rPr lang="en-US" sz="3200" dirty="0" smtClean="0"/>
              <a:t>Italian port cities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600" dirty="0" smtClean="0"/>
              <a:t>QUESTION: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 smtClean="0"/>
              <a:t>How is overpopulation harmful???</a:t>
            </a:r>
            <a:endParaRPr lang="en-US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“A Medieval Town”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62000"/>
            <a:ext cx="8382000" cy="6096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“Jam-packed wooden houses, each a potential </a:t>
            </a:r>
          </a:p>
          <a:p>
            <a:pPr>
              <a:buNone/>
            </a:pPr>
            <a:r>
              <a:rPr lang="en-US" b="1" dirty="0" smtClean="0">
                <a:solidFill>
                  <a:srgbClr val="FFFF00"/>
                </a:solidFill>
              </a:rPr>
              <a:t>tinderbox</a:t>
            </a:r>
            <a:r>
              <a:rPr lang="en-US" dirty="0" smtClean="0"/>
              <a:t>, sought extra room through upper </a:t>
            </a:r>
          </a:p>
          <a:p>
            <a:pPr>
              <a:buNone/>
            </a:pPr>
            <a:r>
              <a:rPr lang="en-US" dirty="0" smtClean="0"/>
              <a:t>stories </a:t>
            </a:r>
            <a:r>
              <a:rPr lang="en-US" b="1" dirty="0" smtClean="0">
                <a:solidFill>
                  <a:srgbClr val="FFFF00"/>
                </a:solidFill>
              </a:rPr>
              <a:t>jutting</a:t>
            </a:r>
            <a:r>
              <a:rPr lang="en-US" dirty="0" smtClean="0"/>
              <a:t> out over the street.  The streets </a:t>
            </a:r>
          </a:p>
          <a:p>
            <a:pPr>
              <a:buNone/>
            </a:pPr>
            <a:r>
              <a:rPr lang="en-US" dirty="0" smtClean="0"/>
              <a:t>themselves were mere alleys, 6 to 10 feet </a:t>
            </a:r>
          </a:p>
          <a:p>
            <a:pPr>
              <a:buNone/>
            </a:pPr>
            <a:r>
              <a:rPr lang="en-US" dirty="0" smtClean="0"/>
              <a:t>across.  Sewers were open &amp; sanitation </a:t>
            </a:r>
            <a:r>
              <a:rPr lang="en-US" b="1" dirty="0" smtClean="0">
                <a:solidFill>
                  <a:srgbClr val="FFFF00"/>
                </a:solidFill>
              </a:rPr>
              <a:t>scant</a:t>
            </a:r>
            <a:r>
              <a:rPr lang="en-US" b="1" dirty="0" smtClean="0"/>
              <a:t>.</a:t>
            </a:r>
            <a:r>
              <a:rPr lang="en-US" dirty="0" smtClean="0"/>
              <a:t>  </a:t>
            </a:r>
          </a:p>
          <a:p>
            <a:pPr>
              <a:buNone/>
            </a:pPr>
            <a:r>
              <a:rPr lang="en-US" dirty="0" smtClean="0"/>
              <a:t>The pedestrian had to dodge human waste </a:t>
            </a:r>
          </a:p>
          <a:p>
            <a:pPr>
              <a:buNone/>
            </a:pPr>
            <a:r>
              <a:rPr lang="en-US" dirty="0" smtClean="0"/>
              <a:t>dumped from above and swilling pigs below, </a:t>
            </a:r>
          </a:p>
          <a:p>
            <a:pPr>
              <a:buNone/>
            </a:pPr>
            <a:r>
              <a:rPr lang="en-US" dirty="0" smtClean="0"/>
              <a:t>while scab covered beggars </a:t>
            </a:r>
            <a:r>
              <a:rPr lang="en-US" b="1" dirty="0" smtClean="0">
                <a:solidFill>
                  <a:srgbClr val="FFFF00"/>
                </a:solidFill>
              </a:rPr>
              <a:t>jostled</a:t>
            </a:r>
            <a:r>
              <a:rPr lang="en-US" dirty="0" smtClean="0"/>
              <a:t> him in the </a:t>
            </a:r>
          </a:p>
          <a:p>
            <a:pPr algn="ctr">
              <a:buNone/>
            </a:pPr>
            <a:r>
              <a:rPr lang="en-US" dirty="0" smtClean="0"/>
              <a:t>streets . . . Signs of filth &amp; disease assailed him everywhere.”</a:t>
            </a:r>
          </a:p>
          <a:p>
            <a:pPr algn="ctr">
              <a:buNone/>
            </a:pPr>
            <a:r>
              <a:rPr lang="en-US" sz="2800" b="1" dirty="0" smtClean="0">
                <a:solidFill>
                  <a:srgbClr val="FFFF00"/>
                </a:solidFill>
              </a:rPr>
              <a:t>Which characteristics of medieval towns might have contributed to the spread of the plague?</a:t>
            </a:r>
          </a:p>
          <a:p>
            <a:pPr algn="ctr"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772400" cy="762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Algerian" pitchFamily="82" charset="0"/>
              </a:rPr>
              <a:t>THE BLACK DEATH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61722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b="1" dirty="0" smtClean="0"/>
              <a:t>Directions:</a:t>
            </a:r>
            <a:r>
              <a:rPr lang="en-US" dirty="0" smtClean="0"/>
              <a:t>  Using the video &amp; </a:t>
            </a:r>
            <a:r>
              <a:rPr lang="en-US" dirty="0" err="1" smtClean="0"/>
              <a:t>chp</a:t>
            </a:r>
            <a:r>
              <a:rPr lang="en-US" dirty="0" smtClean="0"/>
              <a:t>. 14 (pgs 399-401) on the Bubonic Plague, answer the following questions.</a:t>
            </a:r>
          </a:p>
          <a:p>
            <a:pPr marL="582930" indent="-514350">
              <a:buAutoNum type="arabicParenR"/>
            </a:pPr>
            <a:r>
              <a:rPr lang="en-US" b="1" dirty="0" smtClean="0"/>
              <a:t>What </a:t>
            </a:r>
            <a:r>
              <a:rPr lang="en-US" b="1" dirty="0" smtClean="0">
                <a:solidFill>
                  <a:srgbClr val="FFFF00"/>
                </a:solidFill>
              </a:rPr>
              <a:t>caused</a:t>
            </a:r>
            <a:r>
              <a:rPr lang="en-US" b="1" dirty="0" smtClean="0"/>
              <a:t> the disease?</a:t>
            </a:r>
          </a:p>
          <a:p>
            <a:pPr marL="582930" indent="-514350">
              <a:buAutoNum type="arabicParenR"/>
            </a:pPr>
            <a:endParaRPr lang="en-US" b="1" dirty="0" smtClean="0"/>
          </a:p>
          <a:p>
            <a:pPr marL="582930" indent="-514350">
              <a:buFont typeface="Wingdings 2"/>
              <a:buAutoNum type="arabicParenR"/>
            </a:pPr>
            <a:r>
              <a:rPr lang="en-US" b="1" dirty="0" smtClean="0"/>
              <a:t>How did it </a:t>
            </a:r>
            <a:r>
              <a:rPr lang="en-US" b="1" dirty="0" smtClean="0">
                <a:solidFill>
                  <a:srgbClr val="FFC000"/>
                </a:solidFill>
              </a:rPr>
              <a:t>spread</a:t>
            </a:r>
            <a:r>
              <a:rPr lang="en-US" b="1" dirty="0" smtClean="0"/>
              <a:t>? </a:t>
            </a:r>
            <a:r>
              <a:rPr lang="en-US" sz="2800" dirty="0" smtClean="0">
                <a:solidFill>
                  <a:srgbClr val="FFFF00"/>
                </a:solidFill>
              </a:rPr>
              <a:t>What types of activity and/or people contributed to the spread of plague?</a:t>
            </a:r>
          </a:p>
          <a:p>
            <a:pPr marL="582930" indent="-514350">
              <a:buAutoNum type="arabicParenR"/>
            </a:pPr>
            <a:endParaRPr lang="en-US" b="1" dirty="0" smtClean="0"/>
          </a:p>
          <a:p>
            <a:pPr marL="582930" indent="-514350">
              <a:buFont typeface="Wingdings 2"/>
              <a:buAutoNum type="arabicParenR"/>
            </a:pPr>
            <a:r>
              <a:rPr lang="en-US" b="1" dirty="0" smtClean="0"/>
              <a:t>Why did it spread so </a:t>
            </a:r>
            <a:r>
              <a:rPr lang="en-US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rapidly</a:t>
            </a:r>
            <a:r>
              <a:rPr lang="en-US" b="1" dirty="0" smtClean="0"/>
              <a:t>? </a:t>
            </a:r>
            <a:r>
              <a:rPr lang="en-US" sz="2800" dirty="0" smtClean="0">
                <a:solidFill>
                  <a:srgbClr val="FFFF00"/>
                </a:solidFill>
              </a:rPr>
              <a:t>Why was the plague so hard to combat/stop?</a:t>
            </a:r>
          </a:p>
          <a:p>
            <a:pPr marL="582930" indent="-514350">
              <a:buAutoNum type="arabicParenR"/>
            </a:pPr>
            <a:endParaRPr lang="en-US" b="1" dirty="0" smtClean="0"/>
          </a:p>
          <a:p>
            <a:pPr marL="582930" indent="-514350">
              <a:buFont typeface="Wingdings"/>
              <a:buAutoNum type="arabicParenR"/>
            </a:pPr>
            <a:r>
              <a:rPr lang="en-US" b="1" dirty="0" smtClean="0"/>
              <a:t>What </a:t>
            </a:r>
            <a:r>
              <a:rPr lang="en-US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happened</a:t>
            </a:r>
            <a:r>
              <a:rPr lang="en-US" b="1" dirty="0" smtClean="0"/>
              <a:t> to the victims?</a:t>
            </a:r>
          </a:p>
          <a:p>
            <a:pPr marL="582930" indent="-514350">
              <a:buAutoNum type="arabicParenR"/>
            </a:pP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59131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Hierarchy of the Catholic Church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486400"/>
          </a:xfrm>
        </p:spPr>
        <p:txBody>
          <a:bodyPr/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                                              </a:t>
            </a:r>
          </a:p>
          <a:p>
            <a:pPr>
              <a:buNone/>
            </a:pPr>
            <a:r>
              <a:rPr lang="en-US" dirty="0" smtClean="0"/>
              <a:t>                                          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4" name="Isosceles Triangle 3"/>
          <p:cNvSpPr/>
          <p:nvPr/>
        </p:nvSpPr>
        <p:spPr>
          <a:xfrm>
            <a:off x="457200" y="990600"/>
            <a:ext cx="8305800" cy="5486400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smtClean="0">
              <a:solidFill>
                <a:srgbClr val="FFFF00"/>
              </a:solidFill>
            </a:endParaRPr>
          </a:p>
          <a:p>
            <a:pPr algn="ctr"/>
            <a:r>
              <a:rPr lang="en-US" sz="2000" dirty="0" smtClean="0">
                <a:solidFill>
                  <a:srgbClr val="FFFF00"/>
                </a:solidFill>
              </a:rPr>
              <a:t>Pope</a:t>
            </a:r>
          </a:p>
          <a:p>
            <a:pPr algn="ctr"/>
            <a:r>
              <a:rPr lang="en-US" sz="2000" dirty="0" smtClean="0">
                <a:solidFill>
                  <a:srgbClr val="FFFF00"/>
                </a:solidFill>
              </a:rPr>
              <a:t>&amp; Curia</a:t>
            </a:r>
          </a:p>
          <a:p>
            <a:pPr algn="ctr"/>
            <a:endParaRPr lang="en-US" dirty="0" smtClean="0"/>
          </a:p>
          <a:p>
            <a:pPr algn="ctr"/>
            <a:r>
              <a:rPr lang="en-US" sz="2000" dirty="0" smtClean="0">
                <a:solidFill>
                  <a:srgbClr val="FFFF00"/>
                </a:solidFill>
              </a:rPr>
              <a:t>Cardinals </a:t>
            </a:r>
          </a:p>
          <a:p>
            <a:pPr algn="ctr"/>
            <a:r>
              <a:rPr lang="en-US" sz="2000" smtClean="0"/>
              <a:t>(1059 -elect </a:t>
            </a:r>
            <a:r>
              <a:rPr lang="en-US" sz="2000" dirty="0" smtClean="0"/>
              <a:t>new popes)</a:t>
            </a:r>
          </a:p>
          <a:p>
            <a:pPr algn="ctr"/>
            <a:endParaRPr lang="en-US" sz="2000" dirty="0" smtClean="0">
              <a:solidFill>
                <a:srgbClr val="FFFF00"/>
              </a:solidFill>
            </a:endParaRPr>
          </a:p>
          <a:p>
            <a:pPr algn="ctr"/>
            <a:r>
              <a:rPr lang="en-US" sz="2000" dirty="0" smtClean="0">
                <a:solidFill>
                  <a:srgbClr val="FFFF00"/>
                </a:solidFill>
              </a:rPr>
              <a:t>Archbishops</a:t>
            </a:r>
          </a:p>
          <a:p>
            <a:pPr algn="ctr"/>
            <a:endParaRPr lang="en-US" sz="2000" dirty="0" smtClean="0">
              <a:solidFill>
                <a:srgbClr val="FFFF00"/>
              </a:solidFill>
            </a:endParaRPr>
          </a:p>
          <a:p>
            <a:pPr algn="ctr"/>
            <a:endParaRPr lang="en-US" dirty="0" smtClean="0"/>
          </a:p>
          <a:p>
            <a:pPr algn="ctr"/>
            <a:r>
              <a:rPr lang="en-US" sz="2000" dirty="0" smtClean="0">
                <a:solidFill>
                  <a:srgbClr val="FFFF00"/>
                </a:solidFill>
              </a:rPr>
              <a:t>Bishops</a:t>
            </a:r>
          </a:p>
          <a:p>
            <a:pPr algn="ctr"/>
            <a:endParaRPr lang="en-US" dirty="0" smtClean="0"/>
          </a:p>
          <a:p>
            <a:pPr algn="ctr"/>
            <a:r>
              <a:rPr lang="en-US" sz="2000" dirty="0" smtClean="0">
                <a:solidFill>
                  <a:srgbClr val="FFFF00"/>
                </a:solidFill>
              </a:rPr>
              <a:t>Parish Priests</a:t>
            </a:r>
          </a:p>
          <a:p>
            <a:pPr algn="ctr"/>
            <a:r>
              <a:rPr lang="en-US" dirty="0" smtClean="0"/>
              <a:t>(usually peasants; at bottom, but most important as they administered sacraments , services  &amp; supervised moral/religious guidance to community)</a:t>
            </a:r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</p:txBody>
      </p:sp>
      <p:cxnSp>
        <p:nvCxnSpPr>
          <p:cNvPr id="8" name="Straight Connector 7"/>
          <p:cNvCxnSpPr/>
          <p:nvPr/>
        </p:nvCxnSpPr>
        <p:spPr>
          <a:xfrm>
            <a:off x="3733800" y="2133600"/>
            <a:ext cx="1752600" cy="1588"/>
          </a:xfrm>
          <a:prstGeom prst="line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048000" y="2971800"/>
            <a:ext cx="3124200" cy="1588"/>
          </a:xfrm>
          <a:prstGeom prst="line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438400" y="3810000"/>
            <a:ext cx="4343400" cy="1588"/>
          </a:xfrm>
          <a:prstGeom prst="line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828800" y="4648200"/>
            <a:ext cx="5638800" cy="1588"/>
          </a:xfrm>
          <a:prstGeom prst="line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20" name="Picture 4" descr="http://www.flags.net/images/largeflags/VACY000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914400"/>
            <a:ext cx="2476500" cy="2476500"/>
          </a:xfrm>
          <a:prstGeom prst="rect">
            <a:avLst/>
          </a:prstGeom>
          <a:noFill/>
        </p:spPr>
      </p:pic>
      <p:pic>
        <p:nvPicPr>
          <p:cNvPr id="9222" name="Picture 6" descr="http://z.about.com/d/catholicism/1/8/3/-/-/-/Emblem_of_the_Papac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86600" y="990599"/>
            <a:ext cx="1676400" cy="23948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777240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Algerian" pitchFamily="82" charset="0"/>
              </a:rPr>
              <a:t>THE BLACK DEATH</a:t>
            </a:r>
            <a:br>
              <a:rPr lang="en-US" dirty="0" smtClean="0">
                <a:latin typeface="Algerian" pitchFamily="82" charset="0"/>
              </a:rPr>
            </a:br>
            <a:r>
              <a:rPr lang="en-US" dirty="0" smtClean="0">
                <a:latin typeface="Algerian" pitchFamily="82" charset="0"/>
              </a:rPr>
              <a:t>(1347-1351)</a:t>
            </a:r>
            <a:endParaRPr lang="en-US" dirty="0">
              <a:latin typeface="Algerian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371600"/>
            <a:ext cx="7772400" cy="498396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Aka: Bubonic Plague, The Great Mortality</a:t>
            </a:r>
          </a:p>
          <a:p>
            <a:pPr algn="ctr">
              <a:buFont typeface="Wingdings" pitchFamily="2" charset="2"/>
              <a:buChar char="Ø"/>
            </a:pP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Over 1/3 of Europe’s population died</a:t>
            </a:r>
          </a:p>
          <a:p>
            <a:pPr algn="ctr">
              <a:buNone/>
            </a:pP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(20-25 million)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Origins: from Asia;  brought by merchants returning from the Black Sea to Italy</a:t>
            </a:r>
          </a:p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</a:rPr>
              <a:t>(1347) Mongols at </a:t>
            </a:r>
            <a:r>
              <a:rPr lang="en-US" dirty="0" err="1" smtClean="0">
                <a:solidFill>
                  <a:srgbClr val="FFFF00"/>
                </a:solidFill>
              </a:rPr>
              <a:t>Caffa</a:t>
            </a:r>
            <a:endParaRPr lang="en-US" dirty="0" smtClean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by </a:t>
            </a: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1348 . . .  </a:t>
            </a:r>
          </a:p>
          <a:p>
            <a:pPr>
              <a:buNone/>
            </a:pP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   spreading rapidly</a:t>
            </a:r>
          </a:p>
          <a:p>
            <a:pPr marL="582930" indent="-514350">
              <a:buNone/>
            </a:pPr>
            <a:endParaRPr lang="en-US" dirty="0"/>
          </a:p>
        </p:txBody>
      </p:sp>
      <p:pic>
        <p:nvPicPr>
          <p:cNvPr id="4" name="Picture 4" descr="wcF2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3943350"/>
            <a:ext cx="3886200" cy="2914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lgerian" pitchFamily="82" charset="0"/>
              </a:rPr>
              <a:t>THE BLACK DEATH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914400"/>
            <a:ext cx="7772400" cy="5441160"/>
          </a:xfrm>
        </p:spPr>
        <p:txBody>
          <a:bodyPr/>
          <a:lstStyle/>
          <a:p>
            <a:pPr marL="582930" indent="-514350">
              <a:buAutoNum type="arabicPeriod"/>
            </a:pPr>
            <a:r>
              <a:rPr lang="en-US" dirty="0" smtClean="0">
                <a:solidFill>
                  <a:srgbClr val="FFFF00"/>
                </a:solidFill>
              </a:rPr>
              <a:t>What caused the disease?</a:t>
            </a:r>
          </a:p>
          <a:p>
            <a:pPr marL="582930" indent="-514350">
              <a:buNone/>
            </a:pPr>
            <a:r>
              <a:rPr lang="en-US" dirty="0" smtClean="0"/>
              <a:t>Bacteria (</a:t>
            </a:r>
            <a:r>
              <a:rPr lang="en-US" dirty="0" err="1" smtClean="0"/>
              <a:t>yersinia</a:t>
            </a:r>
            <a:r>
              <a:rPr lang="en-US" dirty="0" smtClean="0"/>
              <a:t> pestis) carried by fleas living on rats.</a:t>
            </a:r>
          </a:p>
          <a:p>
            <a:pPr marL="582930" indent="-514350" algn="ctr">
              <a:buNone/>
            </a:pPr>
            <a:r>
              <a:rPr lang="en-US" dirty="0" smtClean="0"/>
              <a:t>Fleas spread disease by biting victims. (parasites)</a:t>
            </a:r>
          </a:p>
          <a:p>
            <a:endParaRPr lang="en-US" dirty="0"/>
          </a:p>
        </p:txBody>
      </p:sp>
      <p:pic>
        <p:nvPicPr>
          <p:cNvPr id="10242" name="Picture 2" descr="Ship Rat, Black Ra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847338"/>
            <a:ext cx="4114800" cy="3010662"/>
          </a:xfrm>
          <a:prstGeom prst="rect">
            <a:avLst/>
          </a:prstGeom>
          <a:noFill/>
        </p:spPr>
      </p:pic>
      <p:pic>
        <p:nvPicPr>
          <p:cNvPr id="4" name="Picture 2" descr="http://www.insecta-inspecta.com/fleas/bdeath/fle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1903" y="4495800"/>
            <a:ext cx="4362097" cy="2362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77724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How Plague was Transmitted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914400"/>
            <a:ext cx="7772400" cy="5638800"/>
          </a:xfrm>
        </p:spPr>
        <p:txBody>
          <a:bodyPr/>
          <a:lstStyle/>
          <a:p>
            <a:pPr>
              <a:buNone/>
            </a:pPr>
            <a:endParaRPr lang="en-US" dirty="0"/>
          </a:p>
        </p:txBody>
      </p:sp>
      <p:pic>
        <p:nvPicPr>
          <p:cNvPr id="27650" name="Picture 2" descr="http://www.insecta-inspecta.com/fleas/bdeath/plagueCycl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3118" y="990600"/>
            <a:ext cx="7783071" cy="54101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772400" cy="914400"/>
          </a:xfrm>
        </p:spPr>
        <p:txBody>
          <a:bodyPr/>
          <a:lstStyle/>
          <a:p>
            <a:r>
              <a:rPr lang="en-US" dirty="0" smtClean="0">
                <a:latin typeface="Algerian" pitchFamily="82" charset="0"/>
              </a:rPr>
              <a:t>THE BLACK DEATH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990600"/>
            <a:ext cx="7772400" cy="5364960"/>
          </a:xfrm>
        </p:spPr>
        <p:txBody>
          <a:bodyPr>
            <a:normAutofit/>
          </a:bodyPr>
          <a:lstStyle/>
          <a:p>
            <a:pPr marL="582930" indent="-514350">
              <a:buAutoNum type="arabicPeriod" startAt="2"/>
            </a:pPr>
            <a:r>
              <a:rPr lang="en-US" dirty="0" smtClean="0">
                <a:solidFill>
                  <a:srgbClr val="FFFF00"/>
                </a:solidFill>
              </a:rPr>
              <a:t>How did it spread?</a:t>
            </a:r>
          </a:p>
          <a:p>
            <a:pPr marL="582930" indent="-514350">
              <a:buNone/>
            </a:pPr>
            <a:r>
              <a:rPr lang="en-US" dirty="0" smtClean="0"/>
              <a:t>Overcrowded cities &amp; poor sanitation.</a:t>
            </a:r>
          </a:p>
          <a:p>
            <a:pPr marL="582930" indent="-514350">
              <a:buNone/>
            </a:pPr>
            <a:r>
              <a:rPr lang="en-US" dirty="0" smtClean="0"/>
              <a:t>Garbage, sewage &amp; no running water…</a:t>
            </a:r>
          </a:p>
          <a:p>
            <a:pPr marL="582930" indent="-514350">
              <a:buNone/>
            </a:pPr>
            <a:r>
              <a:rPr lang="en-US" dirty="0" smtClean="0"/>
              <a:t>Rats in close proximity to unclean people.</a:t>
            </a:r>
          </a:p>
          <a:p>
            <a:pPr marL="582930" indent="-514350">
              <a:buNone/>
            </a:pPr>
            <a:endParaRPr lang="en-US" dirty="0" smtClean="0"/>
          </a:p>
          <a:p>
            <a:pPr marL="582930" indent="-514350">
              <a:buNone/>
            </a:pPr>
            <a:endParaRPr lang="en-US" dirty="0" smtClean="0"/>
          </a:p>
          <a:p>
            <a:pPr marL="582930" indent="-514350">
              <a:buNone/>
            </a:pPr>
            <a:endParaRPr lang="en-US" dirty="0" smtClean="0"/>
          </a:p>
          <a:p>
            <a:pPr marL="582930" indent="-514350">
              <a:buNone/>
            </a:pPr>
            <a:endParaRPr lang="en-US" dirty="0" smtClean="0"/>
          </a:p>
          <a:p>
            <a:pPr marL="582930" indent="-514350">
              <a:buNone/>
            </a:pPr>
            <a:endParaRPr lang="en-US" dirty="0" smtClean="0"/>
          </a:p>
          <a:p>
            <a:pPr marL="582930" indent="-514350">
              <a:buNone/>
            </a:pPr>
            <a:endParaRPr lang="en-US" dirty="0" smtClean="0"/>
          </a:p>
          <a:p>
            <a:pPr marL="582930" indent="-514350">
              <a:buNone/>
            </a:pPr>
            <a:endParaRPr lang="en-US" dirty="0" smtClean="0"/>
          </a:p>
          <a:p>
            <a:pPr marL="582930" indent="-514350">
              <a:buNone/>
            </a:pPr>
            <a:endParaRPr lang="en-US" dirty="0"/>
          </a:p>
        </p:txBody>
      </p:sp>
      <p:pic>
        <p:nvPicPr>
          <p:cNvPr id="9218" name="Picture 2" descr="http://www.photovault.com/Link/Technology/Outside/Recycling/TORVolume01/TORV01P15_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3124200"/>
            <a:ext cx="3524250" cy="2352311"/>
          </a:xfrm>
          <a:prstGeom prst="rect">
            <a:avLst/>
          </a:prstGeom>
          <a:noFill/>
        </p:spPr>
      </p:pic>
      <p:pic>
        <p:nvPicPr>
          <p:cNvPr id="9220" name="Picture 4" descr="http://www.umc.org/atf/cf/%7BDB6A45E4-C446-4248-82C8-E131B6424741%7D/umns_514_071009_468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1" y="3048000"/>
            <a:ext cx="3733799" cy="23695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en-US" sz="3100" b="1" dirty="0" smtClean="0">
                <a:solidFill>
                  <a:srgbClr val="FFFF00"/>
                </a:solidFill>
              </a:rPr>
              <a:t>Spread city to city along merchant trade routes.</a:t>
            </a:r>
            <a:endParaRPr lang="en-US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886810"/>
            <a:ext cx="7696200" cy="5971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lgerian" pitchFamily="82" charset="0"/>
              </a:rPr>
              <a:t>THE BLACK DEATH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8686800" cy="6019800"/>
          </a:xfrm>
        </p:spPr>
        <p:txBody>
          <a:bodyPr>
            <a:normAutofit lnSpcReduction="10000"/>
          </a:bodyPr>
          <a:lstStyle/>
          <a:p>
            <a:pPr marL="582930" indent="-514350">
              <a:buAutoNum type="arabicPeriod" startAt="3"/>
            </a:pPr>
            <a:r>
              <a:rPr lang="en-US" dirty="0" smtClean="0">
                <a:solidFill>
                  <a:srgbClr val="FFFF00"/>
                </a:solidFill>
              </a:rPr>
              <a:t>Why did it spread so rapidly?</a:t>
            </a:r>
          </a:p>
          <a:p>
            <a:pPr marL="582930" indent="-514350"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66FFFF"/>
                </a:solidFill>
              </a:rPr>
              <a:t>People did not know </a:t>
            </a:r>
          </a:p>
          <a:p>
            <a:pPr marL="582930" indent="-514350">
              <a:buNone/>
            </a:pPr>
            <a:r>
              <a:rPr lang="en-US" b="1" dirty="0" smtClean="0">
                <a:solidFill>
                  <a:srgbClr val="66FFFF"/>
                </a:solidFill>
              </a:rPr>
              <a:t>what caused it and were</a:t>
            </a:r>
          </a:p>
          <a:p>
            <a:pPr marL="582930" indent="-514350">
              <a:buNone/>
            </a:pPr>
            <a:r>
              <a:rPr lang="en-US" b="1" dirty="0" smtClean="0">
                <a:solidFill>
                  <a:srgbClr val="66FFFF"/>
                </a:solidFill>
              </a:rPr>
              <a:t> powerless to stop it!</a:t>
            </a:r>
          </a:p>
          <a:p>
            <a:pPr marL="582930" indent="-514350">
              <a:buFont typeface="Wingdings" pitchFamily="2" charset="2"/>
              <a:buChar char="Ø"/>
            </a:pPr>
            <a:r>
              <a:rPr lang="en-US" u="sng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Remedies included:</a:t>
            </a:r>
          </a:p>
          <a:p>
            <a:pPr marL="582930" indent="-514350">
              <a:buNone/>
            </a:pPr>
            <a:r>
              <a:rPr lang="en-US" dirty="0" smtClean="0"/>
              <a:t>Bleeding</a:t>
            </a:r>
          </a:p>
          <a:p>
            <a:pPr marL="582930" indent="-514350">
              <a:buNone/>
            </a:pPr>
            <a:r>
              <a:rPr lang="en-US" dirty="0" smtClean="0"/>
              <a:t>Leeches</a:t>
            </a:r>
          </a:p>
          <a:p>
            <a:pPr marL="582930" indent="-514350">
              <a:buNone/>
            </a:pPr>
            <a:r>
              <a:rPr lang="en-US" dirty="0" smtClean="0"/>
              <a:t>Urine baths</a:t>
            </a:r>
          </a:p>
          <a:p>
            <a:pPr marL="582930" indent="-514350">
              <a:buNone/>
            </a:pPr>
            <a:r>
              <a:rPr lang="en-US" dirty="0" smtClean="0"/>
              <a:t>Onions</a:t>
            </a:r>
          </a:p>
          <a:p>
            <a:pPr marL="582930" indent="-514350">
              <a:buNone/>
            </a:pPr>
            <a:r>
              <a:rPr lang="en-US" dirty="0" smtClean="0"/>
              <a:t>Flowers &amp; burning incense </a:t>
            </a:r>
          </a:p>
          <a:p>
            <a:pPr marL="582930" indent="-514350">
              <a:buNone/>
            </a:pPr>
            <a:r>
              <a:rPr lang="en-US" dirty="0" smtClean="0"/>
              <a:t>Fire</a:t>
            </a:r>
          </a:p>
          <a:p>
            <a:pPr marL="582930" indent="-514350">
              <a:buNone/>
            </a:pPr>
            <a:r>
              <a:rPr lang="en-US" dirty="0" smtClean="0"/>
              <a:t>Isolation &amp; quarantine</a:t>
            </a:r>
          </a:p>
          <a:p>
            <a:pPr marL="582930" indent="-51435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“Flagellants”</a:t>
            </a:r>
          </a:p>
          <a:p>
            <a:pPr marL="582930" indent="-514350">
              <a:buNone/>
            </a:pP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Picture 10" descr="S:\Publishing\powerpoint\World history\ZP932\Pictures for PP\Doktorschnabe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391150" y="2332037"/>
            <a:ext cx="3752850" cy="4525963"/>
          </a:xfrm>
          <a:prstGeom prst="rect">
            <a:avLst/>
          </a:prstGeom>
          <a:noFill/>
          <a:ln/>
        </p:spPr>
      </p:pic>
      <p:sp>
        <p:nvSpPr>
          <p:cNvPr id="5" name="TextBox 4"/>
          <p:cNvSpPr txBox="1"/>
          <p:nvPr/>
        </p:nvSpPr>
        <p:spPr>
          <a:xfrm>
            <a:off x="1143000" y="53340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105400" y="1600200"/>
            <a:ext cx="41825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A costume worn by doctors to protect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themselves from contracting plague.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7772400" cy="762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lgerian" pitchFamily="82" charset="0"/>
              </a:rPr>
              <a:t>THE BLACK DEATH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914400"/>
            <a:ext cx="7772400" cy="5410200"/>
          </a:xfrm>
        </p:spPr>
        <p:txBody>
          <a:bodyPr/>
          <a:lstStyle/>
          <a:p>
            <a:pPr marL="582930" indent="-514350">
              <a:buAutoNum type="arabicPeriod" startAt="4"/>
            </a:pPr>
            <a:r>
              <a:rPr lang="en-US" dirty="0" smtClean="0">
                <a:solidFill>
                  <a:srgbClr val="FFFF00"/>
                </a:solidFill>
              </a:rPr>
              <a:t>What happened to the victims?</a:t>
            </a:r>
          </a:p>
          <a:p>
            <a:pPr marL="582930" indent="-514350">
              <a:buFont typeface="Wingdings" pitchFamily="2" charset="2"/>
              <a:buChar char="Ø"/>
            </a:pPr>
            <a:r>
              <a:rPr lang="en-US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Bubonic</a:t>
            </a: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:</a:t>
            </a:r>
            <a:r>
              <a:rPr lang="en-US" dirty="0" smtClean="0"/>
              <a:t> most common (over ½ victims die)</a:t>
            </a:r>
          </a:p>
          <a:p>
            <a:pPr marL="582930" indent="-514350">
              <a:buFont typeface="Arial" pitchFamily="34" charset="0"/>
              <a:buChar char="•"/>
            </a:pPr>
            <a:r>
              <a:rPr lang="en-US" dirty="0" smtClean="0"/>
              <a:t>Swelling glands – “buboes”</a:t>
            </a:r>
          </a:p>
          <a:p>
            <a:pPr marL="582930" indent="-514350">
              <a:buFont typeface="Arial" pitchFamily="34" charset="0"/>
              <a:buChar char="•"/>
            </a:pPr>
            <a:r>
              <a:rPr lang="en-US" dirty="0" smtClean="0"/>
              <a:t>Internal bleeding – “black” patches</a:t>
            </a:r>
          </a:p>
          <a:p>
            <a:pPr marL="582930" indent="-514350">
              <a:buFont typeface="Arial" pitchFamily="34" charset="0"/>
              <a:buChar char="•"/>
            </a:pPr>
            <a:r>
              <a:rPr lang="en-US" dirty="0" smtClean="0"/>
              <a:t>Tongue turns black</a:t>
            </a:r>
          </a:p>
          <a:p>
            <a:pPr marL="582930" indent="-514350">
              <a:buFont typeface="Arial" pitchFamily="34" charset="0"/>
              <a:buChar char="•"/>
            </a:pPr>
            <a:r>
              <a:rPr lang="en-US" dirty="0" smtClean="0"/>
              <a:t>High fever</a:t>
            </a:r>
          </a:p>
          <a:p>
            <a:pPr marL="582930" indent="-514350">
              <a:buFont typeface="Wingdings" pitchFamily="2" charset="2"/>
              <a:buChar char="Ø"/>
            </a:pPr>
            <a:r>
              <a:rPr lang="en-US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Pneumonic</a:t>
            </a: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:</a:t>
            </a:r>
            <a:r>
              <a:rPr lang="en-US" dirty="0" smtClean="0"/>
              <a:t>  attacks lungs;  usually fatal</a:t>
            </a:r>
          </a:p>
          <a:p>
            <a:pPr marL="582930" indent="-514350">
              <a:buFont typeface="Arial" pitchFamily="34" charset="0"/>
              <a:buChar char="•"/>
            </a:pPr>
            <a:r>
              <a:rPr lang="en-US" dirty="0" smtClean="0"/>
              <a:t>Extremely contagious; airborne</a:t>
            </a:r>
          </a:p>
          <a:p>
            <a:pPr marL="582930" indent="-514350">
              <a:buFont typeface="Arial" pitchFamily="34" charset="0"/>
              <a:buChar char="•"/>
            </a:pPr>
            <a:r>
              <a:rPr lang="en-US" dirty="0" smtClean="0"/>
              <a:t>Chest pains, vomit &amp; spit foul smelling blood</a:t>
            </a:r>
          </a:p>
          <a:p>
            <a:pPr marL="582930" indent="-514350">
              <a:buFont typeface="Arial" pitchFamily="34" charset="0"/>
              <a:buChar char="•"/>
            </a:pPr>
            <a:endParaRPr lang="en-US" dirty="0" smtClean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marL="582930" indent="-514350">
              <a:buNone/>
            </a:pP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6858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9FF927"/>
                </a:solidFill>
                <a:latin typeface="Algerian" pitchFamily="82" charset="0"/>
              </a:rPr>
              <a:t>THE Bubonic plague</a:t>
            </a:r>
            <a:endParaRPr lang="en-US" sz="3600" b="1" dirty="0">
              <a:solidFill>
                <a:srgbClr val="9FF92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60198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What types of activity and/or people contributed to the spread of plague?</a:t>
            </a:r>
          </a:p>
          <a:p>
            <a:pPr algn="ctr"/>
            <a:r>
              <a:rPr lang="en-US" sz="3600" b="1" dirty="0" smtClean="0">
                <a:solidFill>
                  <a:srgbClr val="FFC000"/>
                </a:solidFill>
              </a:rPr>
              <a:t>Why was the plague so hard to combat/stop?</a:t>
            </a:r>
          </a:p>
          <a:p>
            <a:pPr algn="ctr"/>
            <a:r>
              <a:rPr lang="en-US" sz="3600" dirty="0" smtClean="0">
                <a:solidFill>
                  <a:srgbClr val="FFFF00"/>
                </a:solidFill>
              </a:rPr>
              <a:t>Why might the plague have divided rather than united people?</a:t>
            </a:r>
          </a:p>
          <a:p>
            <a:pPr algn="ctr"/>
            <a:r>
              <a:rPr lang="en-US" sz="3600" b="1" dirty="0" smtClean="0">
                <a:solidFill>
                  <a:srgbClr val="FFC000"/>
                </a:solidFill>
              </a:rPr>
              <a:t>Which characteristics of medieval towns might have contributed to the spread of the plague?</a:t>
            </a:r>
            <a:endParaRPr lang="en-US" sz="3600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Consequences of the Plague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61722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How did the Plague actually benefit the peasants who survived?</a:t>
            </a:r>
            <a:endParaRPr lang="en-US" b="1" smtClean="0">
              <a:solidFill>
                <a:srgbClr val="FFFF00"/>
              </a:solidFill>
            </a:endParaRPr>
          </a:p>
          <a:p>
            <a:pPr algn="ctr"/>
            <a:endParaRPr lang="en-US" b="1" dirty="0" smtClean="0">
              <a:solidFill>
                <a:srgbClr val="FFFF00"/>
              </a:solidFill>
            </a:endParaRP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Why might the plague have divided rather than united people?</a:t>
            </a:r>
          </a:p>
          <a:p>
            <a:pPr algn="ctr"/>
            <a:endParaRPr lang="en-US" b="1" dirty="0" smtClean="0">
              <a:solidFill>
                <a:srgbClr val="FFFF00"/>
              </a:solidFill>
            </a:endParaRPr>
          </a:p>
          <a:p>
            <a:pPr algn="ctr"/>
            <a:r>
              <a:rPr lang="en-US" b="1" dirty="0" smtClean="0">
                <a:solidFill>
                  <a:srgbClr val="FFFF00"/>
                </a:solidFill>
              </a:rPr>
              <a:t>How could the Plague increase the power &amp; influence of the Church, yet at the same time weaken its influence in the eyes of some people?</a:t>
            </a:r>
          </a:p>
          <a:p>
            <a:pPr algn="ctr"/>
            <a:endParaRPr lang="en-US" b="1" dirty="0" smtClean="0">
              <a:solidFill>
                <a:srgbClr val="FFFF00"/>
              </a:solidFill>
            </a:endParaRPr>
          </a:p>
          <a:p>
            <a:pPr algn="ctr"/>
            <a:endParaRPr lang="en-US" b="1" dirty="0" smtClean="0">
              <a:solidFill>
                <a:srgbClr val="FFFF00"/>
              </a:solidFill>
            </a:endParaRPr>
          </a:p>
          <a:p>
            <a:pPr algn="ctr"/>
            <a:r>
              <a:rPr lang="en-US" b="1" dirty="0" smtClean="0">
                <a:solidFill>
                  <a:srgbClr val="FFFF00"/>
                </a:solidFill>
              </a:rPr>
              <a:t>How did the Plague effect relationships  and behaviors people normally associate with society?</a:t>
            </a:r>
            <a:endParaRPr lang="en-US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EFFECTS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838200"/>
            <a:ext cx="7772400" cy="551736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Over 1/3 </a:t>
            </a:r>
            <a:r>
              <a:rPr lang="en-US" dirty="0" smtClean="0"/>
              <a:t>of Europe’s population died</a:t>
            </a:r>
          </a:p>
          <a:p>
            <a:r>
              <a:rPr lang="en-US" dirty="0" smtClean="0"/>
              <a:t>Mass graves &amp; bodies in the streets</a:t>
            </a:r>
          </a:p>
          <a:p>
            <a:r>
              <a:rPr lang="en-US" dirty="0" smtClean="0"/>
              <a:t>Villages / towns disappear; </a:t>
            </a:r>
            <a:r>
              <a:rPr lang="en-US" dirty="0" smtClean="0">
                <a:solidFill>
                  <a:srgbClr val="FFFF00"/>
                </a:solidFill>
              </a:rPr>
              <a:t>“ghost towns”</a:t>
            </a:r>
          </a:p>
          <a:p>
            <a:r>
              <a:rPr lang="en-US" dirty="0" smtClean="0"/>
              <a:t>Trade &amp; farm </a:t>
            </a:r>
            <a: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production diminishes</a:t>
            </a:r>
          </a:p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Labor shortages </a:t>
            </a:r>
            <a:r>
              <a:rPr lang="en-US" dirty="0" smtClean="0"/>
              <a:t>help survivors &amp; </a:t>
            </a:r>
          </a:p>
          <a:p>
            <a:pPr>
              <a:buNone/>
            </a:pPr>
            <a:r>
              <a:rPr lang="en-US" dirty="0" smtClean="0"/>
              <a:t>       </a:t>
            </a:r>
            <a:r>
              <a:rPr lang="en-US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weaken serfdom </a:t>
            </a:r>
            <a:r>
              <a:rPr lang="en-US" dirty="0" smtClean="0"/>
              <a:t>&amp; manor system</a:t>
            </a:r>
          </a:p>
          <a:p>
            <a:r>
              <a:rPr lang="en-US" dirty="0" smtClean="0"/>
              <a:t>Homes &amp; ships </a:t>
            </a:r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quarantined</a:t>
            </a:r>
          </a:p>
          <a:p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Fear, despair &amp; pessimism </a:t>
            </a:r>
          </a:p>
          <a:p>
            <a:pPr>
              <a:buNone/>
            </a:pPr>
            <a:r>
              <a:rPr lang="en-US" dirty="0" smtClean="0"/>
              <a:t>     (families abandon one another)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rgbClr val="FFFF00"/>
                </a:solidFill>
              </a:rPr>
              <a:t>“Ring Around the Rosie”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rgbClr val="92D050"/>
                </a:solidFill>
              </a:rPr>
              <a:t>Pied Piper</a:t>
            </a:r>
          </a:p>
          <a:p>
            <a:endParaRPr lang="en-US" dirty="0"/>
          </a:p>
        </p:txBody>
      </p:sp>
      <p:pic>
        <p:nvPicPr>
          <p:cNvPr id="2050" name="Picture 2" descr="http://www.insecta-inspecta.com/fleas/bdeath/ange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00825" y="4343400"/>
            <a:ext cx="2543175" cy="2076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Church Influence on Medieval Life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6248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2743200" y="3200400"/>
            <a:ext cx="2819400" cy="1524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rgbClr val="FFFF00"/>
                </a:solidFill>
              </a:rPr>
              <a:t>Role  &amp; influence of the  Catholic Church </a:t>
            </a:r>
            <a:endParaRPr lang="en-US" sz="2200" b="1" dirty="0">
              <a:solidFill>
                <a:srgbClr val="FFFF00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4114800" y="4724400"/>
            <a:ext cx="45719" cy="990600"/>
          </a:xfrm>
          <a:prstGeom prst="downArrow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>
            <a:stCxn id="4" idx="1"/>
          </p:cNvCxnSpPr>
          <p:nvPr/>
        </p:nvCxnSpPr>
        <p:spPr>
          <a:xfrm rot="16200000" flipV="1">
            <a:off x="2152254" y="2419746"/>
            <a:ext cx="908984" cy="1098692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5334000" y="2514600"/>
            <a:ext cx="1143000" cy="9906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228600" y="1295400"/>
            <a:ext cx="1828800" cy="15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POLITICAL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477000" y="1295400"/>
            <a:ext cx="2209800" cy="1447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ECONOMIC</a:t>
            </a:r>
          </a:p>
          <a:p>
            <a:pPr algn="ctr"/>
            <a:r>
              <a:rPr lang="en-US" b="1" dirty="0" smtClean="0">
                <a:solidFill>
                  <a:srgbClr val="FFFF00"/>
                </a:solidFill>
              </a:rPr>
              <a:t>($)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971800" y="5791200"/>
            <a:ext cx="3048000" cy="1066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SOCIAL or  CULTURAL</a:t>
            </a:r>
            <a:endParaRPr lang="en-US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838200"/>
          </a:xfrm>
        </p:spPr>
        <p:txBody>
          <a:bodyPr/>
          <a:lstStyle/>
          <a:p>
            <a:r>
              <a:rPr lang="en-US" dirty="0" smtClean="0"/>
              <a:t>What would you do?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9144000" cy="6096000"/>
          </a:xfrm>
        </p:spPr>
        <p:txBody>
          <a:bodyPr/>
          <a:lstStyle/>
          <a:p>
            <a:r>
              <a:rPr lang="en-US" dirty="0" smtClean="0"/>
              <a:t>If you could travel back in time and offer advice to the leaders of a specific Medieval city/town on how to best devise a plan to combat Bubonic Plague from spreading in their town, what would your advice include? </a:t>
            </a:r>
          </a:p>
          <a:p>
            <a:r>
              <a:rPr lang="en-US" dirty="0" smtClean="0"/>
              <a:t>Develop a plan </a:t>
            </a:r>
            <a:r>
              <a:rPr lang="en-US" smtClean="0"/>
              <a:t>of </a:t>
            </a:r>
            <a:r>
              <a:rPr lang="en-US" smtClean="0">
                <a:solidFill>
                  <a:srgbClr val="FFFF00"/>
                </a:solidFill>
              </a:rPr>
              <a:t>(4-5</a:t>
            </a:r>
            <a:r>
              <a:rPr lang="en-US" b="1" smtClean="0">
                <a:solidFill>
                  <a:srgbClr val="FFFF00"/>
                </a:solidFill>
              </a:rPr>
              <a:t>) </a:t>
            </a:r>
            <a:r>
              <a:rPr lang="en-US" smtClean="0"/>
              <a:t>steps </a:t>
            </a:r>
            <a:r>
              <a:rPr lang="en-US" dirty="0" smtClean="0"/>
              <a:t>or measures they could take to reduce the chances of Bubonic Plague from spreading amongst them.</a:t>
            </a:r>
          </a:p>
          <a:p>
            <a:pPr algn="ctr">
              <a:buNone/>
            </a:pPr>
            <a:r>
              <a:rPr lang="en-US" b="1" dirty="0" smtClean="0">
                <a:solidFill>
                  <a:srgbClr val="FFC000"/>
                </a:solidFill>
              </a:rPr>
              <a:t>(</a:t>
            </a:r>
            <a:r>
              <a:rPr lang="en-US" b="1" dirty="0" err="1" smtClean="0">
                <a:solidFill>
                  <a:srgbClr val="FFC000"/>
                </a:solidFill>
              </a:rPr>
              <a:t>gov’t</a:t>
            </a:r>
            <a:r>
              <a:rPr lang="en-US" b="1" dirty="0" smtClean="0">
                <a:solidFill>
                  <a:srgbClr val="FFC000"/>
                </a:solidFill>
              </a:rPr>
              <a:t> actions/policies, personal behaviors/steps)</a:t>
            </a:r>
            <a:endParaRPr lang="en-US" b="1" dirty="0">
              <a:solidFill>
                <a:srgbClr val="FFC000"/>
              </a:solidFill>
            </a:endParaRPr>
          </a:p>
        </p:txBody>
      </p:sp>
      <p:pic>
        <p:nvPicPr>
          <p:cNvPr id="4" name="Picture 4" descr="http://www.insecta-inspecta.com/fleas/bdeath/header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4286976"/>
            <a:ext cx="3962400" cy="2571024"/>
          </a:xfrm>
          <a:prstGeom prst="rect">
            <a:avLst/>
          </a:prstGeom>
          <a:noFill/>
        </p:spPr>
      </p:pic>
      <p:pic>
        <p:nvPicPr>
          <p:cNvPr id="5" name="Picture 8" descr="Z:\Publishing\powerpoint\World history\ZP932\Pictures for PP\Bubonicplagu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4138255"/>
            <a:ext cx="4038600" cy="27197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Construct a Thesis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 smtClean="0"/>
              <a:t>Defend the following statement:</a:t>
            </a:r>
          </a:p>
          <a:p>
            <a:endParaRPr lang="en-US" dirty="0" smtClean="0"/>
          </a:p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The Catholic Church had enormous political, economic &amp; social/cultural influence during the Middle Ages. 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Church Influence on Medieval Life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638800"/>
          </a:xfrm>
        </p:spPr>
        <p:txBody>
          <a:bodyPr/>
          <a:lstStyle/>
          <a:p>
            <a:pPr>
              <a:buNone/>
            </a:pPr>
            <a:r>
              <a:rPr lang="en-US" b="1" u="sng" dirty="0" smtClean="0"/>
              <a:t>POLITICAL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Crown &amp; remove monarchs</a:t>
            </a:r>
          </a:p>
          <a:p>
            <a:r>
              <a:rPr lang="en-US" dirty="0" smtClean="0"/>
              <a:t>Serve as advisors to monarchs </a:t>
            </a:r>
          </a:p>
          <a:p>
            <a:pPr algn="ctr">
              <a:buNone/>
            </a:pPr>
            <a:r>
              <a:rPr lang="en-US" dirty="0" smtClean="0"/>
              <a:t>&amp; feudal lords</a:t>
            </a:r>
          </a:p>
          <a:p>
            <a:pPr algn="ctr"/>
            <a:r>
              <a:rPr lang="en-US" dirty="0" smtClean="0"/>
              <a:t>Become lords &amp; vassals</a:t>
            </a:r>
          </a:p>
          <a:p>
            <a:pPr algn="ctr"/>
            <a:r>
              <a:rPr lang="en-US" dirty="0" smtClean="0">
                <a:solidFill>
                  <a:srgbClr val="FFC000"/>
                </a:solidFill>
              </a:rPr>
              <a:t>Excommunication</a:t>
            </a:r>
            <a:r>
              <a:rPr lang="en-US" dirty="0" smtClean="0"/>
              <a:t> &amp; </a:t>
            </a:r>
            <a:r>
              <a:rPr lang="en-US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interdict</a:t>
            </a:r>
          </a:p>
          <a:p>
            <a:pPr algn="ctr"/>
            <a:r>
              <a:rPr lang="en-US" dirty="0" smtClean="0"/>
              <a:t>Canon law (</a:t>
            </a:r>
            <a:r>
              <a:rPr lang="en-US" dirty="0" smtClean="0">
                <a:solidFill>
                  <a:srgbClr val="FF7C80"/>
                </a:solidFill>
              </a:rPr>
              <a:t>heresy</a:t>
            </a:r>
            <a:r>
              <a:rPr lang="en-US" dirty="0" smtClean="0"/>
              <a:t> &amp; the </a:t>
            </a:r>
            <a:r>
              <a:rPr lang="en-US" dirty="0" smtClean="0">
                <a:solidFill>
                  <a:srgbClr val="FFFF00"/>
                </a:solidFill>
              </a:rPr>
              <a:t>Inquisition</a:t>
            </a:r>
            <a:r>
              <a:rPr lang="en-US" dirty="0" smtClean="0"/>
              <a:t>)</a:t>
            </a:r>
          </a:p>
          <a:p>
            <a:pPr algn="ctr"/>
            <a:r>
              <a:rPr lang="en-US" dirty="0" smtClean="0"/>
              <a:t>Pope ruled the </a:t>
            </a:r>
            <a:r>
              <a:rPr lang="en-US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Papal States</a:t>
            </a:r>
          </a:p>
          <a:p>
            <a:pPr algn="ctr"/>
            <a:r>
              <a:rPr lang="en-US" dirty="0" smtClean="0">
                <a:solidFill>
                  <a:srgbClr val="FFC000"/>
                </a:solidFill>
              </a:rPr>
              <a:t>Peace </a:t>
            </a:r>
            <a:r>
              <a:rPr lang="en-US" dirty="0" smtClean="0"/>
              <a:t>&amp; </a:t>
            </a:r>
            <a:r>
              <a:rPr lang="en-US" dirty="0" smtClean="0">
                <a:solidFill>
                  <a:srgbClr val="FF66FF"/>
                </a:solidFill>
              </a:rPr>
              <a:t>Truce</a:t>
            </a:r>
            <a:r>
              <a:rPr lang="en-US" dirty="0" smtClean="0"/>
              <a:t> of God</a:t>
            </a:r>
          </a:p>
          <a:p>
            <a:endParaRPr lang="en-US" dirty="0" smtClean="0"/>
          </a:p>
        </p:txBody>
      </p:sp>
      <p:pic>
        <p:nvPicPr>
          <p:cNvPr id="4" name="Picture 1033" descr="Z:\Publishing\powerpoint\World history\ZP932\Pictures for PP\inquisition tortur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1" y="685800"/>
            <a:ext cx="2285999" cy="3116750"/>
          </a:xfrm>
          <a:prstGeom prst="rect">
            <a:avLst/>
          </a:prstGeom>
          <a:noFill/>
        </p:spPr>
      </p:pic>
      <p:pic>
        <p:nvPicPr>
          <p:cNvPr id="7" name="Picture 12" descr="S:\Publishing\powerpoint\World history\ZP932\Pictures for PP\charlemagne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2881383"/>
            <a:ext cx="1828799" cy="3976616"/>
          </a:xfrm>
          <a:prstGeom prst="rect">
            <a:avLst/>
          </a:prstGeom>
          <a:noFill/>
        </p:spPr>
      </p:pic>
      <p:pic>
        <p:nvPicPr>
          <p:cNvPr id="8" name="Picture 10" descr="Z:\Publishing\powerpoint\World history\ZP932\Pictures for PP\medieval italy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4600" y="4736496"/>
            <a:ext cx="2819399" cy="2121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3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440363"/>
          </a:xfrm>
        </p:spPr>
        <p:txBody>
          <a:bodyPr/>
          <a:lstStyle/>
          <a:p>
            <a:pPr>
              <a:buNone/>
            </a:pPr>
            <a:r>
              <a:rPr lang="en-US" sz="4000" b="1" u="sng" dirty="0" smtClean="0"/>
              <a:t>ECONOMIC</a:t>
            </a:r>
          </a:p>
          <a:p>
            <a:r>
              <a:rPr lang="en-US" sz="3600" dirty="0" smtClean="0">
                <a:solidFill>
                  <a:srgbClr val="FFFF00"/>
                </a:solidFill>
              </a:rPr>
              <a:t>Tithe (1/10 income tax)</a:t>
            </a:r>
          </a:p>
          <a:p>
            <a:r>
              <a:rPr lang="en-US" sz="3600" dirty="0" smtClean="0">
                <a:solidFill>
                  <a:srgbClr val="FF7C80"/>
                </a:solidFill>
              </a:rPr>
              <a:t>Usury (interest)</a:t>
            </a:r>
          </a:p>
          <a:p>
            <a:r>
              <a:rPr lang="en-US" sz="3600" dirty="0" smtClean="0"/>
              <a:t>Require charging a </a:t>
            </a:r>
            <a:r>
              <a:rPr lang="en-US" sz="3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“fair price”</a:t>
            </a:r>
          </a:p>
          <a:p>
            <a:r>
              <a:rPr lang="en-US" sz="3600" dirty="0" smtClean="0"/>
              <a:t>Income from vast lands</a:t>
            </a:r>
          </a:p>
          <a:p>
            <a:r>
              <a:rPr lang="en-US" sz="3600" dirty="0" smtClean="0"/>
              <a:t>Monks &amp; advanced</a:t>
            </a:r>
          </a:p>
          <a:p>
            <a:pPr>
              <a:buNone/>
            </a:pPr>
            <a:r>
              <a:rPr lang="en-US" sz="3600" dirty="0" smtClean="0"/>
              <a:t> breeding / farming </a:t>
            </a:r>
          </a:p>
          <a:p>
            <a:pPr>
              <a:buNone/>
            </a:pPr>
            <a:r>
              <a:rPr lang="en-US" sz="3600" dirty="0" smtClean="0"/>
              <a:t>   techniques</a:t>
            </a:r>
          </a:p>
          <a:p>
            <a:endParaRPr lang="en-US" dirty="0"/>
          </a:p>
        </p:txBody>
      </p:sp>
      <p:pic>
        <p:nvPicPr>
          <p:cNvPr id="6146" name="Picture 2" descr="http://www.fotosearch.com/bthumb/UNY/UNY478/u104122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5252" y="762000"/>
            <a:ext cx="2698748" cy="1905000"/>
          </a:xfrm>
          <a:prstGeom prst="rect">
            <a:avLst/>
          </a:prstGeom>
          <a:noFill/>
        </p:spPr>
      </p:pic>
      <p:pic>
        <p:nvPicPr>
          <p:cNvPr id="6154" name="Picture 10" descr="Highland Catt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4114800"/>
            <a:ext cx="4114800" cy="2743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457200" y="228600"/>
            <a:ext cx="8229600" cy="46038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640080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sz="3600" b="1" u="sng" dirty="0" smtClean="0"/>
              <a:t>SOCIAL / CULTURAL</a:t>
            </a:r>
          </a:p>
          <a:p>
            <a:r>
              <a:rPr lang="en-US" sz="3200" dirty="0" smtClean="0"/>
              <a:t>Schools &amp; orphanages</a:t>
            </a:r>
          </a:p>
          <a:p>
            <a:r>
              <a:rPr lang="en-US" sz="3200" dirty="0" smtClean="0"/>
              <a:t>Hospitals </a:t>
            </a:r>
          </a:p>
          <a:p>
            <a:r>
              <a:rPr lang="en-US" sz="3200" dirty="0" smtClean="0"/>
              <a:t>Shelters &amp; poor houses</a:t>
            </a:r>
          </a:p>
          <a:p>
            <a:r>
              <a:rPr lang="en-US" sz="3200" dirty="0" smtClean="0"/>
              <a:t>Parish priest gave “advice”</a:t>
            </a:r>
          </a:p>
          <a:p>
            <a:r>
              <a:rPr lang="en-US" sz="3200" dirty="0" smtClean="0"/>
              <a:t>Monks copy books</a:t>
            </a:r>
          </a:p>
          <a:p>
            <a:r>
              <a:rPr lang="en-US" sz="3200" dirty="0" smtClean="0"/>
              <a:t>Holy Days or “holidays”</a:t>
            </a:r>
          </a:p>
          <a:p>
            <a:endParaRPr lang="en-US" sz="3200" dirty="0" smtClean="0"/>
          </a:p>
          <a:p>
            <a:endParaRPr lang="en-US" sz="3200" dirty="0" smtClean="0"/>
          </a:p>
          <a:p>
            <a:endParaRPr lang="en-US" sz="3200" dirty="0" smtClean="0"/>
          </a:p>
          <a:p>
            <a:pPr>
              <a:buNone/>
            </a:pPr>
            <a:endParaRPr lang="en-US" sz="3200" dirty="0" smtClean="0"/>
          </a:p>
          <a:p>
            <a:pPr>
              <a:buNone/>
            </a:pPr>
            <a:r>
              <a:rPr lang="en-US" sz="3200" dirty="0" smtClean="0"/>
              <a:t> </a:t>
            </a:r>
          </a:p>
          <a:p>
            <a:pPr algn="ctr"/>
            <a:r>
              <a:rPr lang="en-US" sz="3000" u="sng" dirty="0" smtClean="0">
                <a:solidFill>
                  <a:srgbClr val="FFFF00"/>
                </a:solidFill>
              </a:rPr>
              <a:t>Sacraments </a:t>
            </a:r>
            <a:r>
              <a:rPr lang="en-US" sz="3000" dirty="0" smtClean="0">
                <a:solidFill>
                  <a:srgbClr val="FFFF00"/>
                </a:solidFill>
              </a:rPr>
              <a:t>:</a:t>
            </a:r>
            <a:r>
              <a:rPr lang="en-US" sz="3000" dirty="0" smtClean="0"/>
              <a:t> ceremonies / rituals that gave grace against sin &amp; helped a person attain heaven</a:t>
            </a:r>
          </a:p>
          <a:p>
            <a:endParaRPr lang="en-US" dirty="0" smtClean="0"/>
          </a:p>
        </p:txBody>
      </p:sp>
      <p:pic>
        <p:nvPicPr>
          <p:cNvPr id="4" name="Picture 1028" descr="S:\Publishing\powerpoint\World history\ZP932\Pictures for PP\BookofKell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228600"/>
            <a:ext cx="3124200" cy="4165600"/>
          </a:xfrm>
          <a:prstGeom prst="rect">
            <a:avLst/>
          </a:prstGeom>
          <a:noFill/>
        </p:spPr>
      </p:pic>
      <p:pic>
        <p:nvPicPr>
          <p:cNvPr id="5" name="Picture 7" descr="S:\Publishing\powerpoint\World history\ZP932\Pictures for PP\StBenedic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914400" y="3581400"/>
            <a:ext cx="1828932" cy="2194565"/>
          </a:xfrm>
          <a:prstGeom prst="rect">
            <a:avLst/>
          </a:prstGeom>
          <a:noFill/>
          <a:ln/>
        </p:spPr>
      </p:pic>
      <p:sp>
        <p:nvSpPr>
          <p:cNvPr id="6" name="TextBox 5"/>
          <p:cNvSpPr txBox="1"/>
          <p:nvPr/>
        </p:nvSpPr>
        <p:spPr>
          <a:xfrm>
            <a:off x="4533962" y="4419600"/>
            <a:ext cx="46100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Prior to the invention of  the printing press, “manuscripts” were usually produced by monks who would also illustrate or “illuminate” the document.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5022</TotalTime>
  <Words>2047</Words>
  <Application>Microsoft Office PowerPoint</Application>
  <PresentationFormat>On-screen Show (4:3)</PresentationFormat>
  <Paragraphs>430</Paragraphs>
  <Slides>50</Slides>
  <Notes>43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Flow</vt:lpstr>
      <vt:lpstr>Catholic Church in the Middle Ages</vt:lpstr>
      <vt:lpstr>Catholic Church in the Middle Ages</vt:lpstr>
      <vt:lpstr>Catholic Church in the Middle Ages</vt:lpstr>
      <vt:lpstr>Hierarchy of the Catholic Church</vt:lpstr>
      <vt:lpstr>Church Influence on Medieval Life</vt:lpstr>
      <vt:lpstr>Construct a Thesis</vt:lpstr>
      <vt:lpstr>Church Influence on Medieval Life</vt:lpstr>
      <vt:lpstr>Slide 8</vt:lpstr>
      <vt:lpstr>Slide 9</vt:lpstr>
      <vt:lpstr>Social / Cultural Influence   (pg.380-81)</vt:lpstr>
      <vt:lpstr>Reims Cathedral, France (late 1200’s)</vt:lpstr>
      <vt:lpstr>Chartres Cathedral, France (1260)</vt:lpstr>
      <vt:lpstr>Spiritual Salvation</vt:lpstr>
      <vt:lpstr>Self Assessment</vt:lpstr>
      <vt:lpstr>Complete the statement :</vt:lpstr>
      <vt:lpstr>The Crusades : (1095-1291)</vt:lpstr>
      <vt:lpstr>The Crusades : (1095-1291)</vt:lpstr>
      <vt:lpstr>Slide 18</vt:lpstr>
      <vt:lpstr>Slide 19</vt:lpstr>
      <vt:lpstr>Slide 20</vt:lpstr>
      <vt:lpstr>Slide 21</vt:lpstr>
      <vt:lpstr>Slide 22</vt:lpstr>
      <vt:lpstr>Crusade Events &amp; Highlights</vt:lpstr>
      <vt:lpstr>“RECONQUISTA” – THE RECONQUEST 1150-1492</vt:lpstr>
      <vt:lpstr>The Crusades = “Successful Failures”</vt:lpstr>
      <vt:lpstr>Effects of the Crusades   “successful failures”</vt:lpstr>
      <vt:lpstr>Slide 27</vt:lpstr>
      <vt:lpstr>Feudalism Weakens</vt:lpstr>
      <vt:lpstr>Revival of Trade</vt:lpstr>
      <vt:lpstr>Changes in Society – “Commercial Revolution”</vt:lpstr>
      <vt:lpstr>Changes in Society</vt:lpstr>
      <vt:lpstr>Guilds &amp; Bourgeoisie</vt:lpstr>
      <vt:lpstr>Changes in Society</vt:lpstr>
      <vt:lpstr>Effects of the Crusades   “successful failures”</vt:lpstr>
      <vt:lpstr>Medieval Universities</vt:lpstr>
      <vt:lpstr>How did the Crusades effect each of the following?</vt:lpstr>
      <vt:lpstr>QUESTION:</vt:lpstr>
      <vt:lpstr>“A Medieval Town”</vt:lpstr>
      <vt:lpstr>THE BLACK DEATH</vt:lpstr>
      <vt:lpstr>THE BLACK DEATH (1347-1351)</vt:lpstr>
      <vt:lpstr>THE BLACK DEATH</vt:lpstr>
      <vt:lpstr>How Plague was Transmitted</vt:lpstr>
      <vt:lpstr>THE BLACK DEATH</vt:lpstr>
      <vt:lpstr>Spread city to city along merchant trade routes.</vt:lpstr>
      <vt:lpstr>THE BLACK DEATH</vt:lpstr>
      <vt:lpstr>THE BLACK DEATH</vt:lpstr>
      <vt:lpstr>THE Bubonic plague</vt:lpstr>
      <vt:lpstr>Consequences of the Plague</vt:lpstr>
      <vt:lpstr>EFFECTS</vt:lpstr>
      <vt:lpstr>What would you do?</vt:lpstr>
    </vt:vector>
  </TitlesOfParts>
  <Company>Jackson Schools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Catholic Church in the Middle Ages</dc:title>
  <dc:creator>gregas</dc:creator>
  <cp:lastModifiedBy>admin</cp:lastModifiedBy>
  <cp:revision>201</cp:revision>
  <dcterms:created xsi:type="dcterms:W3CDTF">2007-09-16T03:23:24Z</dcterms:created>
  <dcterms:modified xsi:type="dcterms:W3CDTF">2016-09-19T11:48:46Z</dcterms:modified>
</cp:coreProperties>
</file>